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76" r:id="rId2"/>
    <p:sldId id="262" r:id="rId3"/>
    <p:sldId id="279" r:id="rId4"/>
    <p:sldId id="280" r:id="rId5"/>
    <p:sldId id="284" r:id="rId6"/>
    <p:sldId id="285" r:id="rId7"/>
    <p:sldId id="290" r:id="rId8"/>
    <p:sldId id="282" r:id="rId9"/>
    <p:sldId id="289" r:id="rId10"/>
    <p:sldId id="288" r:id="rId11"/>
    <p:sldId id="287" r:id="rId12"/>
    <p:sldId id="278" r:id="rId13"/>
  </p:sldIdLst>
  <p:sldSz cx="12193588" cy="6858000"/>
  <p:notesSz cx="13004800" cy="9753600"/>
  <p:defaultTextStyle>
    <a:defPPr>
      <a:defRPr lang="de-DE"/>
    </a:defPPr>
    <a:lvl1pPr marL="0" algn="l" defTabSz="382603" rtl="0" eaLnBrk="1" latinLnBrk="0" hangingPunct="1">
      <a:defRPr sz="1467" kern="1200">
        <a:solidFill>
          <a:schemeClr val="tx1"/>
        </a:solidFill>
        <a:latin typeface="+mn-lt"/>
        <a:ea typeface="+mn-ea"/>
        <a:cs typeface="+mn-cs"/>
      </a:defRPr>
    </a:lvl1pPr>
    <a:lvl2pPr marL="382603" algn="l" defTabSz="382603" rtl="0" eaLnBrk="1" latinLnBrk="0" hangingPunct="1">
      <a:defRPr sz="1467" kern="1200">
        <a:solidFill>
          <a:schemeClr val="tx1"/>
        </a:solidFill>
        <a:latin typeface="+mn-lt"/>
        <a:ea typeface="+mn-ea"/>
        <a:cs typeface="+mn-cs"/>
      </a:defRPr>
    </a:lvl2pPr>
    <a:lvl3pPr marL="765208" algn="l" defTabSz="382603" rtl="0" eaLnBrk="1" latinLnBrk="0" hangingPunct="1">
      <a:defRPr sz="1467" kern="1200">
        <a:solidFill>
          <a:schemeClr val="tx1"/>
        </a:solidFill>
        <a:latin typeface="+mn-lt"/>
        <a:ea typeface="+mn-ea"/>
        <a:cs typeface="+mn-cs"/>
      </a:defRPr>
    </a:lvl3pPr>
    <a:lvl4pPr marL="1147811" algn="l" defTabSz="382603" rtl="0" eaLnBrk="1" latinLnBrk="0" hangingPunct="1">
      <a:defRPr sz="1467" kern="1200">
        <a:solidFill>
          <a:schemeClr val="tx1"/>
        </a:solidFill>
        <a:latin typeface="+mn-lt"/>
        <a:ea typeface="+mn-ea"/>
        <a:cs typeface="+mn-cs"/>
      </a:defRPr>
    </a:lvl4pPr>
    <a:lvl5pPr marL="1530418" algn="l" defTabSz="382603" rtl="0" eaLnBrk="1" latinLnBrk="0" hangingPunct="1">
      <a:defRPr sz="1467" kern="1200">
        <a:solidFill>
          <a:schemeClr val="tx1"/>
        </a:solidFill>
        <a:latin typeface="+mn-lt"/>
        <a:ea typeface="+mn-ea"/>
        <a:cs typeface="+mn-cs"/>
      </a:defRPr>
    </a:lvl5pPr>
    <a:lvl6pPr marL="1913021" algn="l" defTabSz="382603" rtl="0" eaLnBrk="1" latinLnBrk="0" hangingPunct="1">
      <a:defRPr sz="1467" kern="1200">
        <a:solidFill>
          <a:schemeClr val="tx1"/>
        </a:solidFill>
        <a:latin typeface="+mn-lt"/>
        <a:ea typeface="+mn-ea"/>
        <a:cs typeface="+mn-cs"/>
      </a:defRPr>
    </a:lvl6pPr>
    <a:lvl7pPr marL="2295624" algn="l" defTabSz="382603" rtl="0" eaLnBrk="1" latinLnBrk="0" hangingPunct="1">
      <a:defRPr sz="1467" kern="1200">
        <a:solidFill>
          <a:schemeClr val="tx1"/>
        </a:solidFill>
        <a:latin typeface="+mn-lt"/>
        <a:ea typeface="+mn-ea"/>
        <a:cs typeface="+mn-cs"/>
      </a:defRPr>
    </a:lvl7pPr>
    <a:lvl8pPr marL="2678227" algn="l" defTabSz="382603" rtl="0" eaLnBrk="1" latinLnBrk="0" hangingPunct="1">
      <a:defRPr sz="1467" kern="1200">
        <a:solidFill>
          <a:schemeClr val="tx1"/>
        </a:solidFill>
        <a:latin typeface="+mn-lt"/>
        <a:ea typeface="+mn-ea"/>
        <a:cs typeface="+mn-cs"/>
      </a:defRPr>
    </a:lvl8pPr>
    <a:lvl9pPr marL="3060834" algn="l" defTabSz="382603" rtl="0" eaLnBrk="1" latinLnBrk="0" hangingPunct="1">
      <a:defRPr sz="146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52" userDrawn="1">
          <p15:clr>
            <a:srgbClr val="A4A3A4"/>
          </p15:clr>
        </p15:guide>
        <p15:guide id="2" pos="-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96D4"/>
    <a:srgbClr val="D0D8E8"/>
    <a:srgbClr val="F5F4F0"/>
    <a:srgbClr val="F4F2EA"/>
    <a:srgbClr val="4F334E"/>
    <a:srgbClr val="8390FF"/>
    <a:srgbClr val="948B6C"/>
    <a:srgbClr val="FBC1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94479" autoAdjust="0"/>
  </p:normalViewPr>
  <p:slideViewPr>
    <p:cSldViewPr>
      <p:cViewPr varScale="1">
        <p:scale>
          <a:sx n="102" d="100"/>
          <a:sy n="102" d="100"/>
        </p:scale>
        <p:origin x="138" y="150"/>
      </p:cViewPr>
      <p:guideLst>
        <p:guide orient="horz" pos="-1552"/>
        <p:guide pos="-6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7366000" y="0"/>
            <a:ext cx="5635625" cy="487363"/>
          </a:xfrm>
          <a:prstGeom prst="rect">
            <a:avLst/>
          </a:prstGeom>
        </p:spPr>
        <p:txBody>
          <a:bodyPr vert="horz" lIns="91440" tIns="45720" rIns="91440" bIns="45720" rtlCol="0"/>
          <a:lstStyle>
            <a:lvl1pPr algn="r">
              <a:defRPr sz="1200"/>
            </a:lvl1pPr>
          </a:lstStyle>
          <a:p>
            <a:fld id="{442DDC49-609A-3B44-A1C6-133788245302}" type="datetime1">
              <a:rPr lang="de-DE" smtClean="0"/>
              <a:pPr/>
              <a:t>24.04.2024</a:t>
            </a:fld>
            <a:endParaRPr lang="de-DE"/>
          </a:p>
        </p:txBody>
      </p:sp>
      <p:sp>
        <p:nvSpPr>
          <p:cNvPr id="4" name="Fußzeilenplatzhalter 3"/>
          <p:cNvSpPr>
            <a:spLocks noGrp="1"/>
          </p:cNvSpPr>
          <p:nvPr>
            <p:ph type="ftr" sz="quarter" idx="2"/>
          </p:nvPr>
        </p:nvSpPr>
        <p:spPr>
          <a:xfrm>
            <a:off x="0" y="9264650"/>
            <a:ext cx="5635625" cy="4873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7366000" y="9264650"/>
            <a:ext cx="5635625" cy="487363"/>
          </a:xfrm>
          <a:prstGeom prst="rect">
            <a:avLst/>
          </a:prstGeom>
        </p:spPr>
        <p:txBody>
          <a:bodyPr vert="horz" lIns="91440" tIns="45720" rIns="91440" bIns="45720" rtlCol="0" anchor="b"/>
          <a:lstStyle>
            <a:lvl1pPr algn="r">
              <a:defRPr sz="1200"/>
            </a:lvl1pPr>
          </a:lstStyle>
          <a:p>
            <a:fld id="{747525CF-7212-804E-9855-29706471529B}" type="slidenum">
              <a:rPr lang="de-DE" smtClean="0"/>
              <a:pPr/>
              <a:t>‹Nr.›</a:t>
            </a:fld>
            <a:endParaRPr lang="de-DE"/>
          </a:p>
        </p:txBody>
      </p:sp>
    </p:spTree>
    <p:extLst>
      <p:ext uri="{BB962C8B-B14F-4D97-AF65-F5344CB8AC3E}">
        <p14:creationId xmlns:p14="http://schemas.microsoft.com/office/powerpoint/2010/main" val="42064502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7366000" y="0"/>
            <a:ext cx="5635625" cy="487363"/>
          </a:xfrm>
          <a:prstGeom prst="rect">
            <a:avLst/>
          </a:prstGeom>
        </p:spPr>
        <p:txBody>
          <a:bodyPr vert="horz" lIns="91440" tIns="45720" rIns="91440" bIns="45720" rtlCol="0"/>
          <a:lstStyle>
            <a:lvl1pPr algn="r">
              <a:defRPr sz="1200"/>
            </a:lvl1pPr>
          </a:lstStyle>
          <a:p>
            <a:fld id="{66C661A5-9AB9-1949-9B9A-C46C190AE8BF}" type="datetime1">
              <a:rPr lang="de-DE" smtClean="0"/>
              <a:pPr/>
              <a:t>24.04.2024</a:t>
            </a:fld>
            <a:endParaRPr lang="de-DE"/>
          </a:p>
        </p:txBody>
      </p:sp>
      <p:sp>
        <p:nvSpPr>
          <p:cNvPr id="4" name="Folienbildplatzhalter 3"/>
          <p:cNvSpPr>
            <a:spLocks noGrp="1" noRot="1" noChangeAspect="1"/>
          </p:cNvSpPr>
          <p:nvPr>
            <p:ph type="sldImg" idx="2"/>
          </p:nvPr>
        </p:nvSpPr>
        <p:spPr>
          <a:xfrm>
            <a:off x="3251200" y="731838"/>
            <a:ext cx="6502400" cy="36576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300163" y="4632325"/>
            <a:ext cx="10404475" cy="43894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264650"/>
            <a:ext cx="5635625" cy="4873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7366000" y="9264650"/>
            <a:ext cx="5635625" cy="487363"/>
          </a:xfrm>
          <a:prstGeom prst="rect">
            <a:avLst/>
          </a:prstGeom>
        </p:spPr>
        <p:txBody>
          <a:bodyPr vert="horz" lIns="91440" tIns="45720" rIns="91440" bIns="45720" rtlCol="0" anchor="b"/>
          <a:lstStyle>
            <a:lvl1pPr algn="r">
              <a:defRPr sz="1200"/>
            </a:lvl1pPr>
          </a:lstStyle>
          <a:p>
            <a:fld id="{584A433B-D369-FE47-BCB2-D5C24AAD91F8}" type="slidenum">
              <a:rPr lang="de-DE" smtClean="0"/>
              <a:pPr/>
              <a:t>‹Nr.›</a:t>
            </a:fld>
            <a:endParaRPr lang="de-DE"/>
          </a:p>
        </p:txBody>
      </p:sp>
    </p:spTree>
    <p:extLst>
      <p:ext uri="{BB962C8B-B14F-4D97-AF65-F5344CB8AC3E}">
        <p14:creationId xmlns:p14="http://schemas.microsoft.com/office/powerpoint/2010/main" val="3781872226"/>
      </p:ext>
    </p:extLst>
  </p:cSld>
  <p:clrMap bg1="lt1" tx1="dk1" bg2="lt2" tx2="dk2" accent1="accent1" accent2="accent2" accent3="accent3" accent4="accent4" accent5="accent5" accent6="accent6" hlink="hlink" folHlink="folHlink"/>
  <p:hf sldNum="0" hdr="0" ftr="0" dt="0"/>
  <p:notesStyle>
    <a:lvl1pPr marL="0" algn="l" defTabSz="382603" rtl="0" eaLnBrk="1" latinLnBrk="0" hangingPunct="1">
      <a:defRPr sz="1067" kern="1200">
        <a:solidFill>
          <a:schemeClr val="tx1"/>
        </a:solidFill>
        <a:latin typeface="+mn-lt"/>
        <a:ea typeface="+mn-ea"/>
        <a:cs typeface="+mn-cs"/>
      </a:defRPr>
    </a:lvl1pPr>
    <a:lvl2pPr marL="382603" algn="l" defTabSz="382603" rtl="0" eaLnBrk="1" latinLnBrk="0" hangingPunct="1">
      <a:defRPr sz="1067" kern="1200">
        <a:solidFill>
          <a:schemeClr val="tx1"/>
        </a:solidFill>
        <a:latin typeface="+mn-lt"/>
        <a:ea typeface="+mn-ea"/>
        <a:cs typeface="+mn-cs"/>
      </a:defRPr>
    </a:lvl2pPr>
    <a:lvl3pPr marL="765208" algn="l" defTabSz="382603" rtl="0" eaLnBrk="1" latinLnBrk="0" hangingPunct="1">
      <a:defRPr sz="1067" kern="1200">
        <a:solidFill>
          <a:schemeClr val="tx1"/>
        </a:solidFill>
        <a:latin typeface="+mn-lt"/>
        <a:ea typeface="+mn-ea"/>
        <a:cs typeface="+mn-cs"/>
      </a:defRPr>
    </a:lvl3pPr>
    <a:lvl4pPr marL="1147811" algn="l" defTabSz="382603" rtl="0" eaLnBrk="1" latinLnBrk="0" hangingPunct="1">
      <a:defRPr sz="1067" kern="1200">
        <a:solidFill>
          <a:schemeClr val="tx1"/>
        </a:solidFill>
        <a:latin typeface="+mn-lt"/>
        <a:ea typeface="+mn-ea"/>
        <a:cs typeface="+mn-cs"/>
      </a:defRPr>
    </a:lvl4pPr>
    <a:lvl5pPr marL="1530418" algn="l" defTabSz="382603" rtl="0" eaLnBrk="1" latinLnBrk="0" hangingPunct="1">
      <a:defRPr sz="1067" kern="1200">
        <a:solidFill>
          <a:schemeClr val="tx1"/>
        </a:solidFill>
        <a:latin typeface="+mn-lt"/>
        <a:ea typeface="+mn-ea"/>
        <a:cs typeface="+mn-cs"/>
      </a:defRPr>
    </a:lvl5pPr>
    <a:lvl6pPr marL="1913021" algn="l" defTabSz="382603" rtl="0" eaLnBrk="1" latinLnBrk="0" hangingPunct="1">
      <a:defRPr sz="1067" kern="1200">
        <a:solidFill>
          <a:schemeClr val="tx1"/>
        </a:solidFill>
        <a:latin typeface="+mn-lt"/>
        <a:ea typeface="+mn-ea"/>
        <a:cs typeface="+mn-cs"/>
      </a:defRPr>
    </a:lvl6pPr>
    <a:lvl7pPr marL="2295624" algn="l" defTabSz="382603" rtl="0" eaLnBrk="1" latinLnBrk="0" hangingPunct="1">
      <a:defRPr sz="1067" kern="1200">
        <a:solidFill>
          <a:schemeClr val="tx1"/>
        </a:solidFill>
        <a:latin typeface="+mn-lt"/>
        <a:ea typeface="+mn-ea"/>
        <a:cs typeface="+mn-cs"/>
      </a:defRPr>
    </a:lvl7pPr>
    <a:lvl8pPr marL="2678227" algn="l" defTabSz="382603" rtl="0" eaLnBrk="1" latinLnBrk="0" hangingPunct="1">
      <a:defRPr sz="1067" kern="1200">
        <a:solidFill>
          <a:schemeClr val="tx1"/>
        </a:solidFill>
        <a:latin typeface="+mn-lt"/>
        <a:ea typeface="+mn-ea"/>
        <a:cs typeface="+mn-cs"/>
      </a:defRPr>
    </a:lvl8pPr>
    <a:lvl9pPr marL="3060834" algn="l" defTabSz="382603" rtl="0" eaLnBrk="1" latinLnBrk="0" hangingPunct="1">
      <a:defRPr sz="106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407676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295970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118747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244170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140942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362100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2852023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3563050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51200" y="731838"/>
            <a:ext cx="6502400" cy="3657600"/>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241388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81" name="object 2"/>
          <p:cNvSpPr/>
          <p:nvPr userDrawn="1"/>
        </p:nvSpPr>
        <p:spPr>
          <a:xfrm>
            <a:off x="0" y="6375797"/>
            <a:ext cx="12193588" cy="482203"/>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sz="1467" dirty="0">
              <a:solidFill>
                <a:schemeClr val="bg1">
                  <a:lumMod val="85000"/>
                </a:schemeClr>
              </a:solidFill>
            </a:endParaRPr>
          </a:p>
        </p:txBody>
      </p:sp>
      <p:sp>
        <p:nvSpPr>
          <p:cNvPr id="8" name="Holder 4"/>
          <p:cNvSpPr>
            <a:spLocks noGrp="1"/>
          </p:cNvSpPr>
          <p:nvPr>
            <p:ph type="ftr" sz="quarter" idx="3"/>
          </p:nvPr>
        </p:nvSpPr>
        <p:spPr>
          <a:xfrm>
            <a:off x="2310114" y="6502958"/>
            <a:ext cx="8073489" cy="194311"/>
          </a:xfrm>
          <a:prstGeom prst="rect">
            <a:avLst/>
          </a:prstGeom>
        </p:spPr>
        <p:txBody>
          <a:bodyPr lIns="0" tIns="0" rIns="0" bIns="0"/>
          <a:lstStyle>
            <a:lvl1pPr algn="ctr">
              <a:defRPr sz="1200">
                <a:solidFill>
                  <a:schemeClr val="tx2">
                    <a:lumMod val="75000"/>
                  </a:schemeClr>
                </a:solidFill>
              </a:defRPr>
            </a:lvl1pPr>
          </a:lstStyle>
          <a:p>
            <a:r>
              <a:rPr lang="de-DE" dirty="0"/>
              <a:t>Georg-August-Universität Göttingen</a:t>
            </a:r>
          </a:p>
        </p:txBody>
      </p:sp>
      <p:sp>
        <p:nvSpPr>
          <p:cNvPr id="9" name="Holder 5"/>
          <p:cNvSpPr>
            <a:spLocks noGrp="1"/>
          </p:cNvSpPr>
          <p:nvPr>
            <p:ph type="dt" sz="half" idx="2"/>
          </p:nvPr>
        </p:nvSpPr>
        <p:spPr>
          <a:xfrm>
            <a:off x="291503" y="6500815"/>
            <a:ext cx="1375590" cy="196453"/>
          </a:xfrm>
          <a:prstGeom prst="rect">
            <a:avLst/>
          </a:prstGeom>
        </p:spPr>
        <p:txBody>
          <a:bodyPr lIns="0" tIns="0" rIns="0" bIns="0"/>
          <a:lstStyle>
            <a:lvl1pPr algn="l">
              <a:defRPr sz="1200">
                <a:solidFill>
                  <a:schemeClr val="tx1">
                    <a:tint val="75000"/>
                  </a:schemeClr>
                </a:solidFill>
              </a:defRPr>
            </a:lvl1pPr>
          </a:lstStyle>
          <a:p>
            <a:fld id="{C5DFC1A0-EAC7-FF46-B484-6832FF4081D7}" type="datetime1">
              <a:rPr lang="de-DE" smtClean="0"/>
              <a:pPr/>
              <a:t>24.04.2024</a:t>
            </a:fld>
            <a:endParaRPr lang="en-US" dirty="0"/>
          </a:p>
        </p:txBody>
      </p:sp>
      <p:sp>
        <p:nvSpPr>
          <p:cNvPr id="10" name="Holder 6"/>
          <p:cNvSpPr>
            <a:spLocks noGrp="1"/>
          </p:cNvSpPr>
          <p:nvPr>
            <p:ph type="sldNum" sz="quarter" idx="10"/>
          </p:nvPr>
        </p:nvSpPr>
        <p:spPr>
          <a:xfrm>
            <a:off x="11098077" y="6526037"/>
            <a:ext cx="804015" cy="171233"/>
          </a:xfrm>
          <a:prstGeom prst="rect">
            <a:avLst/>
          </a:prstGeom>
        </p:spPr>
        <p:txBody>
          <a:bodyPr lIns="0" tIns="0" rIns="0" bIns="0"/>
          <a:lstStyle>
            <a:lvl1pPr algn="r">
              <a:defRPr sz="1200">
                <a:solidFill>
                  <a:schemeClr val="tx1">
                    <a:tint val="75000"/>
                  </a:schemeClr>
                </a:solidFill>
              </a:defRPr>
            </a:lvl1pPr>
          </a:lstStyle>
          <a:p>
            <a:fld id="{B6F15528-21DE-4FAA-801E-634DDDAF4B2B}" type="slidenum">
              <a:rPr lang="de-DE" smtClean="0"/>
              <a:pPr/>
              <a:t>‹Nr.›</a:t>
            </a:fld>
            <a:endParaRPr lang="de-DE" dirty="0"/>
          </a:p>
        </p:txBody>
      </p:sp>
      <p:sp>
        <p:nvSpPr>
          <p:cNvPr id="15" name="Titel 14"/>
          <p:cNvSpPr>
            <a:spLocks noGrp="1"/>
          </p:cNvSpPr>
          <p:nvPr>
            <p:ph type="title"/>
          </p:nvPr>
        </p:nvSpPr>
        <p:spPr>
          <a:xfrm>
            <a:off x="732261" y="3268267"/>
            <a:ext cx="10165696" cy="779700"/>
          </a:xfrm>
          <a:prstGeom prst="rect">
            <a:avLst/>
          </a:prstGeom>
        </p:spPr>
        <p:txBody>
          <a:bodyPr vert="horz"/>
          <a:lstStyle>
            <a:lvl1pPr>
              <a:defRPr sz="5333">
                <a:solidFill>
                  <a:schemeClr val="tx2"/>
                </a:solidFill>
                <a:latin typeface="+mj-lt"/>
              </a:defRPr>
            </a:lvl1pPr>
          </a:lstStyle>
          <a:p>
            <a:endParaRPr lang="de-DE" dirty="0"/>
          </a:p>
        </p:txBody>
      </p:sp>
      <p:sp>
        <p:nvSpPr>
          <p:cNvPr id="74" name="Holder 3"/>
          <p:cNvSpPr>
            <a:spLocks noGrp="1"/>
          </p:cNvSpPr>
          <p:nvPr>
            <p:ph type="body" idx="1"/>
          </p:nvPr>
        </p:nvSpPr>
        <p:spPr>
          <a:xfrm>
            <a:off x="881177" y="2931355"/>
            <a:ext cx="7716256" cy="401637"/>
          </a:xfrm>
          <a:prstGeom prst="rect">
            <a:avLst/>
          </a:prstGeom>
        </p:spPr>
        <p:txBody>
          <a:bodyPr lIns="0" tIns="0" rIns="0" bIns="0"/>
          <a:lstStyle>
            <a:lvl1pPr>
              <a:defRPr sz="2667" b="0" i="0" cap="small">
                <a:solidFill>
                  <a:schemeClr val="accent6"/>
                </a:solidFill>
                <a:latin typeface="+mj-lt"/>
                <a:cs typeface="DINPro"/>
              </a:defRPr>
            </a:lvl1pPr>
          </a:lstStyle>
          <a:p>
            <a:endParaRPr dirty="0"/>
          </a:p>
        </p:txBody>
      </p:sp>
      <p:sp>
        <p:nvSpPr>
          <p:cNvPr id="13" name="Textplatzhalter 30"/>
          <p:cNvSpPr>
            <a:spLocks noGrp="1"/>
          </p:cNvSpPr>
          <p:nvPr>
            <p:ph type="body" sz="quarter" idx="12" hasCustomPrompt="1"/>
          </p:nvPr>
        </p:nvSpPr>
        <p:spPr>
          <a:xfrm>
            <a:off x="7954417" y="370585"/>
            <a:ext cx="3786681" cy="246221"/>
          </a:xfrm>
          <a:prstGeom prst="rect">
            <a:avLst/>
          </a:prstGeom>
        </p:spPr>
        <p:txBody>
          <a:bodyPr vert="horz"/>
          <a:lstStyle>
            <a:lvl1pPr algn="r">
              <a:defRPr sz="1600" baseline="0">
                <a:solidFill>
                  <a:srgbClr val="7F7F7F"/>
                </a:solidFill>
                <a:latin typeface="Calibri"/>
                <a:cs typeface="Calibri"/>
              </a:defRPr>
            </a:lvl1pPr>
          </a:lstStyle>
          <a:p>
            <a:pPr lvl="0"/>
            <a:r>
              <a:rPr lang="de-DE" dirty="0"/>
              <a:t>Institut/Zentrum für</a:t>
            </a:r>
          </a:p>
        </p:txBody>
      </p:sp>
      <p:sp>
        <p:nvSpPr>
          <p:cNvPr id="11" name="Untertitel 1"/>
          <p:cNvSpPr>
            <a:spLocks noGrp="1"/>
          </p:cNvSpPr>
          <p:nvPr>
            <p:ph type="subTitle" idx="4"/>
          </p:nvPr>
        </p:nvSpPr>
        <p:spPr>
          <a:xfrm>
            <a:off x="815519" y="4172839"/>
            <a:ext cx="8535512" cy="369332"/>
          </a:xfrm>
          <a:prstGeom prst="rect">
            <a:avLst/>
          </a:prstGeom>
        </p:spPr>
        <p:txBody>
          <a:bodyPr/>
          <a:lstStyle>
            <a:lvl1pPr>
              <a:defRPr>
                <a:solidFill>
                  <a:schemeClr val="accent6"/>
                </a:solidFill>
              </a:defRPr>
            </a:lvl1pPr>
          </a:lstStyle>
          <a:p>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75" name="object 2"/>
          <p:cNvSpPr/>
          <p:nvPr userDrawn="1"/>
        </p:nvSpPr>
        <p:spPr>
          <a:xfrm>
            <a:off x="0" y="6375797"/>
            <a:ext cx="12193588" cy="482203"/>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sz="1467" dirty="0">
              <a:solidFill>
                <a:schemeClr val="bg1">
                  <a:lumMod val="85000"/>
                </a:schemeClr>
              </a:solidFill>
            </a:endParaRPr>
          </a:p>
        </p:txBody>
      </p:sp>
      <p:sp>
        <p:nvSpPr>
          <p:cNvPr id="2" name="Holder 2"/>
          <p:cNvSpPr>
            <a:spLocks noGrp="1"/>
          </p:cNvSpPr>
          <p:nvPr>
            <p:ph type="title"/>
          </p:nvPr>
        </p:nvSpPr>
        <p:spPr>
          <a:xfrm>
            <a:off x="881182" y="1318350"/>
            <a:ext cx="10165696" cy="574516"/>
          </a:xfrm>
          <a:prstGeom prst="rect">
            <a:avLst/>
          </a:prstGeom>
        </p:spPr>
        <p:txBody>
          <a:bodyPr lIns="0" tIns="0" rIns="0" bIns="0"/>
          <a:lstStyle>
            <a:lvl1pPr>
              <a:defRPr sz="4267" b="0" i="0">
                <a:solidFill>
                  <a:schemeClr val="tx2"/>
                </a:solidFill>
                <a:latin typeface="+mj-lt"/>
                <a:cs typeface="DINPro"/>
              </a:defRPr>
            </a:lvl1pPr>
          </a:lstStyle>
          <a:p>
            <a:endParaRPr dirty="0"/>
          </a:p>
        </p:txBody>
      </p:sp>
      <p:sp>
        <p:nvSpPr>
          <p:cNvPr id="3" name="Holder 3"/>
          <p:cNvSpPr>
            <a:spLocks noGrp="1"/>
          </p:cNvSpPr>
          <p:nvPr>
            <p:ph type="body" idx="1"/>
          </p:nvPr>
        </p:nvSpPr>
        <p:spPr>
          <a:xfrm>
            <a:off x="1583705" y="2180861"/>
            <a:ext cx="7716256" cy="307776"/>
          </a:xfrm>
          <a:prstGeom prst="rect">
            <a:avLst/>
          </a:prstGeom>
        </p:spPr>
        <p:txBody>
          <a:bodyPr lIns="0" tIns="0" rIns="0" bIns="0"/>
          <a:lstStyle>
            <a:lvl1pPr>
              <a:defRPr sz="2667" b="0" i="0">
                <a:solidFill>
                  <a:schemeClr val="accent6"/>
                </a:solidFill>
                <a:latin typeface="+mj-lt"/>
                <a:cs typeface=""/>
              </a:defRPr>
            </a:lvl1pPr>
          </a:lstStyle>
          <a:p>
            <a:endParaRPr dirty="0"/>
          </a:p>
        </p:txBody>
      </p:sp>
      <p:sp>
        <p:nvSpPr>
          <p:cNvPr id="8" name="Holder 4"/>
          <p:cNvSpPr>
            <a:spLocks noGrp="1"/>
          </p:cNvSpPr>
          <p:nvPr>
            <p:ph type="ftr" sz="quarter" idx="3"/>
          </p:nvPr>
        </p:nvSpPr>
        <p:spPr>
          <a:xfrm>
            <a:off x="2310114" y="6502958"/>
            <a:ext cx="8073489" cy="194311"/>
          </a:xfrm>
          <a:prstGeom prst="rect">
            <a:avLst/>
          </a:prstGeom>
        </p:spPr>
        <p:txBody>
          <a:bodyPr lIns="0" tIns="0" rIns="0" bIns="0"/>
          <a:lstStyle>
            <a:lvl1pPr algn="ctr">
              <a:defRPr sz="1200">
                <a:solidFill>
                  <a:schemeClr val="tx2">
                    <a:lumMod val="75000"/>
                  </a:schemeClr>
                </a:solidFill>
              </a:defRPr>
            </a:lvl1pPr>
          </a:lstStyle>
          <a:p>
            <a:r>
              <a:rPr lang="de-DE" dirty="0"/>
              <a:t>Georg-August-Universität Göttingen</a:t>
            </a:r>
          </a:p>
        </p:txBody>
      </p:sp>
      <p:sp>
        <p:nvSpPr>
          <p:cNvPr id="9" name="Holder 5"/>
          <p:cNvSpPr>
            <a:spLocks noGrp="1"/>
          </p:cNvSpPr>
          <p:nvPr>
            <p:ph type="dt" sz="half" idx="2"/>
          </p:nvPr>
        </p:nvSpPr>
        <p:spPr>
          <a:xfrm>
            <a:off x="291503" y="6500815"/>
            <a:ext cx="1375590" cy="196453"/>
          </a:xfrm>
          <a:prstGeom prst="rect">
            <a:avLst/>
          </a:prstGeom>
        </p:spPr>
        <p:txBody>
          <a:bodyPr lIns="0" tIns="0" rIns="0" bIns="0"/>
          <a:lstStyle>
            <a:lvl1pPr algn="l">
              <a:defRPr sz="1200">
                <a:solidFill>
                  <a:schemeClr val="tx1">
                    <a:tint val="75000"/>
                  </a:schemeClr>
                </a:solidFill>
              </a:defRPr>
            </a:lvl1pPr>
          </a:lstStyle>
          <a:p>
            <a:fld id="{ACF5EF15-2C16-6A49-87B6-C5AFB945A04B}" type="datetime1">
              <a:rPr lang="de-DE" smtClean="0"/>
              <a:pPr/>
              <a:t>24.04.2024</a:t>
            </a:fld>
            <a:endParaRPr lang="en-US" dirty="0"/>
          </a:p>
        </p:txBody>
      </p:sp>
      <p:sp>
        <p:nvSpPr>
          <p:cNvPr id="10" name="Holder 6"/>
          <p:cNvSpPr>
            <a:spLocks noGrp="1"/>
          </p:cNvSpPr>
          <p:nvPr>
            <p:ph type="sldNum" sz="quarter" idx="4"/>
          </p:nvPr>
        </p:nvSpPr>
        <p:spPr>
          <a:xfrm>
            <a:off x="11098077" y="6526037"/>
            <a:ext cx="804015" cy="171233"/>
          </a:xfrm>
          <a:prstGeom prst="rect">
            <a:avLst/>
          </a:prstGeom>
        </p:spPr>
        <p:txBody>
          <a:bodyPr lIns="0" tIns="0" rIns="0" bIns="0"/>
          <a:lstStyle>
            <a:lvl1pPr algn="r">
              <a:defRPr sz="1200">
                <a:solidFill>
                  <a:schemeClr val="tx1">
                    <a:tint val="75000"/>
                  </a:schemeClr>
                </a:solidFill>
              </a:defRPr>
            </a:lvl1pPr>
          </a:lstStyle>
          <a:p>
            <a:fld id="{B6F15528-21DE-4FAA-801E-634DDDAF4B2B}" type="slidenum">
              <a:rPr lang="de-DE" smtClean="0"/>
              <a:pPr/>
              <a:t>‹Nr.›</a:t>
            </a:fld>
            <a:endParaRPr lang="de-DE" dirty="0"/>
          </a:p>
        </p:txBody>
      </p:sp>
      <p:sp>
        <p:nvSpPr>
          <p:cNvPr id="13" name="Textplatzhalter 30"/>
          <p:cNvSpPr>
            <a:spLocks noGrp="1"/>
          </p:cNvSpPr>
          <p:nvPr>
            <p:ph type="body" sz="quarter" idx="12" hasCustomPrompt="1"/>
          </p:nvPr>
        </p:nvSpPr>
        <p:spPr>
          <a:xfrm>
            <a:off x="7954417" y="370585"/>
            <a:ext cx="3786681" cy="246221"/>
          </a:xfrm>
          <a:prstGeom prst="rect">
            <a:avLst/>
          </a:prstGeom>
        </p:spPr>
        <p:txBody>
          <a:bodyPr vert="horz"/>
          <a:lstStyle>
            <a:lvl1pPr algn="r">
              <a:defRPr sz="1600" baseline="0">
                <a:solidFill>
                  <a:srgbClr val="7F7F7F"/>
                </a:solidFill>
                <a:latin typeface="Calibri"/>
                <a:cs typeface="Calibri"/>
              </a:defRPr>
            </a:lvl1pPr>
          </a:lstStyle>
          <a:p>
            <a:pPr lvl="0"/>
            <a:r>
              <a:rPr lang="de-DE" dirty="0"/>
              <a:t>Institut/Zentrum für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74" name="object 2"/>
          <p:cNvSpPr/>
          <p:nvPr userDrawn="1"/>
        </p:nvSpPr>
        <p:spPr>
          <a:xfrm>
            <a:off x="0" y="6375797"/>
            <a:ext cx="12193588" cy="482203"/>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sz="1467" dirty="0">
              <a:solidFill>
                <a:schemeClr val="bg1">
                  <a:lumMod val="85000"/>
                </a:schemeClr>
              </a:solidFill>
            </a:endParaRPr>
          </a:p>
        </p:txBody>
      </p:sp>
      <p:sp>
        <p:nvSpPr>
          <p:cNvPr id="2" name="Holder 2"/>
          <p:cNvSpPr>
            <a:spLocks noGrp="1"/>
          </p:cNvSpPr>
          <p:nvPr>
            <p:ph type="title"/>
          </p:nvPr>
        </p:nvSpPr>
        <p:spPr>
          <a:xfrm>
            <a:off x="881182" y="1318350"/>
            <a:ext cx="10165696" cy="574516"/>
          </a:xfrm>
          <a:prstGeom prst="rect">
            <a:avLst/>
          </a:prstGeom>
        </p:spPr>
        <p:txBody>
          <a:bodyPr lIns="0" tIns="0" rIns="0" bIns="0"/>
          <a:lstStyle>
            <a:lvl1pPr>
              <a:defRPr sz="4267" b="0" i="0">
                <a:solidFill>
                  <a:schemeClr val="tx2"/>
                </a:solidFill>
                <a:latin typeface="+mj-lt"/>
                <a:cs typeface="DINPro"/>
              </a:defRPr>
            </a:lvl1pPr>
          </a:lstStyle>
          <a:p>
            <a:endParaRPr dirty="0"/>
          </a:p>
        </p:txBody>
      </p:sp>
      <p:sp>
        <p:nvSpPr>
          <p:cNvPr id="3" name="Holder 3"/>
          <p:cNvSpPr>
            <a:spLocks noGrp="1"/>
          </p:cNvSpPr>
          <p:nvPr>
            <p:ph type="body" idx="1"/>
          </p:nvPr>
        </p:nvSpPr>
        <p:spPr>
          <a:xfrm>
            <a:off x="1199618" y="2180861"/>
            <a:ext cx="7750008" cy="307776"/>
          </a:xfrm>
          <a:prstGeom prst="rect">
            <a:avLst/>
          </a:prstGeom>
        </p:spPr>
        <p:txBody>
          <a:bodyPr lIns="0" tIns="0" rIns="0" bIns="0"/>
          <a:lstStyle>
            <a:lvl1pPr marL="380990" indent="-380990">
              <a:spcAft>
                <a:spcPts val="503"/>
              </a:spcAft>
              <a:buClr>
                <a:schemeClr val="tx2"/>
              </a:buClr>
              <a:buSzPct val="104000"/>
              <a:buFont typeface="Calibri" panose="020F0502020204030204" pitchFamily="34" charset="0"/>
              <a:buChar char="•"/>
              <a:defRPr sz="2667" b="0" i="0" baseline="0">
                <a:solidFill>
                  <a:schemeClr val="accent6"/>
                </a:solidFill>
                <a:latin typeface="+mj-lt"/>
                <a:cs typeface=""/>
              </a:defRPr>
            </a:lvl1pPr>
          </a:lstStyle>
          <a:p>
            <a:endParaRPr lang="de-DE" dirty="0"/>
          </a:p>
        </p:txBody>
      </p:sp>
      <p:sp>
        <p:nvSpPr>
          <p:cNvPr id="11" name="Textplatzhalter 30"/>
          <p:cNvSpPr>
            <a:spLocks noGrp="1"/>
          </p:cNvSpPr>
          <p:nvPr>
            <p:ph type="body" sz="quarter" idx="12" hasCustomPrompt="1"/>
          </p:nvPr>
        </p:nvSpPr>
        <p:spPr>
          <a:xfrm>
            <a:off x="7954417" y="370585"/>
            <a:ext cx="3786681" cy="246221"/>
          </a:xfrm>
          <a:prstGeom prst="rect">
            <a:avLst/>
          </a:prstGeom>
        </p:spPr>
        <p:txBody>
          <a:bodyPr vert="horz"/>
          <a:lstStyle>
            <a:lvl1pPr algn="r">
              <a:defRPr sz="1600" baseline="0">
                <a:solidFill>
                  <a:srgbClr val="7F7F7F"/>
                </a:solidFill>
                <a:latin typeface="Calibri"/>
                <a:cs typeface="Calibri"/>
              </a:defRPr>
            </a:lvl1pPr>
          </a:lstStyle>
          <a:p>
            <a:pPr lvl="0"/>
            <a:r>
              <a:rPr lang="de-DE" dirty="0"/>
              <a:t>Institut/Zentrum für</a:t>
            </a:r>
          </a:p>
        </p:txBody>
      </p:sp>
      <p:sp>
        <p:nvSpPr>
          <p:cNvPr id="8" name="Holder 4"/>
          <p:cNvSpPr>
            <a:spLocks noGrp="1"/>
          </p:cNvSpPr>
          <p:nvPr>
            <p:ph type="ftr" sz="quarter" idx="3"/>
          </p:nvPr>
        </p:nvSpPr>
        <p:spPr>
          <a:xfrm>
            <a:off x="2310114" y="6502958"/>
            <a:ext cx="8073489" cy="194311"/>
          </a:xfrm>
          <a:prstGeom prst="rect">
            <a:avLst/>
          </a:prstGeom>
        </p:spPr>
        <p:txBody>
          <a:bodyPr lIns="0" tIns="0" rIns="0" bIns="0"/>
          <a:lstStyle>
            <a:lvl1pPr algn="ctr">
              <a:defRPr sz="1200">
                <a:solidFill>
                  <a:schemeClr val="tx2">
                    <a:lumMod val="75000"/>
                  </a:schemeClr>
                </a:solidFill>
              </a:defRPr>
            </a:lvl1pPr>
          </a:lstStyle>
          <a:p>
            <a:r>
              <a:rPr lang="de-DE" dirty="0"/>
              <a:t>Georg-August-Universität Göttingen</a:t>
            </a:r>
          </a:p>
        </p:txBody>
      </p:sp>
      <p:sp>
        <p:nvSpPr>
          <p:cNvPr id="9" name="Holder 5"/>
          <p:cNvSpPr>
            <a:spLocks noGrp="1"/>
          </p:cNvSpPr>
          <p:nvPr>
            <p:ph type="dt" sz="half" idx="2"/>
          </p:nvPr>
        </p:nvSpPr>
        <p:spPr>
          <a:xfrm>
            <a:off x="291503" y="6500815"/>
            <a:ext cx="1375590" cy="196453"/>
          </a:xfrm>
          <a:prstGeom prst="rect">
            <a:avLst/>
          </a:prstGeom>
        </p:spPr>
        <p:txBody>
          <a:bodyPr lIns="0" tIns="0" rIns="0" bIns="0"/>
          <a:lstStyle>
            <a:lvl1pPr algn="l">
              <a:defRPr sz="1200">
                <a:solidFill>
                  <a:schemeClr val="tx1">
                    <a:tint val="75000"/>
                  </a:schemeClr>
                </a:solidFill>
              </a:defRPr>
            </a:lvl1pPr>
          </a:lstStyle>
          <a:p>
            <a:fld id="{ACF5EF15-2C16-6A49-87B6-C5AFB945A04B}" type="datetime1">
              <a:rPr lang="de-DE" smtClean="0"/>
              <a:pPr/>
              <a:t>24.04.2024</a:t>
            </a:fld>
            <a:endParaRPr lang="en-US" dirty="0"/>
          </a:p>
        </p:txBody>
      </p:sp>
      <p:sp>
        <p:nvSpPr>
          <p:cNvPr id="10" name="Holder 6"/>
          <p:cNvSpPr>
            <a:spLocks noGrp="1"/>
          </p:cNvSpPr>
          <p:nvPr>
            <p:ph type="sldNum" sz="quarter" idx="4"/>
          </p:nvPr>
        </p:nvSpPr>
        <p:spPr>
          <a:xfrm>
            <a:off x="11098077" y="6526037"/>
            <a:ext cx="804015" cy="171233"/>
          </a:xfrm>
          <a:prstGeom prst="rect">
            <a:avLst/>
          </a:prstGeom>
        </p:spPr>
        <p:txBody>
          <a:bodyPr lIns="0" tIns="0" rIns="0" bIns="0"/>
          <a:lstStyle>
            <a:lvl1pPr algn="r">
              <a:defRPr sz="1200">
                <a:solidFill>
                  <a:schemeClr val="tx1">
                    <a:tint val="75000"/>
                  </a:schemeClr>
                </a:solidFill>
              </a:defRPr>
            </a:lvl1pPr>
          </a:lstStyle>
          <a:p>
            <a:fld id="{B6F15528-21DE-4FAA-801E-634DDDAF4B2B}"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roßes Bild">
    <p:spTree>
      <p:nvGrpSpPr>
        <p:cNvPr id="1" name=""/>
        <p:cNvGrpSpPr/>
        <p:nvPr/>
      </p:nvGrpSpPr>
      <p:grpSpPr>
        <a:xfrm>
          <a:off x="0" y="0"/>
          <a:ext cx="0" cy="0"/>
          <a:chOff x="0" y="0"/>
          <a:chExt cx="0" cy="0"/>
        </a:xfrm>
      </p:grpSpPr>
      <p:sp>
        <p:nvSpPr>
          <p:cNvPr id="5" name="Textplatzhalter 30"/>
          <p:cNvSpPr>
            <a:spLocks noGrp="1"/>
          </p:cNvSpPr>
          <p:nvPr>
            <p:ph type="body" sz="quarter" idx="12" hasCustomPrompt="1"/>
          </p:nvPr>
        </p:nvSpPr>
        <p:spPr>
          <a:xfrm>
            <a:off x="7954417" y="370585"/>
            <a:ext cx="3786681" cy="246221"/>
          </a:xfrm>
          <a:prstGeom prst="rect">
            <a:avLst/>
          </a:prstGeom>
        </p:spPr>
        <p:txBody>
          <a:bodyPr vert="horz"/>
          <a:lstStyle>
            <a:lvl1pPr algn="r">
              <a:defRPr sz="1600" baseline="0">
                <a:solidFill>
                  <a:srgbClr val="7F7F7F"/>
                </a:solidFill>
                <a:latin typeface="Calibri"/>
                <a:cs typeface="Calibri"/>
              </a:defRPr>
            </a:lvl1pPr>
          </a:lstStyle>
          <a:p>
            <a:pPr lvl="0"/>
            <a:r>
              <a:rPr lang="de-DE" dirty="0"/>
              <a:t>Institut/Zentrum für</a:t>
            </a:r>
          </a:p>
        </p:txBody>
      </p:sp>
      <p:sp>
        <p:nvSpPr>
          <p:cNvPr id="3" name="Bildplatzhalter 2"/>
          <p:cNvSpPr>
            <a:spLocks noGrp="1"/>
          </p:cNvSpPr>
          <p:nvPr>
            <p:ph type="pic" sz="quarter" idx="13"/>
          </p:nvPr>
        </p:nvSpPr>
        <p:spPr>
          <a:xfrm>
            <a:off x="0" y="933451"/>
            <a:ext cx="12193588" cy="5471880"/>
          </a:xfrm>
          <a:prstGeom prst="rect">
            <a:avLst/>
          </a:prstGeom>
        </p:spPr>
        <p:txBody>
          <a:bodyPr/>
          <a:lstStyle/>
          <a:p>
            <a:endParaRPr lang="de-DE"/>
          </a:p>
        </p:txBody>
      </p:sp>
      <p:sp>
        <p:nvSpPr>
          <p:cNvPr id="7" name="Holder 4"/>
          <p:cNvSpPr>
            <a:spLocks noGrp="1"/>
          </p:cNvSpPr>
          <p:nvPr>
            <p:ph type="ftr" sz="quarter" idx="3"/>
          </p:nvPr>
        </p:nvSpPr>
        <p:spPr>
          <a:xfrm>
            <a:off x="2310114" y="6502958"/>
            <a:ext cx="8073489" cy="194311"/>
          </a:xfrm>
          <a:prstGeom prst="rect">
            <a:avLst/>
          </a:prstGeom>
        </p:spPr>
        <p:txBody>
          <a:bodyPr lIns="0" tIns="0" rIns="0" bIns="0"/>
          <a:lstStyle>
            <a:lvl1pPr algn="ctr">
              <a:defRPr sz="1200">
                <a:solidFill>
                  <a:schemeClr val="tx2">
                    <a:lumMod val="75000"/>
                  </a:schemeClr>
                </a:solidFill>
              </a:defRPr>
            </a:lvl1pPr>
          </a:lstStyle>
          <a:p>
            <a:r>
              <a:rPr lang="de-DE" dirty="0"/>
              <a:t>Georg-August-Universität Göttingen</a:t>
            </a:r>
          </a:p>
        </p:txBody>
      </p:sp>
      <p:sp>
        <p:nvSpPr>
          <p:cNvPr id="8" name="Holder 5"/>
          <p:cNvSpPr>
            <a:spLocks noGrp="1"/>
          </p:cNvSpPr>
          <p:nvPr>
            <p:ph type="dt" sz="half" idx="2"/>
          </p:nvPr>
        </p:nvSpPr>
        <p:spPr>
          <a:xfrm>
            <a:off x="291503" y="6500815"/>
            <a:ext cx="1375590" cy="196453"/>
          </a:xfrm>
          <a:prstGeom prst="rect">
            <a:avLst/>
          </a:prstGeom>
        </p:spPr>
        <p:txBody>
          <a:bodyPr lIns="0" tIns="0" rIns="0" bIns="0"/>
          <a:lstStyle>
            <a:lvl1pPr algn="l">
              <a:defRPr sz="1200">
                <a:solidFill>
                  <a:schemeClr val="tx1">
                    <a:tint val="75000"/>
                  </a:schemeClr>
                </a:solidFill>
              </a:defRPr>
            </a:lvl1pPr>
          </a:lstStyle>
          <a:p>
            <a:fld id="{ACF5EF15-2C16-6A49-87B6-C5AFB945A04B}" type="datetime1">
              <a:rPr lang="de-DE" smtClean="0"/>
              <a:pPr/>
              <a:t>24.04.2024</a:t>
            </a:fld>
            <a:endParaRPr lang="en-US" dirty="0"/>
          </a:p>
        </p:txBody>
      </p:sp>
      <p:sp>
        <p:nvSpPr>
          <p:cNvPr id="9" name="Holder 6"/>
          <p:cNvSpPr>
            <a:spLocks noGrp="1"/>
          </p:cNvSpPr>
          <p:nvPr>
            <p:ph type="sldNum" sz="quarter" idx="4"/>
          </p:nvPr>
        </p:nvSpPr>
        <p:spPr>
          <a:xfrm>
            <a:off x="11098077" y="6526037"/>
            <a:ext cx="804015" cy="171233"/>
          </a:xfrm>
          <a:prstGeom prst="rect">
            <a:avLst/>
          </a:prstGeom>
        </p:spPr>
        <p:txBody>
          <a:bodyPr lIns="0" tIns="0" rIns="0" bIns="0"/>
          <a:lstStyle>
            <a:lvl1pPr algn="r">
              <a:defRPr sz="1200">
                <a:solidFill>
                  <a:schemeClr val="tx1">
                    <a:tint val="75000"/>
                  </a:schemeClr>
                </a:solidFill>
              </a:defRPr>
            </a:lvl1pPr>
          </a:lstStyle>
          <a:p>
            <a:fld id="{B6F15528-21DE-4FAA-801E-634DDDAF4B2B}" type="slidenum">
              <a:rPr lang="de-DE" smtClean="0"/>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Großes Bild">
    <p:spTree>
      <p:nvGrpSpPr>
        <p:cNvPr id="1" name=""/>
        <p:cNvGrpSpPr/>
        <p:nvPr/>
      </p:nvGrpSpPr>
      <p:grpSpPr>
        <a:xfrm>
          <a:off x="0" y="0"/>
          <a:ext cx="0" cy="0"/>
          <a:chOff x="0" y="0"/>
          <a:chExt cx="0" cy="0"/>
        </a:xfrm>
      </p:grpSpPr>
      <p:sp>
        <p:nvSpPr>
          <p:cNvPr id="24" name="Bildplatzhalter 23"/>
          <p:cNvSpPr>
            <a:spLocks noGrp="1"/>
          </p:cNvSpPr>
          <p:nvPr>
            <p:ph type="pic" sz="quarter" idx="11"/>
          </p:nvPr>
        </p:nvSpPr>
        <p:spPr>
          <a:xfrm>
            <a:off x="1" y="964405"/>
            <a:ext cx="12193588" cy="369332"/>
          </a:xfrm>
        </p:spPr>
        <p:txBody>
          <a:bodyPr vert="horz"/>
          <a:lstStyle/>
          <a:p>
            <a:endParaRPr lang="de-DE"/>
          </a:p>
        </p:txBody>
      </p:sp>
      <p:sp>
        <p:nvSpPr>
          <p:cNvPr id="6" name="Rechteck 5"/>
          <p:cNvSpPr/>
          <p:nvPr userDrawn="1"/>
        </p:nvSpPr>
        <p:spPr>
          <a:xfrm>
            <a:off x="0" y="6322219"/>
            <a:ext cx="12193588" cy="5357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6529" tIns="38264" rIns="76529" bIns="38264" rtlCol="0" anchor="ctr"/>
          <a:lstStyle/>
          <a:p>
            <a:pPr algn="ctr"/>
            <a:endParaRPr lang="de-DE" sz="1956"/>
          </a:p>
        </p:txBody>
      </p:sp>
      <p:sp>
        <p:nvSpPr>
          <p:cNvPr id="5" name="Textplatzhalter 30"/>
          <p:cNvSpPr>
            <a:spLocks noGrp="1"/>
          </p:cNvSpPr>
          <p:nvPr>
            <p:ph type="body" sz="quarter" idx="12" hasCustomPrompt="1"/>
          </p:nvPr>
        </p:nvSpPr>
        <p:spPr>
          <a:xfrm>
            <a:off x="7954411" y="370583"/>
            <a:ext cx="3786681" cy="246221"/>
          </a:xfrm>
        </p:spPr>
        <p:txBody>
          <a:bodyPr vert="horz"/>
          <a:lstStyle>
            <a:lvl1pPr algn="r">
              <a:defRPr sz="1600" baseline="0">
                <a:solidFill>
                  <a:srgbClr val="7F7F7F"/>
                </a:solidFill>
                <a:latin typeface="Calibri"/>
                <a:cs typeface="Calibri"/>
              </a:defRPr>
            </a:lvl1pPr>
          </a:lstStyle>
          <a:p>
            <a:pPr lvl="0"/>
            <a:r>
              <a:rPr lang="de-DE" dirty="0"/>
              <a:t>Institut/Zentrum für</a:t>
            </a:r>
          </a:p>
        </p:txBody>
      </p:sp>
    </p:spTree>
    <p:extLst>
      <p:ext uri="{BB962C8B-B14F-4D97-AF65-F5344CB8AC3E}">
        <p14:creationId xmlns:p14="http://schemas.microsoft.com/office/powerpoint/2010/main" val="414477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Bild 13"/>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611" y="2033"/>
            <a:ext cx="12175543" cy="6853939"/>
          </a:xfrm>
          <a:prstGeom prst="rect">
            <a:avLst/>
          </a:prstGeom>
        </p:spPr>
      </p:pic>
      <p:sp>
        <p:nvSpPr>
          <p:cNvPr id="7" name="Holder 4"/>
          <p:cNvSpPr>
            <a:spLocks noGrp="1"/>
          </p:cNvSpPr>
          <p:nvPr>
            <p:ph type="ftr" sz="quarter" idx="3"/>
          </p:nvPr>
        </p:nvSpPr>
        <p:spPr>
          <a:xfrm>
            <a:off x="2310114" y="6502958"/>
            <a:ext cx="8073489" cy="194311"/>
          </a:xfrm>
          <a:prstGeom prst="rect">
            <a:avLst/>
          </a:prstGeom>
        </p:spPr>
        <p:txBody>
          <a:bodyPr lIns="0" tIns="0" rIns="0" bIns="0"/>
          <a:lstStyle>
            <a:lvl1pPr algn="ctr">
              <a:defRPr sz="1200">
                <a:solidFill>
                  <a:srgbClr val="17375E"/>
                </a:solidFill>
              </a:defRPr>
            </a:lvl1pPr>
          </a:lstStyle>
          <a:p>
            <a:r>
              <a:rPr lang="de-DE" dirty="0"/>
              <a:t>Georg-August-Universität Göttingen</a:t>
            </a:r>
          </a:p>
        </p:txBody>
      </p:sp>
      <p:sp>
        <p:nvSpPr>
          <p:cNvPr id="8" name="Holder 5"/>
          <p:cNvSpPr>
            <a:spLocks noGrp="1"/>
          </p:cNvSpPr>
          <p:nvPr>
            <p:ph type="dt" sz="half" idx="2"/>
          </p:nvPr>
        </p:nvSpPr>
        <p:spPr>
          <a:xfrm>
            <a:off x="291503" y="6500815"/>
            <a:ext cx="1375590" cy="196453"/>
          </a:xfrm>
          <a:prstGeom prst="rect">
            <a:avLst/>
          </a:prstGeom>
        </p:spPr>
        <p:txBody>
          <a:bodyPr lIns="0" tIns="0" rIns="0" bIns="0"/>
          <a:lstStyle>
            <a:lvl1pPr algn="l">
              <a:defRPr sz="1200">
                <a:solidFill>
                  <a:schemeClr val="tx1">
                    <a:tint val="75000"/>
                  </a:schemeClr>
                </a:solidFill>
              </a:defRPr>
            </a:lvl1pPr>
          </a:lstStyle>
          <a:p>
            <a:fld id="{C8A51442-76F6-0047-9EC6-9C35C6FEA6B1}" type="datetime1">
              <a:rPr lang="de-DE" smtClean="0"/>
              <a:pPr/>
              <a:t>24.04.2024</a:t>
            </a:fld>
            <a:endParaRPr lang="en-US" dirty="0"/>
          </a:p>
        </p:txBody>
      </p:sp>
      <p:sp>
        <p:nvSpPr>
          <p:cNvPr id="9" name="Holder 6"/>
          <p:cNvSpPr>
            <a:spLocks noGrp="1"/>
          </p:cNvSpPr>
          <p:nvPr>
            <p:ph type="sldNum" sz="quarter" idx="4"/>
          </p:nvPr>
        </p:nvSpPr>
        <p:spPr>
          <a:xfrm>
            <a:off x="11098077" y="6526037"/>
            <a:ext cx="804015" cy="171233"/>
          </a:xfrm>
          <a:prstGeom prst="rect">
            <a:avLst/>
          </a:prstGeom>
        </p:spPr>
        <p:txBody>
          <a:bodyPr lIns="0" tIns="0" rIns="0" bIns="0"/>
          <a:lstStyle>
            <a:lvl1pPr algn="r">
              <a:defRPr sz="1200">
                <a:solidFill>
                  <a:schemeClr val="tx1">
                    <a:tint val="75000"/>
                  </a:schemeClr>
                </a:solidFill>
              </a:defRPr>
            </a:lvl1pPr>
          </a:lstStyle>
          <a:p>
            <a:fld id="{B6F15528-21DE-4FAA-801E-634DDDAF4B2B}"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 id="2147483669" r:id="rId5"/>
  </p:sldLayoutIdLst>
  <p:hf hdr="0"/>
  <p:txStyles>
    <p:titleStyle>
      <a:lvl1pPr>
        <a:defRPr>
          <a:latin typeface="+mj-lt"/>
          <a:ea typeface="+mj-ea"/>
          <a:cs typeface="+mj-cs"/>
        </a:defRPr>
      </a:lvl1pPr>
    </p:titleStyle>
    <p:bodyStyle>
      <a:lvl1pPr marL="0">
        <a:defRPr>
          <a:latin typeface="+mn-lt"/>
          <a:ea typeface="+mn-ea"/>
          <a:cs typeface="+mn-cs"/>
        </a:defRPr>
      </a:lvl1pPr>
      <a:lvl2pPr marL="382636">
        <a:defRPr>
          <a:latin typeface="+mn-lt"/>
          <a:ea typeface="+mn-ea"/>
          <a:cs typeface="+mn-cs"/>
        </a:defRPr>
      </a:lvl2pPr>
      <a:lvl3pPr marL="765273">
        <a:defRPr>
          <a:latin typeface="+mn-lt"/>
          <a:ea typeface="+mn-ea"/>
          <a:cs typeface="+mn-cs"/>
        </a:defRPr>
      </a:lvl3pPr>
      <a:lvl4pPr marL="1147909">
        <a:defRPr>
          <a:latin typeface="+mn-lt"/>
          <a:ea typeface="+mn-ea"/>
          <a:cs typeface="+mn-cs"/>
        </a:defRPr>
      </a:lvl4pPr>
      <a:lvl5pPr marL="1530546">
        <a:defRPr>
          <a:latin typeface="+mn-lt"/>
          <a:ea typeface="+mn-ea"/>
          <a:cs typeface="+mn-cs"/>
        </a:defRPr>
      </a:lvl5pPr>
      <a:lvl6pPr marL="1913180">
        <a:defRPr>
          <a:latin typeface="+mn-lt"/>
          <a:ea typeface="+mn-ea"/>
          <a:cs typeface="+mn-cs"/>
        </a:defRPr>
      </a:lvl6pPr>
      <a:lvl7pPr marL="2295819">
        <a:defRPr>
          <a:latin typeface="+mn-lt"/>
          <a:ea typeface="+mn-ea"/>
          <a:cs typeface="+mn-cs"/>
        </a:defRPr>
      </a:lvl7pPr>
      <a:lvl8pPr marL="2678454">
        <a:defRPr>
          <a:latin typeface="+mn-lt"/>
          <a:ea typeface="+mn-ea"/>
          <a:cs typeface="+mn-cs"/>
        </a:defRPr>
      </a:lvl8pPr>
      <a:lvl9pPr marL="3061091">
        <a:defRPr>
          <a:latin typeface="+mn-lt"/>
          <a:ea typeface="+mn-ea"/>
          <a:cs typeface="+mn-cs"/>
        </a:defRPr>
      </a:lvl9pPr>
    </p:bodyStyle>
    <p:otherStyle>
      <a:lvl1pPr marL="0">
        <a:defRPr>
          <a:latin typeface="+mn-lt"/>
          <a:ea typeface="+mn-ea"/>
          <a:cs typeface="+mn-cs"/>
        </a:defRPr>
      </a:lvl1pPr>
      <a:lvl2pPr marL="382636">
        <a:defRPr>
          <a:latin typeface="+mn-lt"/>
          <a:ea typeface="+mn-ea"/>
          <a:cs typeface="+mn-cs"/>
        </a:defRPr>
      </a:lvl2pPr>
      <a:lvl3pPr marL="765273">
        <a:defRPr>
          <a:latin typeface="+mn-lt"/>
          <a:ea typeface="+mn-ea"/>
          <a:cs typeface="+mn-cs"/>
        </a:defRPr>
      </a:lvl3pPr>
      <a:lvl4pPr marL="1147909">
        <a:defRPr>
          <a:latin typeface="+mn-lt"/>
          <a:ea typeface="+mn-ea"/>
          <a:cs typeface="+mn-cs"/>
        </a:defRPr>
      </a:lvl4pPr>
      <a:lvl5pPr marL="1530546">
        <a:defRPr>
          <a:latin typeface="+mn-lt"/>
          <a:ea typeface="+mn-ea"/>
          <a:cs typeface="+mn-cs"/>
        </a:defRPr>
      </a:lvl5pPr>
      <a:lvl6pPr marL="1913180">
        <a:defRPr>
          <a:latin typeface="+mn-lt"/>
          <a:ea typeface="+mn-ea"/>
          <a:cs typeface="+mn-cs"/>
        </a:defRPr>
      </a:lvl6pPr>
      <a:lvl7pPr marL="2295819">
        <a:defRPr>
          <a:latin typeface="+mn-lt"/>
          <a:ea typeface="+mn-ea"/>
          <a:cs typeface="+mn-cs"/>
        </a:defRPr>
      </a:lvl7pPr>
      <a:lvl8pPr marL="2678454">
        <a:defRPr>
          <a:latin typeface="+mn-lt"/>
          <a:ea typeface="+mn-ea"/>
          <a:cs typeface="+mn-cs"/>
        </a:defRPr>
      </a:lvl8pPr>
      <a:lvl9pPr marL="306109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8"/>
          <p:cNvSpPr>
            <a:spLocks noGrp="1"/>
          </p:cNvSpPr>
          <p:nvPr>
            <p:ph type="subTitle" idx="4"/>
          </p:nvPr>
        </p:nvSpPr>
        <p:spPr/>
        <p:txBody>
          <a:bodyPr/>
          <a:lstStyle/>
          <a:p>
            <a:r>
              <a:rPr lang="de-DE"/>
              <a:t>An Introduction</a:t>
            </a:r>
            <a:endParaRPr lang="de-DE" dirty="0"/>
          </a:p>
        </p:txBody>
      </p:sp>
      <p:sp>
        <p:nvSpPr>
          <p:cNvPr id="7" name="Titel 6"/>
          <p:cNvSpPr>
            <a:spLocks noGrp="1"/>
          </p:cNvSpPr>
          <p:nvPr>
            <p:ph type="title"/>
          </p:nvPr>
        </p:nvSpPr>
        <p:spPr/>
        <p:txBody>
          <a:bodyPr/>
          <a:lstStyle/>
          <a:p>
            <a:r>
              <a:rPr lang="de-DE" dirty="0"/>
              <a:t>The University </a:t>
            </a:r>
            <a:r>
              <a:rPr lang="de-DE" dirty="0" err="1"/>
              <a:t>of</a:t>
            </a:r>
            <a:r>
              <a:rPr lang="de-DE" dirty="0"/>
              <a:t> Göttingen</a:t>
            </a:r>
          </a:p>
        </p:txBody>
      </p:sp>
      <p:sp>
        <p:nvSpPr>
          <p:cNvPr id="8" name="Textplatzhalter 7"/>
          <p:cNvSpPr>
            <a:spLocks noGrp="1"/>
          </p:cNvSpPr>
          <p:nvPr>
            <p:ph type="body" idx="1"/>
          </p:nvPr>
        </p:nvSpPr>
        <p:spPr>
          <a:xfrm>
            <a:off x="881857" y="2946797"/>
            <a:ext cx="7715251" cy="307776"/>
          </a:xfrm>
        </p:spPr>
        <p:txBody>
          <a:bodyPr/>
          <a:lstStyle/>
          <a:p>
            <a:r>
              <a:rPr lang="de-DE" dirty="0"/>
              <a:t>Matthias Mustername</a:t>
            </a:r>
          </a:p>
        </p:txBody>
      </p:sp>
      <p:sp>
        <p:nvSpPr>
          <p:cNvPr id="12" name="Textplatzhalter 11"/>
          <p:cNvSpPr>
            <a:spLocks noGrp="1"/>
          </p:cNvSpPr>
          <p:nvPr>
            <p:ph type="body" sz="quarter" idx="12"/>
          </p:nvPr>
        </p:nvSpPr>
        <p:spPr/>
        <p:txBody>
          <a:bodyPr/>
          <a:lstStyle/>
          <a:p>
            <a:endParaRPr lang="de-DE"/>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736"/>
            <a:ext cx="12193588" cy="8137187"/>
          </a:xfrm>
          <a:prstGeom prst="rect">
            <a:avLst/>
          </a:prstGeom>
        </p:spPr>
      </p:pic>
      <p:sp>
        <p:nvSpPr>
          <p:cNvPr id="11" name="Titel 6"/>
          <p:cNvSpPr txBox="1">
            <a:spLocks/>
          </p:cNvSpPr>
          <p:nvPr/>
        </p:nvSpPr>
        <p:spPr>
          <a:xfrm>
            <a:off x="7152912" y="1412777"/>
            <a:ext cx="6443325" cy="1559529"/>
          </a:xfrm>
          <a:prstGeom prst="rect">
            <a:avLst/>
          </a:prstGeom>
        </p:spPr>
        <p:txBody>
          <a:bodyPr vert="horz" wrap="square" lIns="0" tIns="0" rIns="0" bIns="0">
            <a:spAutoFit/>
          </a:bodyPr>
          <a:lstStyle>
            <a:lvl1pPr>
              <a:defRPr sz="3800" b="0" i="0">
                <a:solidFill>
                  <a:srgbClr val="17375E"/>
                </a:solidFill>
                <a:latin typeface="+mj-lt"/>
                <a:ea typeface="+mj-ea"/>
                <a:cs typeface="DINPro"/>
              </a:defRPr>
            </a:lvl1pPr>
          </a:lstStyle>
          <a:p>
            <a:pPr defTabSz="1219170"/>
            <a:r>
              <a:rPr lang="de-DE" sz="5067" kern="0" dirty="0"/>
              <a:t>Die Universität Göttingen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881857" y="1318347"/>
            <a:ext cx="10164372" cy="574516"/>
          </a:xfrm>
        </p:spPr>
        <p:txBody>
          <a:bodyPr/>
          <a:lstStyle/>
          <a:p>
            <a:pPr defTabSz="1219170"/>
            <a:r>
              <a:rPr lang="de-DE" dirty="0">
                <a:solidFill>
                  <a:srgbClr val="1F497D"/>
                </a:solidFill>
                <a:latin typeface="+mn-lt"/>
              </a:rPr>
              <a:t>Wissenschaft erklärt</a:t>
            </a:r>
          </a:p>
        </p:txBody>
      </p:sp>
      <p:sp>
        <p:nvSpPr>
          <p:cNvPr id="114" name="Fußzeilenplatzhalter 113"/>
          <p:cNvSpPr>
            <a:spLocks noGrp="1"/>
          </p:cNvSpPr>
          <p:nvPr>
            <p:ph type="ftr" sz="quarter" idx="4294967295"/>
          </p:nvPr>
        </p:nvSpPr>
        <p:spPr>
          <a:xfrm>
            <a:off x="2310606" y="6502955"/>
            <a:ext cx="8072437" cy="194311"/>
          </a:xfrm>
        </p:spPr>
        <p:txBody>
          <a:bodyPr/>
          <a:lstStyle/>
          <a:p>
            <a:r>
              <a:rPr lang="de-DE" dirty="0"/>
              <a:t>Die Universität Göttingen</a:t>
            </a:r>
          </a:p>
        </p:txBody>
      </p:sp>
      <p:sp>
        <p:nvSpPr>
          <p:cNvPr id="112" name="Datumsplatzhalter 111"/>
          <p:cNvSpPr>
            <a:spLocks noGrp="1"/>
          </p:cNvSpPr>
          <p:nvPr>
            <p:ph type="dt" sz="half" idx="4294967295"/>
          </p:nvPr>
        </p:nvSpPr>
        <p:spPr>
          <a:xfrm>
            <a:off x="292259" y="6500812"/>
            <a:ext cx="1375411" cy="196453"/>
          </a:xfrm>
        </p:spPr>
        <p:txBody>
          <a:bodyPr/>
          <a:lstStyle/>
          <a:p>
            <a:fld id="{D304FED8-C979-F64B-90E4-24E76885865A}" type="datetime1">
              <a:rPr lang="de-DE" smtClean="0"/>
              <a:pPr/>
              <a:t>24.04.2024</a:t>
            </a:fld>
            <a:endParaRPr lang="en-US" dirty="0"/>
          </a:p>
        </p:txBody>
      </p:sp>
      <p:sp>
        <p:nvSpPr>
          <p:cNvPr id="113" name="Foliennummernplatzhalter 112"/>
          <p:cNvSpPr>
            <a:spLocks noGrp="1"/>
          </p:cNvSpPr>
          <p:nvPr>
            <p:ph type="sldNum" sz="quarter" idx="4294967295"/>
          </p:nvPr>
        </p:nvSpPr>
        <p:spPr>
          <a:xfrm>
            <a:off x="11097420" y="6526033"/>
            <a:ext cx="803911" cy="171233"/>
          </a:xfrm>
        </p:spPr>
        <p:txBody>
          <a:bodyPr/>
          <a:lstStyle/>
          <a:p>
            <a:fld id="{B6F15528-21DE-4FAA-801E-634DDDAF4B2B}" type="slidenum">
              <a:rPr lang="de-DE" smtClean="0"/>
              <a:pPr/>
              <a:t>10</a:t>
            </a:fld>
            <a:endParaRPr lang="de-DE" dirty="0"/>
          </a:p>
        </p:txBody>
      </p:sp>
      <p:sp>
        <p:nvSpPr>
          <p:cNvPr id="9" name="Textplatzhalter 8"/>
          <p:cNvSpPr>
            <a:spLocks noGrp="1"/>
          </p:cNvSpPr>
          <p:nvPr>
            <p:ph type="body" sz="quarter" idx="4294967295"/>
          </p:nvPr>
        </p:nvSpPr>
        <p:spPr>
          <a:xfrm>
            <a:off x="979964" y="2276872"/>
            <a:ext cx="5404862" cy="3693319"/>
          </a:xfrm>
          <a:prstGeom prst="rect">
            <a:avLst/>
          </a:prstGeom>
        </p:spPr>
        <p:txBody>
          <a:bodyPr wrap="square" lIns="0" tIns="0" rIns="0" bIns="0">
            <a:spAutoFit/>
          </a:bodyPr>
          <a:lstStyle>
            <a:lvl1pPr marL="0">
              <a:defRPr sz="1800" b="0" i="0">
                <a:solidFill>
                  <a:srgbClr val="575756"/>
                </a:solidFill>
                <a:latin typeface="DINPro"/>
                <a:ea typeface="+mn-ea"/>
                <a:cs typeface="DINPro"/>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2">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a:lstStyle>
          <a:p>
            <a:pPr>
              <a:buNone/>
            </a:pPr>
            <a:r>
              <a:rPr lang="de-DE" sz="2000" dirty="0">
                <a:solidFill>
                  <a:schemeClr val="tx1">
                    <a:lumMod val="65000"/>
                    <a:lumOff val="35000"/>
                  </a:schemeClr>
                </a:solidFill>
              </a:rPr>
              <a:t>Für den Dialog zwischen Wissenschaft und Gesellschaft steht das 2022 eröffnete Forum Wissen. Ein modernes Wissenschaftsmuseum, das einen Ort der interdisziplinären Forschung und Lehre und zugleich ein Zentrum der Begegnung von Wissenschaft und Öffentlichkeit darstellt.</a:t>
            </a:r>
          </a:p>
          <a:p>
            <a:pPr>
              <a:buClr>
                <a:schemeClr val="accent1">
                  <a:lumMod val="40000"/>
                  <a:lumOff val="60000"/>
                </a:schemeClr>
              </a:buClr>
              <a:buNone/>
            </a:pPr>
            <a:endParaRPr lang="de-DE" sz="2000" dirty="0">
              <a:solidFill>
                <a:schemeClr val="tx1">
                  <a:lumMod val="65000"/>
                  <a:lumOff val="35000"/>
                </a:schemeClr>
              </a:solidFill>
            </a:endParaRPr>
          </a:p>
          <a:p>
            <a:pPr>
              <a:buClr>
                <a:schemeClr val="accent1">
                  <a:lumMod val="40000"/>
                  <a:lumOff val="60000"/>
                </a:schemeClr>
              </a:buClr>
              <a:buNone/>
            </a:pPr>
            <a:r>
              <a:rPr lang="de-DE" sz="2000" dirty="0">
                <a:solidFill>
                  <a:schemeClr val="tx1">
                    <a:lumMod val="65000"/>
                    <a:lumOff val="35000"/>
                  </a:schemeClr>
                </a:solidFill>
              </a:rPr>
              <a:t>Das große Interesse der Öffentlichkeit an Wissenschaft spiegelt sich auch in der Göttinger Nacht des Wissens, die 2022 zum 5. Mal stattfand und von bis zu 25.000 Interessierten besucht wurde.</a:t>
            </a:r>
            <a:endParaRPr lang="de-DE" sz="2000" dirty="0"/>
          </a:p>
        </p:txBody>
      </p:sp>
      <p:pic>
        <p:nvPicPr>
          <p:cNvPr id="3" name="Grafik 2">
            <a:extLst>
              <a:ext uri="{FF2B5EF4-FFF2-40B4-BE49-F238E27FC236}">
                <a16:creationId xmlns:a16="http://schemas.microsoft.com/office/drawing/2014/main" id="{D3E075F8-46BA-4B39-B364-5B619D820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7461" y="1121615"/>
            <a:ext cx="3871103" cy="2672996"/>
          </a:xfrm>
          <a:prstGeom prst="rect">
            <a:avLst/>
          </a:prstGeom>
        </p:spPr>
      </p:pic>
      <p:pic>
        <p:nvPicPr>
          <p:cNvPr id="11" name="Grafik 10">
            <a:extLst>
              <a:ext uri="{FF2B5EF4-FFF2-40B4-BE49-F238E27FC236}">
                <a16:creationId xmlns:a16="http://schemas.microsoft.com/office/drawing/2014/main" id="{C7C4BA2E-48B0-4A01-9CB4-3292994E78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3695" y="3869030"/>
            <a:ext cx="3727635" cy="2485089"/>
          </a:xfrm>
          <a:prstGeom prst="rect">
            <a:avLst/>
          </a:prstGeom>
        </p:spPr>
      </p:pic>
    </p:spTree>
    <p:extLst>
      <p:ext uri="{BB962C8B-B14F-4D97-AF65-F5344CB8AC3E}">
        <p14:creationId xmlns:p14="http://schemas.microsoft.com/office/powerpoint/2010/main" val="108968219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881857" y="1318347"/>
            <a:ext cx="10164372" cy="574516"/>
          </a:xfrm>
        </p:spPr>
        <p:txBody>
          <a:bodyPr/>
          <a:lstStyle/>
          <a:p>
            <a:pPr defTabSz="1219170"/>
            <a:r>
              <a:rPr lang="de-DE" dirty="0">
                <a:solidFill>
                  <a:srgbClr val="1F497D"/>
                </a:solidFill>
                <a:latin typeface="+mn-lt"/>
              </a:rPr>
              <a:t>Wissenschaft und Wirtschaft </a:t>
            </a:r>
            <a:br>
              <a:rPr lang="de-DE" dirty="0">
                <a:solidFill>
                  <a:srgbClr val="1F497D"/>
                </a:solidFill>
                <a:latin typeface="+mn-lt"/>
              </a:rPr>
            </a:br>
            <a:r>
              <a:rPr lang="de-DE" dirty="0">
                <a:solidFill>
                  <a:srgbClr val="1F497D"/>
                </a:solidFill>
                <a:latin typeface="+mn-lt"/>
              </a:rPr>
              <a:t>im Dialog</a:t>
            </a:r>
          </a:p>
        </p:txBody>
      </p:sp>
      <p:sp>
        <p:nvSpPr>
          <p:cNvPr id="61" name="object 61"/>
          <p:cNvSpPr txBox="1">
            <a:spLocks noGrp="1"/>
          </p:cNvSpPr>
          <p:nvPr>
            <p:ph type="body" idx="1"/>
          </p:nvPr>
        </p:nvSpPr>
        <p:spPr>
          <a:xfrm>
            <a:off x="881857" y="2811760"/>
            <a:ext cx="6995893" cy="3385543"/>
          </a:xfrm>
        </p:spPr>
        <p:txBody>
          <a:bodyPr/>
          <a:lstStyle/>
          <a:p>
            <a:pPr>
              <a:buNone/>
            </a:pPr>
            <a:r>
              <a:rPr lang="de-DE" sz="2000" dirty="0">
                <a:solidFill>
                  <a:schemeClr val="tx1">
                    <a:lumMod val="65000"/>
                    <a:lumOff val="35000"/>
                  </a:schemeClr>
                </a:solidFill>
              </a:rPr>
              <a:t>Die Universität fördert die Verzahnung von Wissenschaft </a:t>
            </a:r>
          </a:p>
          <a:p>
            <a:pPr>
              <a:buNone/>
            </a:pPr>
            <a:r>
              <a:rPr lang="de-DE" sz="2000" dirty="0">
                <a:solidFill>
                  <a:schemeClr val="tx1">
                    <a:lumMod val="65000"/>
                    <a:lumOff val="35000"/>
                  </a:schemeClr>
                </a:solidFill>
              </a:rPr>
              <a:t>und Wirtschaft. </a:t>
            </a:r>
          </a:p>
          <a:p>
            <a:pPr>
              <a:buNone/>
            </a:pPr>
            <a:r>
              <a:rPr lang="de-DE" sz="2000" dirty="0">
                <a:solidFill>
                  <a:schemeClr val="tx1">
                    <a:lumMod val="65000"/>
                    <a:lumOff val="35000"/>
                  </a:schemeClr>
                </a:solidFill>
              </a:rPr>
              <a:t>Ziel ist es, Innovationen zu fördern durch</a:t>
            </a:r>
          </a:p>
          <a:p>
            <a:pPr marL="457189" indent="-457189">
              <a:spcBef>
                <a:spcPts val="800"/>
              </a:spcBef>
              <a:spcAft>
                <a:spcPts val="0"/>
              </a:spcAft>
              <a:buFont typeface="Wingdings" panose="05000000000000000000" pitchFamily="2" charset="2"/>
              <a:buChar char="§"/>
            </a:pPr>
            <a:r>
              <a:rPr lang="de-DE" sz="2000" dirty="0">
                <a:solidFill>
                  <a:schemeClr val="tx1">
                    <a:lumMod val="65000"/>
                    <a:lumOff val="35000"/>
                  </a:schemeClr>
                </a:solidFill>
              </a:rPr>
              <a:t>Austausch von Studierenden und Unternehmen über Forschungsvorhaben</a:t>
            </a:r>
          </a:p>
          <a:p>
            <a:pPr marL="457189" indent="-457189">
              <a:spcBef>
                <a:spcPts val="800"/>
              </a:spcBef>
              <a:spcAft>
                <a:spcPts val="0"/>
              </a:spcAft>
              <a:buFont typeface="Wingdings" panose="05000000000000000000" pitchFamily="2" charset="2"/>
              <a:buChar char="§"/>
            </a:pPr>
            <a:r>
              <a:rPr lang="de-DE" sz="2000" dirty="0">
                <a:solidFill>
                  <a:schemeClr val="tx1">
                    <a:lumMod val="65000"/>
                    <a:lumOff val="35000"/>
                  </a:schemeClr>
                </a:solidFill>
              </a:rPr>
              <a:t>Qualifizierung durch Praxiserfahrungen</a:t>
            </a:r>
          </a:p>
          <a:p>
            <a:pPr marL="457189" indent="-457189">
              <a:spcBef>
                <a:spcPts val="800"/>
              </a:spcBef>
              <a:spcAft>
                <a:spcPts val="0"/>
              </a:spcAft>
              <a:buFont typeface="Wingdings" panose="05000000000000000000" pitchFamily="2" charset="2"/>
              <a:buChar char="§"/>
            </a:pPr>
            <a:r>
              <a:rPr lang="de-DE" sz="2000" dirty="0">
                <a:solidFill>
                  <a:schemeClr val="tx1">
                    <a:lumMod val="65000"/>
                    <a:lumOff val="35000"/>
                  </a:schemeClr>
                </a:solidFill>
              </a:rPr>
              <a:t>Zugang zu wissenschaftlicher Expertise für die Wirtschaft </a:t>
            </a:r>
          </a:p>
          <a:p>
            <a:pPr marL="457189" indent="-457189">
              <a:spcBef>
                <a:spcPts val="800"/>
              </a:spcBef>
              <a:spcAft>
                <a:spcPts val="0"/>
              </a:spcAft>
              <a:buFont typeface="Wingdings" panose="05000000000000000000" pitchFamily="2" charset="2"/>
              <a:buChar char="§"/>
            </a:pPr>
            <a:r>
              <a:rPr lang="de-DE" sz="2000" dirty="0">
                <a:solidFill>
                  <a:schemeClr val="tx1">
                    <a:lumMod val="65000"/>
                    <a:lumOff val="35000"/>
                  </a:schemeClr>
                </a:solidFill>
              </a:rPr>
              <a:t>Mentoring durch Führungskräfte</a:t>
            </a:r>
          </a:p>
          <a:p>
            <a:endParaRPr lang="de-DE" dirty="0"/>
          </a:p>
        </p:txBody>
      </p:sp>
      <p:sp>
        <p:nvSpPr>
          <p:cNvPr id="114" name="Fußzeilenplatzhalter 113"/>
          <p:cNvSpPr>
            <a:spLocks noGrp="1"/>
          </p:cNvSpPr>
          <p:nvPr>
            <p:ph type="ftr" sz="quarter" idx="4294967295"/>
          </p:nvPr>
        </p:nvSpPr>
        <p:spPr>
          <a:xfrm>
            <a:off x="2310606" y="6502955"/>
            <a:ext cx="8072437" cy="194311"/>
          </a:xfrm>
        </p:spPr>
        <p:txBody>
          <a:bodyPr/>
          <a:lstStyle/>
          <a:p>
            <a:r>
              <a:rPr lang="de-DE" dirty="0"/>
              <a:t>Die Universität Göttingen</a:t>
            </a:r>
          </a:p>
        </p:txBody>
      </p:sp>
      <p:sp>
        <p:nvSpPr>
          <p:cNvPr id="112" name="Datumsplatzhalter 111"/>
          <p:cNvSpPr>
            <a:spLocks noGrp="1"/>
          </p:cNvSpPr>
          <p:nvPr>
            <p:ph type="dt" sz="half" idx="4294967295"/>
          </p:nvPr>
        </p:nvSpPr>
        <p:spPr>
          <a:xfrm>
            <a:off x="292259" y="6500812"/>
            <a:ext cx="1375411" cy="196453"/>
          </a:xfrm>
        </p:spPr>
        <p:txBody>
          <a:bodyPr/>
          <a:lstStyle/>
          <a:p>
            <a:fld id="{D304FED8-C979-F64B-90E4-24E76885865A}" type="datetime1">
              <a:rPr lang="de-DE" smtClean="0"/>
              <a:pPr/>
              <a:t>24.04.2024</a:t>
            </a:fld>
            <a:endParaRPr lang="en-US" dirty="0"/>
          </a:p>
        </p:txBody>
      </p:sp>
      <p:sp>
        <p:nvSpPr>
          <p:cNvPr id="113" name="Foliennummernplatzhalter 112"/>
          <p:cNvSpPr>
            <a:spLocks noGrp="1"/>
          </p:cNvSpPr>
          <p:nvPr>
            <p:ph type="sldNum" sz="quarter" idx="4294967295"/>
          </p:nvPr>
        </p:nvSpPr>
        <p:spPr>
          <a:xfrm>
            <a:off x="11097420" y="6526033"/>
            <a:ext cx="803911" cy="171233"/>
          </a:xfrm>
        </p:spPr>
        <p:txBody>
          <a:bodyPr/>
          <a:lstStyle/>
          <a:p>
            <a:fld id="{B6F15528-21DE-4FAA-801E-634DDDAF4B2B}" type="slidenum">
              <a:rPr lang="de-DE" smtClean="0"/>
              <a:pPr/>
              <a:t>11</a:t>
            </a:fld>
            <a:endParaRPr lang="de-DE" dirty="0"/>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9122" y="1412776"/>
            <a:ext cx="3018585" cy="4813816"/>
          </a:xfrm>
          <a:prstGeom prst="rect">
            <a:avLst/>
          </a:prstGeom>
        </p:spPr>
      </p:pic>
    </p:spTree>
    <p:extLst>
      <p:ext uri="{BB962C8B-B14F-4D97-AF65-F5344CB8AC3E}">
        <p14:creationId xmlns:p14="http://schemas.microsoft.com/office/powerpoint/2010/main" val="73444000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33" y="1124745"/>
            <a:ext cx="7872875" cy="5590996"/>
          </a:xfrm>
          <a:prstGeom prst="rect">
            <a:avLst/>
          </a:prstGeom>
        </p:spPr>
      </p:pic>
      <p:sp>
        <p:nvSpPr>
          <p:cNvPr id="7" name="Titel 1"/>
          <p:cNvSpPr txBox="1">
            <a:spLocks/>
          </p:cNvSpPr>
          <p:nvPr/>
        </p:nvSpPr>
        <p:spPr>
          <a:xfrm>
            <a:off x="8401050" y="1813231"/>
            <a:ext cx="3642203" cy="2154541"/>
          </a:xfrm>
          <a:prstGeom prst="rect">
            <a:avLst/>
          </a:prstGeom>
        </p:spPr>
        <p:txBody>
          <a:bodyPr lIns="0"/>
          <a:lstStyle>
            <a:lvl1pPr>
              <a:defRPr>
                <a:latin typeface="+mj-lt"/>
                <a:ea typeface="+mj-ea"/>
                <a:cs typeface="+mj-cs"/>
              </a:defRPr>
            </a:lvl1pPr>
          </a:lstStyle>
          <a:p>
            <a:pPr indent="-719982" defTabSz="1219170">
              <a:lnSpc>
                <a:spcPts val="4267"/>
              </a:lnSpc>
            </a:pPr>
            <a:r>
              <a:rPr lang="de-DE" sz="2667" b="1" kern="0" dirty="0">
                <a:solidFill>
                  <a:srgbClr val="1F497D"/>
                </a:solidFill>
                <a:latin typeface="FuturaMed" panose="00000600000000000000" pitchFamily="50" charset="0"/>
              </a:rPr>
              <a:t>Göttingen</a:t>
            </a:r>
            <a:br>
              <a:rPr lang="de-DE" sz="2400" b="1" kern="0" dirty="0">
                <a:solidFill>
                  <a:srgbClr val="1F497D"/>
                </a:solidFill>
                <a:latin typeface="Futura" panose="00000500000000000000" pitchFamily="50" charset="0"/>
              </a:rPr>
            </a:br>
            <a:r>
              <a:rPr lang="de-DE" sz="2400" kern="0" dirty="0">
                <a:solidFill>
                  <a:schemeClr val="tx1">
                    <a:lumMod val="65000"/>
                    <a:lumOff val="35000"/>
                  </a:schemeClr>
                </a:solidFill>
                <a:latin typeface="Futura" panose="00000500000000000000" pitchFamily="50" charset="0"/>
              </a:rPr>
              <a:t>eine Universität –</a:t>
            </a:r>
            <a:br>
              <a:rPr lang="de-DE" sz="2400" kern="0" dirty="0">
                <a:solidFill>
                  <a:schemeClr val="tx1">
                    <a:lumMod val="65000"/>
                    <a:lumOff val="35000"/>
                  </a:schemeClr>
                </a:solidFill>
                <a:latin typeface="Futura" panose="00000500000000000000" pitchFamily="50" charset="0"/>
              </a:rPr>
            </a:br>
            <a:r>
              <a:rPr lang="de-DE" sz="2400" kern="0" dirty="0">
                <a:solidFill>
                  <a:schemeClr val="tx1">
                    <a:lumMod val="65000"/>
                    <a:lumOff val="35000"/>
                  </a:schemeClr>
                </a:solidFill>
                <a:latin typeface="Futura" panose="00000500000000000000" pitchFamily="50" charset="0"/>
              </a:rPr>
              <a:t>  viele Möglichkeiten</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881857" y="1318347"/>
            <a:ext cx="10164372" cy="574516"/>
          </a:xfrm>
        </p:spPr>
        <p:txBody>
          <a:bodyPr/>
          <a:lstStyle/>
          <a:p>
            <a:pPr defTabSz="1219170"/>
            <a:r>
              <a:rPr lang="de-DE" dirty="0">
                <a:solidFill>
                  <a:srgbClr val="1F497D"/>
                </a:solidFill>
              </a:rPr>
              <a:t>Profil der Universität Göttingen</a:t>
            </a:r>
          </a:p>
        </p:txBody>
      </p:sp>
      <p:sp>
        <p:nvSpPr>
          <p:cNvPr id="61" name="object 61"/>
          <p:cNvSpPr txBox="1">
            <a:spLocks noGrp="1"/>
          </p:cNvSpPr>
          <p:nvPr>
            <p:ph type="body" idx="1"/>
          </p:nvPr>
        </p:nvSpPr>
        <p:spPr>
          <a:xfrm>
            <a:off x="2331498" y="2312403"/>
            <a:ext cx="7748999" cy="2582018"/>
          </a:xfrm>
        </p:spPr>
        <p:txBody>
          <a:bodyPr/>
          <a:lstStyle/>
          <a:p>
            <a:pPr marL="457189" indent="-457189">
              <a:buFont typeface="Wingdings" panose="05000000000000000000" pitchFamily="2" charset="2"/>
              <a:buChar char="§"/>
            </a:pPr>
            <a:r>
              <a:rPr lang="en-US" sz="2000" dirty="0">
                <a:solidFill>
                  <a:schemeClr val="tx1">
                    <a:lumMod val="65000"/>
                    <a:lumOff val="35000"/>
                  </a:schemeClr>
                </a:solidFill>
              </a:rPr>
              <a:t>1737 </a:t>
            </a:r>
            <a:r>
              <a:rPr lang="en-US" sz="2000" dirty="0" err="1">
                <a:solidFill>
                  <a:schemeClr val="tx1">
                    <a:lumMod val="65000"/>
                    <a:lumOff val="35000"/>
                  </a:schemeClr>
                </a:solidFill>
              </a:rPr>
              <a:t>gegründet</a:t>
            </a:r>
            <a:r>
              <a:rPr lang="en-US" sz="2000" dirty="0">
                <a:solidFill>
                  <a:schemeClr val="tx1">
                    <a:lumMod val="65000"/>
                    <a:lumOff val="35000"/>
                  </a:schemeClr>
                </a:solidFill>
              </a:rPr>
              <a:t> </a:t>
            </a:r>
            <a:r>
              <a:rPr lang="de-DE" sz="2000" spc="-20" dirty="0">
                <a:solidFill>
                  <a:schemeClr val="tx1">
                    <a:lumMod val="65000"/>
                    <a:lumOff val="35000"/>
                  </a:schemeClr>
                </a:solidFill>
                <a:cs typeface="Calibri"/>
              </a:rPr>
              <a:t>als Universität der Aufklärung</a:t>
            </a:r>
            <a:endParaRPr lang="en-US" sz="2000" dirty="0">
              <a:solidFill>
                <a:schemeClr val="tx1">
                  <a:lumMod val="65000"/>
                  <a:lumOff val="35000"/>
                </a:schemeClr>
              </a:solidFill>
            </a:endParaRPr>
          </a:p>
          <a:p>
            <a:pPr marL="457189" indent="-457189">
              <a:buFont typeface="Wingdings" panose="05000000000000000000" pitchFamily="2" charset="2"/>
              <a:buChar char="§"/>
            </a:pPr>
            <a:r>
              <a:rPr lang="en-US" sz="2000" dirty="0" err="1">
                <a:solidFill>
                  <a:schemeClr val="tx1">
                    <a:lumMod val="65000"/>
                    <a:lumOff val="35000"/>
                  </a:schemeClr>
                </a:solidFill>
              </a:rPr>
              <a:t>seit</a:t>
            </a:r>
            <a:r>
              <a:rPr lang="en-US" sz="2000" dirty="0">
                <a:solidFill>
                  <a:schemeClr val="tx1">
                    <a:lumMod val="65000"/>
                    <a:lumOff val="35000"/>
                  </a:schemeClr>
                </a:solidFill>
              </a:rPr>
              <a:t> 2003 </a:t>
            </a:r>
            <a:r>
              <a:rPr lang="de-DE" sz="2000" dirty="0">
                <a:solidFill>
                  <a:schemeClr val="tx1">
                    <a:lumMod val="65000"/>
                    <a:lumOff val="35000"/>
                  </a:schemeClr>
                </a:solidFill>
              </a:rPr>
              <a:t>Stiftung Öffentlichen Rechts</a:t>
            </a:r>
          </a:p>
          <a:p>
            <a:pPr marL="457189" indent="-457189">
              <a:buFont typeface="Wingdings" panose="05000000000000000000" pitchFamily="2" charset="2"/>
              <a:buChar char="§"/>
            </a:pPr>
            <a:r>
              <a:rPr lang="de-DE" sz="2000" dirty="0">
                <a:solidFill>
                  <a:schemeClr val="tx1">
                    <a:lumMod val="65000"/>
                    <a:lumOff val="35000"/>
                  </a:schemeClr>
                </a:solidFill>
              </a:rPr>
              <a:t>international bedeutende Forschungsuniversität </a:t>
            </a:r>
          </a:p>
          <a:p>
            <a:pPr marL="457189" indent="-457189">
              <a:buFont typeface="Wingdings" panose="05000000000000000000" pitchFamily="2" charset="2"/>
              <a:buChar char="§"/>
            </a:pPr>
            <a:r>
              <a:rPr lang="de-DE" sz="2000" dirty="0">
                <a:solidFill>
                  <a:schemeClr val="tx1">
                    <a:lumMod val="65000"/>
                    <a:lumOff val="35000"/>
                  </a:schemeClr>
                </a:solidFill>
              </a:rPr>
              <a:t>Fokus auf forschungsbasierter Lehre</a:t>
            </a:r>
            <a:endParaRPr lang="en-US" sz="2000" dirty="0">
              <a:solidFill>
                <a:schemeClr val="tx1">
                  <a:lumMod val="65000"/>
                  <a:lumOff val="35000"/>
                </a:schemeClr>
              </a:solidFill>
            </a:endParaRPr>
          </a:p>
          <a:p>
            <a:pPr marL="457189" indent="-457189">
              <a:buFont typeface="Wingdings" panose="05000000000000000000" pitchFamily="2" charset="2"/>
              <a:buChar char="§"/>
            </a:pPr>
            <a:r>
              <a:rPr lang="en-US" sz="2000" dirty="0">
                <a:solidFill>
                  <a:schemeClr val="tx1">
                    <a:lumMod val="65000"/>
                    <a:lumOff val="35000"/>
                  </a:schemeClr>
                </a:solidFill>
              </a:rPr>
              <a:t>27.500 Studierende, </a:t>
            </a:r>
            <a:r>
              <a:rPr lang="en-US" sz="2000" dirty="0" err="1">
                <a:solidFill>
                  <a:schemeClr val="tx1">
                    <a:lumMod val="65000"/>
                    <a:lumOff val="35000"/>
                  </a:schemeClr>
                </a:solidFill>
              </a:rPr>
              <a:t>davon</a:t>
            </a:r>
            <a:r>
              <a:rPr lang="en-US" sz="2000" dirty="0">
                <a:solidFill>
                  <a:schemeClr val="tx1">
                    <a:lumMod val="65000"/>
                    <a:lumOff val="35000"/>
                  </a:schemeClr>
                </a:solidFill>
              </a:rPr>
              <a:t> 16,7 % international Studierende</a:t>
            </a:r>
          </a:p>
          <a:p>
            <a:pPr marL="457189" indent="-457189">
              <a:buFont typeface="Wingdings" panose="05000000000000000000" pitchFamily="2" charset="2"/>
              <a:buChar char="§"/>
            </a:pPr>
            <a:r>
              <a:rPr lang="en-US" sz="2000" dirty="0" err="1">
                <a:solidFill>
                  <a:schemeClr val="tx1">
                    <a:lumMod val="65000"/>
                    <a:lumOff val="35000"/>
                  </a:schemeClr>
                </a:solidFill>
              </a:rPr>
              <a:t>Rund</a:t>
            </a:r>
            <a:r>
              <a:rPr lang="en-US" sz="2000" dirty="0">
                <a:solidFill>
                  <a:schemeClr val="tx1">
                    <a:lumMod val="65000"/>
                    <a:lumOff val="35000"/>
                  </a:schemeClr>
                </a:solidFill>
              </a:rPr>
              <a:t> 13.300 </a:t>
            </a:r>
            <a:r>
              <a:rPr lang="en-US" sz="2000" dirty="0" err="1">
                <a:solidFill>
                  <a:schemeClr val="tx1">
                    <a:lumMod val="65000"/>
                    <a:lumOff val="35000"/>
                  </a:schemeClr>
                </a:solidFill>
              </a:rPr>
              <a:t>Beschäftigte</a:t>
            </a:r>
            <a:r>
              <a:rPr lang="en-US" sz="2000" dirty="0">
                <a:solidFill>
                  <a:schemeClr val="tx1">
                    <a:lumMod val="65000"/>
                    <a:lumOff val="35000"/>
                  </a:schemeClr>
                </a:solidFill>
              </a:rPr>
              <a:t> (</a:t>
            </a:r>
            <a:r>
              <a:rPr lang="en-US" sz="2000" dirty="0" err="1">
                <a:solidFill>
                  <a:schemeClr val="tx1">
                    <a:lumMod val="65000"/>
                    <a:lumOff val="35000"/>
                  </a:schemeClr>
                </a:solidFill>
              </a:rPr>
              <a:t>mit</a:t>
            </a:r>
            <a:r>
              <a:rPr lang="en-US" sz="2000" dirty="0">
                <a:solidFill>
                  <a:schemeClr val="tx1">
                    <a:lumMod val="65000"/>
                    <a:lumOff val="35000"/>
                  </a:schemeClr>
                </a:solidFill>
              </a:rPr>
              <a:t> </a:t>
            </a:r>
            <a:r>
              <a:rPr lang="en-US" sz="2000" dirty="0" err="1">
                <a:solidFill>
                  <a:schemeClr val="tx1">
                    <a:lumMod val="65000"/>
                    <a:lumOff val="35000"/>
                  </a:schemeClr>
                </a:solidFill>
              </a:rPr>
              <a:t>Universitätsmedizin</a:t>
            </a:r>
            <a:r>
              <a:rPr lang="en-US" sz="2000" dirty="0">
                <a:solidFill>
                  <a:schemeClr val="tx1">
                    <a:lumMod val="65000"/>
                    <a:lumOff val="35000"/>
                  </a:schemeClr>
                </a:solidFill>
              </a:rPr>
              <a:t>)</a:t>
            </a:r>
          </a:p>
          <a:p>
            <a:endParaRPr lang="de-DE" dirty="0"/>
          </a:p>
        </p:txBody>
      </p:sp>
      <p:sp>
        <p:nvSpPr>
          <p:cNvPr id="114" name="Fußzeilenplatzhalter 113"/>
          <p:cNvSpPr>
            <a:spLocks noGrp="1"/>
          </p:cNvSpPr>
          <p:nvPr>
            <p:ph type="ftr" sz="quarter" idx="4294967295"/>
          </p:nvPr>
        </p:nvSpPr>
        <p:spPr>
          <a:xfrm>
            <a:off x="2310606" y="6502955"/>
            <a:ext cx="8072437" cy="194311"/>
          </a:xfrm>
        </p:spPr>
        <p:txBody>
          <a:bodyPr/>
          <a:lstStyle/>
          <a:p>
            <a:r>
              <a:rPr lang="de-DE"/>
              <a:t>The University of Göttingen – An Introduction</a:t>
            </a:r>
            <a:endParaRPr lang="de-DE" dirty="0"/>
          </a:p>
        </p:txBody>
      </p:sp>
      <p:sp>
        <p:nvSpPr>
          <p:cNvPr id="112" name="Datumsplatzhalter 111"/>
          <p:cNvSpPr>
            <a:spLocks noGrp="1"/>
          </p:cNvSpPr>
          <p:nvPr>
            <p:ph type="dt" sz="half" idx="4294967295"/>
          </p:nvPr>
        </p:nvSpPr>
        <p:spPr>
          <a:xfrm>
            <a:off x="292259" y="6500812"/>
            <a:ext cx="1375411" cy="196453"/>
          </a:xfrm>
        </p:spPr>
        <p:txBody>
          <a:bodyPr/>
          <a:lstStyle/>
          <a:p>
            <a:fld id="{D304FED8-C979-F64B-90E4-24E76885865A}" type="datetime1">
              <a:rPr lang="de-DE" smtClean="0"/>
              <a:pPr/>
              <a:t>24.04.2024</a:t>
            </a:fld>
            <a:endParaRPr lang="en-US" dirty="0"/>
          </a:p>
        </p:txBody>
      </p:sp>
      <p:sp>
        <p:nvSpPr>
          <p:cNvPr id="113" name="Foliennummernplatzhalter 112"/>
          <p:cNvSpPr>
            <a:spLocks noGrp="1"/>
          </p:cNvSpPr>
          <p:nvPr>
            <p:ph type="sldNum" sz="quarter" idx="4294967295"/>
          </p:nvPr>
        </p:nvSpPr>
        <p:spPr>
          <a:xfrm>
            <a:off x="11097420" y="6526033"/>
            <a:ext cx="803911" cy="171233"/>
          </a:xfrm>
        </p:spPr>
        <p:txBody>
          <a:bodyPr/>
          <a:lstStyle/>
          <a:p>
            <a:fld id="{B6F15528-21DE-4FAA-801E-634DDDAF4B2B}" type="slidenum">
              <a:rPr lang="de-DE" smtClean="0"/>
              <a:pPr/>
              <a:t>2</a:t>
            </a:fld>
            <a:endParaRPr lang="de-DE" dirty="0"/>
          </a:p>
        </p:txBody>
      </p:sp>
      <p:pic>
        <p:nvPicPr>
          <p:cNvPr id="10" name="Inhaltsplatzhalt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98747"/>
            <a:ext cx="12192000" cy="2825803"/>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720197" y="1028734"/>
            <a:ext cx="10164372" cy="574516"/>
          </a:xfrm>
        </p:spPr>
        <p:txBody>
          <a:bodyPr/>
          <a:lstStyle/>
          <a:p>
            <a:pPr defTabSz="1219170"/>
            <a:r>
              <a:rPr lang="de-DE" dirty="0">
                <a:solidFill>
                  <a:schemeClr val="tx2"/>
                </a:solidFill>
              </a:rPr>
              <a:t>Stiftu</a:t>
            </a:r>
            <a:r>
              <a:rPr lang="de-DE" dirty="0">
                <a:solidFill>
                  <a:srgbClr val="1F497D"/>
                </a:solidFill>
              </a:rPr>
              <a:t>ngsunivers</a:t>
            </a:r>
            <a:r>
              <a:rPr lang="de-DE" dirty="0">
                <a:solidFill>
                  <a:schemeClr val="tx2"/>
                </a:solidFill>
              </a:rPr>
              <a:t>ität seit 2003</a:t>
            </a:r>
          </a:p>
        </p:txBody>
      </p:sp>
      <p:sp>
        <p:nvSpPr>
          <p:cNvPr id="61" name="object 61"/>
          <p:cNvSpPr txBox="1">
            <a:spLocks noGrp="1"/>
          </p:cNvSpPr>
          <p:nvPr>
            <p:ph type="body" idx="1"/>
          </p:nvPr>
        </p:nvSpPr>
        <p:spPr>
          <a:xfrm>
            <a:off x="2051588" y="1758759"/>
            <a:ext cx="9373798" cy="2257028"/>
          </a:xfrm>
        </p:spPr>
        <p:txBody>
          <a:bodyPr/>
          <a:lstStyle/>
          <a:p>
            <a:pPr marL="482588" indent="-465655">
              <a:spcBef>
                <a:spcPts val="800"/>
              </a:spcBef>
              <a:spcAft>
                <a:spcPts val="0"/>
              </a:spcAft>
              <a:buClr>
                <a:srgbClr val="B8CDE4"/>
              </a:buClr>
              <a:buSzPct val="104166"/>
              <a:buFont typeface="Wingdings"/>
              <a:buChar char=""/>
              <a:tabLst>
                <a:tab pos="482588" algn="l"/>
              </a:tabLst>
            </a:pPr>
            <a:r>
              <a:rPr lang="de-DE" sz="2000" spc="-7" dirty="0">
                <a:solidFill>
                  <a:schemeClr val="tx1">
                    <a:lumMod val="65000"/>
                    <a:lumOff val="35000"/>
                  </a:schemeClr>
                </a:solidFill>
                <a:cs typeface="Calibri"/>
              </a:rPr>
              <a:t>Eige</a:t>
            </a:r>
            <a:r>
              <a:rPr lang="de-DE" sz="2000" spc="7" dirty="0">
                <a:solidFill>
                  <a:schemeClr val="tx1">
                    <a:lumMod val="65000"/>
                    <a:lumOff val="35000"/>
                  </a:schemeClr>
                </a:solidFill>
                <a:cs typeface="Calibri"/>
              </a:rPr>
              <a:t>n</a:t>
            </a:r>
            <a:r>
              <a:rPr lang="de-DE" sz="2000" spc="-13" dirty="0">
                <a:solidFill>
                  <a:schemeClr val="tx1">
                    <a:lumMod val="65000"/>
                    <a:lumOff val="35000"/>
                  </a:schemeClr>
                </a:solidFill>
                <a:cs typeface="Calibri"/>
              </a:rPr>
              <a:t>verantwortlic</a:t>
            </a:r>
            <a:r>
              <a:rPr lang="de-DE" sz="2000" spc="-27" dirty="0">
                <a:solidFill>
                  <a:schemeClr val="tx1">
                    <a:lumMod val="65000"/>
                    <a:lumOff val="35000"/>
                  </a:schemeClr>
                </a:solidFill>
                <a:cs typeface="Calibri"/>
              </a:rPr>
              <a:t>h</a:t>
            </a:r>
            <a:r>
              <a:rPr lang="de-DE" sz="2000" spc="-20" dirty="0">
                <a:solidFill>
                  <a:schemeClr val="tx1">
                    <a:lumMod val="65000"/>
                    <a:lumOff val="35000"/>
                  </a:schemeClr>
                </a:solidFill>
                <a:cs typeface="Calibri"/>
              </a:rPr>
              <a:t>e</a:t>
            </a:r>
            <a:r>
              <a:rPr lang="de-DE" sz="2000" spc="-13" dirty="0">
                <a:solidFill>
                  <a:schemeClr val="tx1">
                    <a:lumMod val="65000"/>
                    <a:lumOff val="35000"/>
                  </a:schemeClr>
                </a:solidFill>
                <a:cs typeface="Calibri"/>
              </a:rPr>
              <a:t> </a:t>
            </a:r>
            <a:r>
              <a:rPr lang="de-DE" sz="2000" dirty="0">
                <a:solidFill>
                  <a:schemeClr val="tx1">
                    <a:lumMod val="65000"/>
                    <a:lumOff val="35000"/>
                  </a:schemeClr>
                </a:solidFill>
                <a:cs typeface="Calibri"/>
              </a:rPr>
              <a:t>Gestaltung</a:t>
            </a:r>
            <a:r>
              <a:rPr lang="de-DE" sz="2000" spc="-27" dirty="0">
                <a:solidFill>
                  <a:schemeClr val="tx1">
                    <a:lumMod val="65000"/>
                    <a:lumOff val="35000"/>
                  </a:schemeClr>
                </a:solidFill>
                <a:cs typeface="Calibri"/>
              </a:rPr>
              <a:t> </a:t>
            </a:r>
            <a:r>
              <a:rPr lang="de-DE" sz="2000" spc="-7" dirty="0">
                <a:solidFill>
                  <a:schemeClr val="tx1">
                    <a:lumMod val="65000"/>
                    <a:lumOff val="35000"/>
                  </a:schemeClr>
                </a:solidFill>
                <a:cs typeface="Calibri"/>
              </a:rPr>
              <a:t>dur</a:t>
            </a:r>
            <a:r>
              <a:rPr lang="de-DE" sz="2000" spc="7" dirty="0">
                <a:solidFill>
                  <a:schemeClr val="tx1">
                    <a:lumMod val="65000"/>
                    <a:lumOff val="35000"/>
                  </a:schemeClr>
                </a:solidFill>
                <a:cs typeface="Calibri"/>
              </a:rPr>
              <a:t>c</a:t>
            </a:r>
            <a:r>
              <a:rPr lang="de-DE" sz="2000" dirty="0">
                <a:solidFill>
                  <a:schemeClr val="tx1">
                    <a:lumMod val="65000"/>
                    <a:lumOff val="35000"/>
                  </a:schemeClr>
                </a:solidFill>
                <a:cs typeface="Calibri"/>
              </a:rPr>
              <a:t>h</a:t>
            </a:r>
            <a:r>
              <a:rPr lang="de-DE" sz="2000" spc="-27" dirty="0">
                <a:solidFill>
                  <a:schemeClr val="tx1">
                    <a:lumMod val="65000"/>
                    <a:lumOff val="35000"/>
                  </a:schemeClr>
                </a:solidFill>
                <a:cs typeface="Calibri"/>
              </a:rPr>
              <a:t> </a:t>
            </a:r>
            <a:r>
              <a:rPr lang="de-DE" sz="2000" spc="-13" dirty="0">
                <a:solidFill>
                  <a:schemeClr val="tx1">
                    <a:lumMod val="65000"/>
                    <a:lumOff val="35000"/>
                  </a:schemeClr>
                </a:solidFill>
                <a:cs typeface="Calibri"/>
              </a:rPr>
              <a:t>re</a:t>
            </a:r>
            <a:r>
              <a:rPr lang="de-DE" sz="2000" dirty="0">
                <a:solidFill>
                  <a:schemeClr val="tx1">
                    <a:lumMod val="65000"/>
                    <a:lumOff val="35000"/>
                  </a:schemeClr>
                </a:solidFill>
                <a:cs typeface="Calibri"/>
              </a:rPr>
              <a:t>chtli</a:t>
            </a:r>
            <a:r>
              <a:rPr lang="de-DE" sz="2000" spc="7" dirty="0">
                <a:solidFill>
                  <a:schemeClr val="tx1">
                    <a:lumMod val="65000"/>
                    <a:lumOff val="35000"/>
                  </a:schemeClr>
                </a:solidFill>
                <a:cs typeface="Calibri"/>
              </a:rPr>
              <a:t>c</a:t>
            </a:r>
            <a:r>
              <a:rPr lang="de-DE" sz="2000" spc="-27" dirty="0">
                <a:solidFill>
                  <a:schemeClr val="tx1">
                    <a:lumMod val="65000"/>
                    <a:lumOff val="35000"/>
                  </a:schemeClr>
                </a:solidFill>
                <a:cs typeface="Calibri"/>
              </a:rPr>
              <a:t>h</a:t>
            </a:r>
            <a:r>
              <a:rPr lang="de-DE" sz="2000" spc="-20" dirty="0">
                <a:solidFill>
                  <a:schemeClr val="tx1">
                    <a:lumMod val="65000"/>
                    <a:lumOff val="35000"/>
                  </a:schemeClr>
                </a:solidFill>
                <a:cs typeface="Calibri"/>
              </a:rPr>
              <a:t>e</a:t>
            </a:r>
            <a:r>
              <a:rPr lang="de-DE" sz="2000" spc="-27" dirty="0">
                <a:solidFill>
                  <a:schemeClr val="tx1">
                    <a:lumMod val="65000"/>
                    <a:lumOff val="35000"/>
                  </a:schemeClr>
                </a:solidFill>
                <a:cs typeface="Calibri"/>
              </a:rPr>
              <a:t> </a:t>
            </a:r>
            <a:r>
              <a:rPr lang="de-DE" sz="2000" spc="-7" dirty="0">
                <a:solidFill>
                  <a:schemeClr val="tx1">
                    <a:lumMod val="65000"/>
                    <a:lumOff val="35000"/>
                  </a:schemeClr>
                </a:solidFill>
                <a:cs typeface="Calibri"/>
              </a:rPr>
              <a:t>Verselbständigung</a:t>
            </a:r>
            <a:endParaRPr lang="de-DE" sz="2000" dirty="0">
              <a:solidFill>
                <a:schemeClr val="tx1">
                  <a:lumMod val="65000"/>
                  <a:lumOff val="35000"/>
                </a:schemeClr>
              </a:solidFill>
              <a:cs typeface="Calibri"/>
            </a:endParaRPr>
          </a:p>
          <a:p>
            <a:pPr marL="482588" indent="-465655">
              <a:spcBef>
                <a:spcPts val="800"/>
              </a:spcBef>
              <a:spcAft>
                <a:spcPts val="0"/>
              </a:spcAft>
              <a:buClr>
                <a:srgbClr val="B8CDE4"/>
              </a:buClr>
              <a:buSzPct val="104166"/>
              <a:buFont typeface="Wingdings"/>
              <a:buChar char=""/>
              <a:tabLst>
                <a:tab pos="482588" algn="l"/>
              </a:tabLst>
            </a:pPr>
            <a:r>
              <a:rPr lang="de-DE" sz="2000" spc="-7" dirty="0">
                <a:solidFill>
                  <a:schemeClr val="tx1">
                    <a:lumMod val="65000"/>
                    <a:lumOff val="35000"/>
                  </a:schemeClr>
                </a:solidFill>
                <a:cs typeface="Calibri"/>
              </a:rPr>
              <a:t>Wirtschaftsführung nach kaufmännischen Grundsätzen</a:t>
            </a:r>
          </a:p>
          <a:p>
            <a:pPr marL="482588" indent="-465655">
              <a:spcBef>
                <a:spcPts val="800"/>
              </a:spcBef>
              <a:spcAft>
                <a:spcPts val="0"/>
              </a:spcAft>
              <a:buClr>
                <a:srgbClr val="B8CDE4"/>
              </a:buClr>
              <a:buSzPct val="104166"/>
              <a:buFont typeface="Wingdings"/>
              <a:buChar char=""/>
              <a:tabLst>
                <a:tab pos="482588" algn="l"/>
              </a:tabLst>
            </a:pPr>
            <a:r>
              <a:rPr lang="de-DE" sz="2000" dirty="0">
                <a:solidFill>
                  <a:schemeClr val="tx1">
                    <a:lumMod val="65000"/>
                    <a:lumOff val="35000"/>
                  </a:schemeClr>
                </a:solidFill>
                <a:cs typeface="Calibri"/>
              </a:rPr>
              <a:t>Arbeitgeber- und Dienstherrenfunktion</a:t>
            </a:r>
          </a:p>
          <a:p>
            <a:pPr marL="482588" indent="-465655">
              <a:spcBef>
                <a:spcPts val="800"/>
              </a:spcBef>
              <a:spcAft>
                <a:spcPts val="0"/>
              </a:spcAft>
              <a:buClr>
                <a:srgbClr val="B8CDE4"/>
              </a:buClr>
              <a:buSzPct val="104166"/>
              <a:buFont typeface="Wingdings"/>
              <a:buChar char=""/>
              <a:tabLst>
                <a:tab pos="482588" algn="l"/>
              </a:tabLst>
            </a:pPr>
            <a:r>
              <a:rPr lang="de-DE" sz="2000" dirty="0">
                <a:solidFill>
                  <a:schemeClr val="tx1">
                    <a:lumMod val="65000"/>
                    <a:lumOff val="35000"/>
                  </a:schemeClr>
                </a:solidFill>
              </a:rPr>
              <a:t>Immobilien in eigener Verwaltung als Grundstockvermögen der Stiftung</a:t>
            </a:r>
          </a:p>
          <a:p>
            <a:pPr marL="482588" indent="-465655">
              <a:spcBef>
                <a:spcPts val="800"/>
              </a:spcBef>
              <a:spcAft>
                <a:spcPts val="0"/>
              </a:spcAft>
              <a:buClr>
                <a:srgbClr val="B8CDE4"/>
              </a:buClr>
              <a:buSzPct val="104166"/>
              <a:buFont typeface="Wingdings"/>
              <a:buChar char=""/>
              <a:tabLst>
                <a:tab pos="482588" algn="l"/>
              </a:tabLst>
            </a:pPr>
            <a:r>
              <a:rPr lang="de-DE" sz="2000" dirty="0">
                <a:solidFill>
                  <a:schemeClr val="tx1">
                    <a:lumMod val="65000"/>
                    <a:lumOff val="35000"/>
                  </a:schemeClr>
                </a:solidFill>
              </a:rPr>
              <a:t>Hohe Autonomie und Leitungsverantwortung</a:t>
            </a:r>
          </a:p>
          <a:p>
            <a:endParaRPr lang="de-DE" dirty="0"/>
          </a:p>
        </p:txBody>
      </p:sp>
      <p:sp>
        <p:nvSpPr>
          <p:cNvPr id="114" name="Fußzeilenplatzhalter 113"/>
          <p:cNvSpPr>
            <a:spLocks noGrp="1"/>
          </p:cNvSpPr>
          <p:nvPr>
            <p:ph type="ftr" sz="quarter" idx="4294967295"/>
          </p:nvPr>
        </p:nvSpPr>
        <p:spPr>
          <a:xfrm>
            <a:off x="2310606" y="6502955"/>
            <a:ext cx="8072437" cy="194311"/>
          </a:xfrm>
        </p:spPr>
        <p:txBody>
          <a:bodyPr/>
          <a:lstStyle/>
          <a:p>
            <a:r>
              <a:rPr lang="de-DE"/>
              <a:t>The University of Göttingen – An Introduction</a:t>
            </a:r>
            <a:endParaRPr lang="de-DE" dirty="0"/>
          </a:p>
        </p:txBody>
      </p:sp>
      <p:sp>
        <p:nvSpPr>
          <p:cNvPr id="112" name="Datumsplatzhalter 111"/>
          <p:cNvSpPr>
            <a:spLocks noGrp="1"/>
          </p:cNvSpPr>
          <p:nvPr>
            <p:ph type="dt" sz="half" idx="4294967295"/>
          </p:nvPr>
        </p:nvSpPr>
        <p:spPr>
          <a:xfrm>
            <a:off x="292259" y="6500812"/>
            <a:ext cx="1375411" cy="196453"/>
          </a:xfrm>
        </p:spPr>
        <p:txBody>
          <a:bodyPr/>
          <a:lstStyle/>
          <a:p>
            <a:fld id="{D304FED8-C979-F64B-90E4-24E76885865A}" type="datetime1">
              <a:rPr lang="de-DE" smtClean="0"/>
              <a:pPr/>
              <a:t>24.04.2024</a:t>
            </a:fld>
            <a:endParaRPr lang="en-US" dirty="0"/>
          </a:p>
        </p:txBody>
      </p:sp>
      <p:sp>
        <p:nvSpPr>
          <p:cNvPr id="113" name="Foliennummernplatzhalter 112"/>
          <p:cNvSpPr>
            <a:spLocks noGrp="1"/>
          </p:cNvSpPr>
          <p:nvPr>
            <p:ph type="sldNum" sz="quarter" idx="4294967295"/>
          </p:nvPr>
        </p:nvSpPr>
        <p:spPr>
          <a:xfrm>
            <a:off x="11097420" y="6526033"/>
            <a:ext cx="803911" cy="171233"/>
          </a:xfrm>
        </p:spPr>
        <p:txBody>
          <a:bodyPr/>
          <a:lstStyle/>
          <a:p>
            <a:fld id="{B6F15528-21DE-4FAA-801E-634DDDAF4B2B}" type="slidenum">
              <a:rPr lang="de-DE" smtClean="0"/>
              <a:pPr/>
              <a:t>3</a:t>
            </a:fld>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5" y="4273713"/>
            <a:ext cx="12176153" cy="2644349"/>
          </a:xfrm>
          <a:prstGeom prst="rect">
            <a:avLst/>
          </a:prstGeom>
        </p:spPr>
      </p:pic>
    </p:spTree>
    <p:extLst>
      <p:ext uri="{BB962C8B-B14F-4D97-AF65-F5344CB8AC3E}">
        <p14:creationId xmlns:p14="http://schemas.microsoft.com/office/powerpoint/2010/main" val="10244675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881857" y="1175798"/>
            <a:ext cx="10164372" cy="574516"/>
          </a:xfrm>
        </p:spPr>
        <p:txBody>
          <a:bodyPr/>
          <a:lstStyle/>
          <a:p>
            <a:pPr defTabSz="1219170"/>
            <a:r>
              <a:rPr lang="de-DE" dirty="0">
                <a:solidFill>
                  <a:srgbClr val="1F497D"/>
                </a:solidFill>
              </a:rPr>
              <a:t>Größter Arbeitgeber der Region</a:t>
            </a:r>
          </a:p>
        </p:txBody>
      </p:sp>
      <p:sp>
        <p:nvSpPr>
          <p:cNvPr id="114" name="Fußzeilenplatzhalter 113"/>
          <p:cNvSpPr>
            <a:spLocks noGrp="1"/>
          </p:cNvSpPr>
          <p:nvPr>
            <p:ph type="ftr" sz="quarter" idx="4294967295"/>
          </p:nvPr>
        </p:nvSpPr>
        <p:spPr>
          <a:xfrm>
            <a:off x="2310606" y="6502955"/>
            <a:ext cx="8072437" cy="194311"/>
          </a:xfrm>
        </p:spPr>
        <p:txBody>
          <a:bodyPr/>
          <a:lstStyle/>
          <a:p>
            <a:r>
              <a:rPr lang="de-DE" dirty="0"/>
              <a:t>Die Universität Göttingen</a:t>
            </a:r>
          </a:p>
        </p:txBody>
      </p:sp>
      <p:sp>
        <p:nvSpPr>
          <p:cNvPr id="112" name="Datumsplatzhalter 111"/>
          <p:cNvSpPr>
            <a:spLocks noGrp="1"/>
          </p:cNvSpPr>
          <p:nvPr>
            <p:ph type="dt" sz="half" idx="4294967295"/>
          </p:nvPr>
        </p:nvSpPr>
        <p:spPr>
          <a:xfrm>
            <a:off x="292259" y="6500812"/>
            <a:ext cx="1375411" cy="196453"/>
          </a:xfrm>
        </p:spPr>
        <p:txBody>
          <a:bodyPr/>
          <a:lstStyle/>
          <a:p>
            <a:fld id="{D304FED8-C979-F64B-90E4-24E76885865A}" type="datetime1">
              <a:rPr lang="de-DE" smtClean="0"/>
              <a:pPr/>
              <a:t>24.04.2024</a:t>
            </a:fld>
            <a:endParaRPr lang="en-US" dirty="0"/>
          </a:p>
        </p:txBody>
      </p:sp>
      <p:sp>
        <p:nvSpPr>
          <p:cNvPr id="113" name="Foliennummernplatzhalter 112"/>
          <p:cNvSpPr>
            <a:spLocks noGrp="1"/>
          </p:cNvSpPr>
          <p:nvPr>
            <p:ph type="sldNum" sz="quarter" idx="4294967295"/>
          </p:nvPr>
        </p:nvSpPr>
        <p:spPr>
          <a:xfrm>
            <a:off x="11097420" y="6526033"/>
            <a:ext cx="803911" cy="171233"/>
          </a:xfrm>
        </p:spPr>
        <p:txBody>
          <a:bodyPr/>
          <a:lstStyle/>
          <a:p>
            <a:fld id="{B6F15528-21DE-4FAA-801E-634DDDAF4B2B}" type="slidenum">
              <a:rPr lang="de-DE" smtClean="0"/>
              <a:pPr/>
              <a:t>4</a:t>
            </a:fld>
            <a:endParaRPr lang="de-DE" dirty="0"/>
          </a:p>
        </p:txBody>
      </p:sp>
      <p:sp>
        <p:nvSpPr>
          <p:cNvPr id="9" name="Textplatzhalter 8"/>
          <p:cNvSpPr>
            <a:spLocks noGrp="1"/>
          </p:cNvSpPr>
          <p:nvPr>
            <p:ph type="body" sz="quarter" idx="4294967295"/>
          </p:nvPr>
        </p:nvSpPr>
        <p:spPr>
          <a:xfrm>
            <a:off x="2310557" y="1737887"/>
            <a:ext cx="4522887" cy="276999"/>
          </a:xfrm>
          <a:prstGeom prst="rect">
            <a:avLst/>
          </a:prstGeom>
        </p:spPr>
        <p:txBody>
          <a:bodyPr wrap="square" lIns="0" tIns="0" rIns="0" bIns="0">
            <a:spAutoFit/>
          </a:bodyPr>
          <a:lstStyle>
            <a:lvl1pPr marL="0">
              <a:defRPr sz="1800" b="0" i="0">
                <a:solidFill>
                  <a:srgbClr val="575756"/>
                </a:solidFill>
                <a:latin typeface="DINPro"/>
                <a:ea typeface="+mn-ea"/>
                <a:cs typeface="DINPro"/>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2">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a:lstStyle>
          <a:p>
            <a:endParaRPr lang="de-DE"/>
          </a:p>
        </p:txBody>
      </p:sp>
      <p:sp>
        <p:nvSpPr>
          <p:cNvPr id="11" name="Textplatzhalter 2"/>
          <p:cNvSpPr>
            <a:spLocks noGrp="1"/>
          </p:cNvSpPr>
          <p:nvPr>
            <p:ph type="body" idx="1"/>
          </p:nvPr>
        </p:nvSpPr>
        <p:spPr>
          <a:xfrm>
            <a:off x="881857" y="2039244"/>
            <a:ext cx="5718993" cy="4099795"/>
          </a:xfrm>
        </p:spPr>
        <p:txBody>
          <a:bodyPr/>
          <a:lstStyle/>
          <a:p>
            <a:pPr marL="457189" indent="-457189">
              <a:spcAft>
                <a:spcPts val="800"/>
              </a:spcAft>
              <a:buClr>
                <a:schemeClr val="accent1">
                  <a:lumMod val="40000"/>
                  <a:lumOff val="60000"/>
                </a:schemeClr>
              </a:buClr>
              <a:buFont typeface="Wingdings" panose="05000000000000000000" pitchFamily="2" charset="2"/>
              <a:buChar char="§"/>
            </a:pPr>
            <a:r>
              <a:rPr lang="en-US" sz="2400" dirty="0" err="1">
                <a:solidFill>
                  <a:schemeClr val="tx1">
                    <a:lumMod val="65000"/>
                    <a:lumOff val="35000"/>
                  </a:schemeClr>
                </a:solidFill>
              </a:rPr>
              <a:t>Rund</a:t>
            </a:r>
            <a:r>
              <a:rPr lang="en-US" sz="2400" dirty="0">
                <a:solidFill>
                  <a:schemeClr val="tx1">
                    <a:lumMod val="65000"/>
                    <a:lumOff val="35000"/>
                  </a:schemeClr>
                </a:solidFill>
              </a:rPr>
              <a:t> 13.300 </a:t>
            </a:r>
            <a:r>
              <a:rPr lang="en-US" sz="2400" dirty="0" err="1">
                <a:solidFill>
                  <a:schemeClr val="tx1">
                    <a:lumMod val="65000"/>
                    <a:lumOff val="35000"/>
                  </a:schemeClr>
                </a:solidFill>
              </a:rPr>
              <a:t>Beschäftigte</a:t>
            </a:r>
            <a:r>
              <a:rPr lang="en-US" sz="2400" dirty="0">
                <a:solidFill>
                  <a:schemeClr val="tx1">
                    <a:lumMod val="65000"/>
                    <a:lumOff val="35000"/>
                  </a:schemeClr>
                </a:solidFill>
              </a:rPr>
              <a:t> an Universität und </a:t>
            </a:r>
            <a:r>
              <a:rPr lang="en-US" sz="2400" dirty="0" err="1">
                <a:solidFill>
                  <a:schemeClr val="tx1">
                    <a:lumMod val="65000"/>
                    <a:lumOff val="35000"/>
                  </a:schemeClr>
                </a:solidFill>
              </a:rPr>
              <a:t>Universitätsmedizin</a:t>
            </a:r>
            <a:endParaRPr lang="en-US" sz="2400" dirty="0">
              <a:solidFill>
                <a:schemeClr val="tx1">
                  <a:lumMod val="65000"/>
                  <a:lumOff val="35000"/>
                </a:schemeClr>
              </a:solidFill>
            </a:endParaRPr>
          </a:p>
          <a:p>
            <a:pPr marL="457189" indent="-457189">
              <a:spcAft>
                <a:spcPts val="800"/>
              </a:spcAft>
              <a:buClr>
                <a:schemeClr val="accent1">
                  <a:lumMod val="40000"/>
                  <a:lumOff val="60000"/>
                </a:schemeClr>
              </a:buClr>
              <a:buFont typeface="Wingdings" panose="05000000000000000000" pitchFamily="2" charset="2"/>
              <a:buChar char="§"/>
            </a:pPr>
            <a:r>
              <a:rPr lang="en-US" sz="2400" dirty="0">
                <a:solidFill>
                  <a:schemeClr val="tx1">
                    <a:lumMod val="65000"/>
                    <a:lumOff val="35000"/>
                  </a:schemeClr>
                </a:solidFill>
              </a:rPr>
              <a:t>4.500 </a:t>
            </a:r>
            <a:r>
              <a:rPr lang="en-US" sz="2400" dirty="0" err="1">
                <a:solidFill>
                  <a:schemeClr val="tx1">
                    <a:lumMod val="65000"/>
                    <a:lumOff val="35000"/>
                  </a:schemeClr>
                </a:solidFill>
              </a:rPr>
              <a:t>Beschäftigte</a:t>
            </a:r>
            <a:r>
              <a:rPr lang="en-US" sz="2400" dirty="0">
                <a:solidFill>
                  <a:schemeClr val="tx1">
                    <a:lumMod val="65000"/>
                    <a:lumOff val="35000"/>
                  </a:schemeClr>
                </a:solidFill>
              </a:rPr>
              <a:t> </a:t>
            </a:r>
            <a:r>
              <a:rPr lang="en-US" sz="2400" dirty="0" err="1">
                <a:solidFill>
                  <a:schemeClr val="tx1">
                    <a:lumMod val="65000"/>
                    <a:lumOff val="35000"/>
                  </a:schemeClr>
                </a:solidFill>
              </a:rPr>
              <a:t>im</a:t>
            </a:r>
            <a:r>
              <a:rPr lang="en-US" sz="2400" dirty="0">
                <a:solidFill>
                  <a:schemeClr val="tx1">
                    <a:lumMod val="65000"/>
                    <a:lumOff val="35000"/>
                  </a:schemeClr>
                </a:solidFill>
              </a:rPr>
              <a:t> </a:t>
            </a:r>
            <a:r>
              <a:rPr lang="en-US" sz="2400" dirty="0" err="1">
                <a:solidFill>
                  <a:schemeClr val="tx1">
                    <a:lumMod val="65000"/>
                    <a:lumOff val="35000"/>
                  </a:schemeClr>
                </a:solidFill>
              </a:rPr>
              <a:t>wissenschaftlichen</a:t>
            </a:r>
            <a:r>
              <a:rPr lang="en-US" sz="2400" dirty="0">
                <a:solidFill>
                  <a:schemeClr val="tx1">
                    <a:lumMod val="65000"/>
                    <a:lumOff val="35000"/>
                  </a:schemeClr>
                </a:solidFill>
              </a:rPr>
              <a:t> </a:t>
            </a:r>
            <a:r>
              <a:rPr lang="en-US" sz="2400" dirty="0" err="1">
                <a:solidFill>
                  <a:schemeClr val="tx1">
                    <a:lumMod val="65000"/>
                    <a:lumOff val="35000"/>
                  </a:schemeClr>
                </a:solidFill>
              </a:rPr>
              <a:t>Bereich</a:t>
            </a:r>
            <a:endParaRPr lang="en-US" sz="2400" dirty="0">
              <a:solidFill>
                <a:schemeClr val="tx1">
                  <a:lumMod val="65000"/>
                  <a:lumOff val="35000"/>
                </a:schemeClr>
              </a:solidFill>
            </a:endParaRPr>
          </a:p>
          <a:p>
            <a:pPr marL="457189" indent="-457189">
              <a:spcAft>
                <a:spcPts val="800"/>
              </a:spcAft>
              <a:buClr>
                <a:schemeClr val="accent1">
                  <a:lumMod val="40000"/>
                  <a:lumOff val="60000"/>
                </a:schemeClr>
              </a:buClr>
              <a:buFont typeface="Wingdings" panose="05000000000000000000" pitchFamily="2" charset="2"/>
              <a:buChar char="§"/>
            </a:pPr>
            <a:r>
              <a:rPr lang="en-US" sz="2400" dirty="0">
                <a:solidFill>
                  <a:schemeClr val="tx1">
                    <a:lumMod val="65000"/>
                    <a:lumOff val="35000"/>
                  </a:schemeClr>
                </a:solidFill>
              </a:rPr>
              <a:t>8.800 </a:t>
            </a:r>
            <a:r>
              <a:rPr lang="en-US" sz="2400" dirty="0" err="1">
                <a:solidFill>
                  <a:schemeClr val="tx1">
                    <a:lumMod val="65000"/>
                    <a:lumOff val="35000"/>
                  </a:schemeClr>
                </a:solidFill>
              </a:rPr>
              <a:t>Beschäftigte</a:t>
            </a:r>
            <a:r>
              <a:rPr lang="en-US" sz="2400" dirty="0">
                <a:solidFill>
                  <a:schemeClr val="tx1">
                    <a:lumMod val="65000"/>
                    <a:lumOff val="35000"/>
                  </a:schemeClr>
                </a:solidFill>
              </a:rPr>
              <a:t> </a:t>
            </a:r>
            <a:r>
              <a:rPr lang="en-US" sz="2400" dirty="0" err="1">
                <a:solidFill>
                  <a:schemeClr val="tx1">
                    <a:lumMod val="65000"/>
                    <a:lumOff val="35000"/>
                  </a:schemeClr>
                </a:solidFill>
              </a:rPr>
              <a:t>im</a:t>
            </a:r>
            <a:r>
              <a:rPr lang="en-US" sz="2400" dirty="0">
                <a:solidFill>
                  <a:schemeClr val="tx1">
                    <a:lumMod val="65000"/>
                    <a:lumOff val="35000"/>
                  </a:schemeClr>
                </a:solidFill>
              </a:rPr>
              <a:t> </a:t>
            </a:r>
            <a:r>
              <a:rPr lang="en-US" sz="2400" dirty="0" err="1">
                <a:solidFill>
                  <a:schemeClr val="tx1">
                    <a:lumMod val="65000"/>
                    <a:lumOff val="35000"/>
                  </a:schemeClr>
                </a:solidFill>
              </a:rPr>
              <a:t>nicht-wissenschaftlichen</a:t>
            </a:r>
            <a:r>
              <a:rPr lang="en-US" sz="2400" dirty="0">
                <a:solidFill>
                  <a:schemeClr val="tx1">
                    <a:lumMod val="65000"/>
                    <a:lumOff val="35000"/>
                  </a:schemeClr>
                </a:solidFill>
              </a:rPr>
              <a:t> </a:t>
            </a:r>
            <a:r>
              <a:rPr lang="en-US" sz="2400" dirty="0" err="1">
                <a:solidFill>
                  <a:schemeClr val="tx1">
                    <a:lumMod val="65000"/>
                    <a:lumOff val="35000"/>
                  </a:schemeClr>
                </a:solidFill>
              </a:rPr>
              <a:t>Bereich</a:t>
            </a:r>
            <a:endParaRPr lang="en-US" sz="2400" dirty="0">
              <a:solidFill>
                <a:schemeClr val="tx1">
                  <a:lumMod val="65000"/>
                  <a:lumOff val="35000"/>
                </a:schemeClr>
              </a:solidFill>
            </a:endParaRPr>
          </a:p>
          <a:p>
            <a:pPr marL="457189" indent="-457189">
              <a:spcAft>
                <a:spcPts val="800"/>
              </a:spcAft>
              <a:buClr>
                <a:schemeClr val="accent1">
                  <a:lumMod val="40000"/>
                  <a:lumOff val="60000"/>
                </a:schemeClr>
              </a:buClr>
              <a:buFont typeface="Wingdings" panose="05000000000000000000" pitchFamily="2" charset="2"/>
              <a:buChar char="§"/>
            </a:pPr>
            <a:r>
              <a:rPr lang="en-US" sz="2400" dirty="0">
                <a:solidFill>
                  <a:schemeClr val="tx1">
                    <a:lumMod val="65000"/>
                    <a:lumOff val="35000"/>
                  </a:schemeClr>
                </a:solidFill>
              </a:rPr>
              <a:t>46 % </a:t>
            </a:r>
            <a:r>
              <a:rPr lang="en-US" sz="2400" dirty="0" err="1">
                <a:solidFill>
                  <a:schemeClr val="tx1">
                    <a:lumMod val="65000"/>
                    <a:lumOff val="35000"/>
                  </a:schemeClr>
                </a:solidFill>
              </a:rPr>
              <a:t>weibliche</a:t>
            </a:r>
            <a:r>
              <a:rPr lang="en-US" sz="2400" dirty="0">
                <a:solidFill>
                  <a:schemeClr val="tx1">
                    <a:lumMod val="65000"/>
                    <a:lumOff val="35000"/>
                  </a:schemeClr>
                </a:solidFill>
              </a:rPr>
              <a:t> </a:t>
            </a:r>
            <a:r>
              <a:rPr lang="en-US" sz="2400" dirty="0" err="1">
                <a:solidFill>
                  <a:schemeClr val="tx1">
                    <a:lumMod val="65000"/>
                    <a:lumOff val="35000"/>
                  </a:schemeClr>
                </a:solidFill>
              </a:rPr>
              <a:t>Beschäftigte</a:t>
            </a:r>
            <a:endParaRPr lang="en-US" sz="2400" dirty="0">
              <a:solidFill>
                <a:schemeClr val="tx1">
                  <a:lumMod val="65000"/>
                  <a:lumOff val="35000"/>
                </a:schemeClr>
              </a:solidFill>
            </a:endParaRPr>
          </a:p>
          <a:p>
            <a:pPr marL="457189" indent="-457189">
              <a:spcAft>
                <a:spcPts val="800"/>
              </a:spcAft>
              <a:buClr>
                <a:schemeClr val="accent1">
                  <a:lumMod val="40000"/>
                  <a:lumOff val="60000"/>
                </a:schemeClr>
              </a:buClr>
              <a:buFont typeface="Wingdings" panose="05000000000000000000" pitchFamily="2" charset="2"/>
              <a:buChar char="§"/>
            </a:pPr>
            <a:r>
              <a:rPr lang="en-US" sz="2400" dirty="0" err="1">
                <a:solidFill>
                  <a:schemeClr val="tx1">
                    <a:lumMod val="65000"/>
                    <a:lumOff val="35000"/>
                  </a:schemeClr>
                </a:solidFill>
              </a:rPr>
              <a:t>Hoher</a:t>
            </a:r>
            <a:r>
              <a:rPr lang="en-US" sz="2400" dirty="0">
                <a:solidFill>
                  <a:schemeClr val="tx1">
                    <a:lumMod val="65000"/>
                    <a:lumOff val="35000"/>
                  </a:schemeClr>
                </a:solidFill>
              </a:rPr>
              <a:t> </a:t>
            </a:r>
            <a:r>
              <a:rPr lang="en-US" sz="2400" dirty="0" err="1">
                <a:solidFill>
                  <a:schemeClr val="tx1">
                    <a:lumMod val="65000"/>
                    <a:lumOff val="35000"/>
                  </a:schemeClr>
                </a:solidFill>
              </a:rPr>
              <a:t>Internationalisierungsgrad</a:t>
            </a:r>
            <a:r>
              <a:rPr lang="en-US" sz="2400" dirty="0">
                <a:solidFill>
                  <a:schemeClr val="tx1">
                    <a:lumMod val="65000"/>
                    <a:lumOff val="35000"/>
                  </a:schemeClr>
                </a:solidFill>
              </a:rPr>
              <a:t>, 12 % der </a:t>
            </a:r>
            <a:r>
              <a:rPr lang="en-US" sz="2400" dirty="0" err="1">
                <a:solidFill>
                  <a:schemeClr val="tx1">
                    <a:lumMod val="65000"/>
                    <a:lumOff val="35000"/>
                  </a:schemeClr>
                </a:solidFill>
              </a:rPr>
              <a:t>Beschäftigten</a:t>
            </a:r>
            <a:r>
              <a:rPr lang="en-US" sz="2400" dirty="0">
                <a:solidFill>
                  <a:schemeClr val="tx1">
                    <a:lumMod val="65000"/>
                    <a:lumOff val="35000"/>
                  </a:schemeClr>
                </a:solidFill>
              </a:rPr>
              <a:t> der Uni </a:t>
            </a:r>
            <a:r>
              <a:rPr lang="en-US" sz="2400" dirty="0" err="1">
                <a:solidFill>
                  <a:schemeClr val="tx1">
                    <a:lumMod val="65000"/>
                    <a:lumOff val="35000"/>
                  </a:schemeClr>
                </a:solidFill>
              </a:rPr>
              <a:t>sind</a:t>
            </a:r>
            <a:r>
              <a:rPr lang="en-US" sz="2400" dirty="0">
                <a:solidFill>
                  <a:schemeClr val="tx1">
                    <a:lumMod val="65000"/>
                    <a:lumOff val="35000"/>
                  </a:schemeClr>
                </a:solidFill>
              </a:rPr>
              <a:t> </a:t>
            </a:r>
            <a:r>
              <a:rPr lang="en-US" sz="2400" dirty="0" err="1">
                <a:solidFill>
                  <a:schemeClr val="tx1">
                    <a:lumMod val="65000"/>
                    <a:lumOff val="35000"/>
                  </a:schemeClr>
                </a:solidFill>
              </a:rPr>
              <a:t>Internationale</a:t>
            </a:r>
            <a:endParaRPr lang="en-US" sz="1467" dirty="0">
              <a:solidFill>
                <a:schemeClr val="tx1">
                  <a:lumMod val="65000"/>
                  <a:lumOff val="35000"/>
                </a:schemeClr>
              </a:solidFill>
            </a:endParaRPr>
          </a:p>
          <a:p>
            <a:pPr>
              <a:spcAft>
                <a:spcPts val="800"/>
              </a:spcAft>
              <a:buClr>
                <a:schemeClr val="accent1">
                  <a:lumMod val="40000"/>
                  <a:lumOff val="60000"/>
                </a:schemeClr>
              </a:buClr>
              <a:buNone/>
            </a:pPr>
            <a:r>
              <a:rPr lang="en-US" sz="1467" dirty="0">
                <a:solidFill>
                  <a:schemeClr val="tx1">
                    <a:lumMod val="65000"/>
                    <a:lumOff val="35000"/>
                  </a:schemeClr>
                </a:solidFill>
              </a:rPr>
              <a:t>(Stand 2022, alle </a:t>
            </a:r>
            <a:r>
              <a:rPr lang="en-US" sz="1467" dirty="0" err="1">
                <a:solidFill>
                  <a:schemeClr val="tx1">
                    <a:lumMod val="65000"/>
                    <a:lumOff val="35000"/>
                  </a:schemeClr>
                </a:solidFill>
              </a:rPr>
              <a:t>Zahlen</a:t>
            </a:r>
            <a:r>
              <a:rPr lang="en-US" sz="1467" dirty="0">
                <a:solidFill>
                  <a:schemeClr val="tx1">
                    <a:lumMod val="65000"/>
                    <a:lumOff val="35000"/>
                  </a:schemeClr>
                </a:solidFill>
              </a:rPr>
              <a:t> </a:t>
            </a:r>
            <a:r>
              <a:rPr lang="en-US" sz="1467" dirty="0" err="1">
                <a:solidFill>
                  <a:schemeClr val="tx1">
                    <a:lumMod val="65000"/>
                    <a:lumOff val="35000"/>
                  </a:schemeClr>
                </a:solidFill>
              </a:rPr>
              <a:t>gerundet</a:t>
            </a:r>
            <a:r>
              <a:rPr lang="en-US" sz="1467" dirty="0">
                <a:solidFill>
                  <a:schemeClr val="tx1">
                    <a:lumMod val="65000"/>
                    <a:lumOff val="35000"/>
                  </a:schemeClr>
                </a:solidFill>
              </a:rPr>
              <a:t>)</a:t>
            </a:r>
            <a:endParaRPr lang="de-DE" sz="1467" dirty="0">
              <a:solidFill>
                <a:schemeClr val="bg1">
                  <a:lumMod val="50000"/>
                </a:schemeClr>
              </a:solidFill>
            </a:endParaRPr>
          </a:p>
        </p:txBody>
      </p:sp>
      <p:pic>
        <p:nvPicPr>
          <p:cNvPr id="12" name="Inhaltsplatzhalt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0108" y="2084851"/>
            <a:ext cx="5257861" cy="3509051"/>
          </a:xfrm>
          <a:prstGeom prst="rect">
            <a:avLst/>
          </a:prstGeom>
        </p:spPr>
      </p:pic>
    </p:spTree>
    <p:extLst>
      <p:ext uri="{BB962C8B-B14F-4D97-AF65-F5344CB8AC3E}">
        <p14:creationId xmlns:p14="http://schemas.microsoft.com/office/powerpoint/2010/main" val="7808765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4846383" y="1351901"/>
            <a:ext cx="5429488" cy="574516"/>
          </a:xfrm>
        </p:spPr>
        <p:txBody>
          <a:bodyPr/>
          <a:lstStyle/>
          <a:p>
            <a:pPr defTabSz="1219170"/>
            <a:r>
              <a:rPr lang="de-DE" dirty="0">
                <a:solidFill>
                  <a:srgbClr val="1F497D"/>
                </a:solidFill>
              </a:rPr>
              <a:t>Fakultäten</a:t>
            </a:r>
          </a:p>
        </p:txBody>
      </p:sp>
      <p:sp>
        <p:nvSpPr>
          <p:cNvPr id="61" name="object 61"/>
          <p:cNvSpPr txBox="1">
            <a:spLocks noGrp="1"/>
          </p:cNvSpPr>
          <p:nvPr>
            <p:ph type="body" idx="1"/>
          </p:nvPr>
        </p:nvSpPr>
        <p:spPr>
          <a:xfrm>
            <a:off x="4848655" y="2143128"/>
            <a:ext cx="6720747" cy="3864305"/>
          </a:xfrm>
        </p:spPr>
        <p:txBody>
          <a:bodyPr/>
          <a:lstStyle/>
          <a:p>
            <a:pPr>
              <a:buNone/>
            </a:pPr>
            <a:r>
              <a:rPr lang="de-DE" sz="2000" dirty="0">
                <a:solidFill>
                  <a:schemeClr val="tx1">
                    <a:lumMod val="65000"/>
                    <a:lumOff val="35000"/>
                  </a:schemeClr>
                </a:solidFill>
              </a:rPr>
              <a:t>Die Universität Göttingen umfasst 13 Fakultäten in: </a:t>
            </a:r>
          </a:p>
          <a:p>
            <a:pPr marL="457189" indent="-457189">
              <a:buFont typeface="Wingdings" panose="05000000000000000000" pitchFamily="2" charset="2"/>
              <a:buChar char="§"/>
            </a:pPr>
            <a:r>
              <a:rPr lang="de-DE" sz="2000" dirty="0">
                <a:solidFill>
                  <a:schemeClr val="tx1">
                    <a:lumMod val="65000"/>
                    <a:lumOff val="35000"/>
                  </a:schemeClr>
                </a:solidFill>
              </a:rPr>
              <a:t>Geisteswissenschaften und Theologie</a:t>
            </a:r>
          </a:p>
          <a:p>
            <a:pPr marL="457189" indent="-457189">
              <a:buFont typeface="Wingdings" panose="05000000000000000000" pitchFamily="2" charset="2"/>
              <a:buChar char="§"/>
            </a:pPr>
            <a:r>
              <a:rPr lang="de-DE" sz="2000" dirty="0">
                <a:solidFill>
                  <a:schemeClr val="tx1">
                    <a:lumMod val="65000"/>
                    <a:lumOff val="35000"/>
                  </a:schemeClr>
                </a:solidFill>
              </a:rPr>
              <a:t>Chemie, Physik, Biologie/Psychologie</a:t>
            </a:r>
          </a:p>
          <a:p>
            <a:pPr marL="457189" indent="-457189">
              <a:buFont typeface="Wingdings" panose="05000000000000000000" pitchFamily="2" charset="2"/>
              <a:buChar char="§"/>
            </a:pPr>
            <a:r>
              <a:rPr lang="de-DE" sz="2000" dirty="0">
                <a:solidFill>
                  <a:schemeClr val="tx1">
                    <a:lumMod val="65000"/>
                    <a:lumOff val="35000"/>
                  </a:schemeClr>
                </a:solidFill>
              </a:rPr>
              <a:t>Mathematik/Informatik</a:t>
            </a:r>
          </a:p>
          <a:p>
            <a:pPr marL="457189" indent="-457189">
              <a:buFont typeface="Wingdings" panose="05000000000000000000" pitchFamily="2" charset="2"/>
              <a:buChar char="§"/>
            </a:pPr>
            <a:r>
              <a:rPr lang="de-DE" sz="2000" dirty="0">
                <a:solidFill>
                  <a:schemeClr val="tx1">
                    <a:lumMod val="65000"/>
                    <a:lumOff val="35000"/>
                  </a:schemeClr>
                </a:solidFill>
              </a:rPr>
              <a:t>Agrar-, Forst- und Geowissenschaft</a:t>
            </a:r>
          </a:p>
          <a:p>
            <a:pPr marL="457189" indent="-457189">
              <a:buFont typeface="Wingdings" panose="05000000000000000000" pitchFamily="2" charset="2"/>
              <a:buChar char="§"/>
            </a:pPr>
            <a:r>
              <a:rPr lang="de-DE" sz="2000" dirty="0">
                <a:solidFill>
                  <a:schemeClr val="tx1">
                    <a:lumMod val="65000"/>
                    <a:lumOff val="35000"/>
                  </a:schemeClr>
                </a:solidFill>
              </a:rPr>
              <a:t>Rechts-, Wirtschafts- und Sozialwissenschaften</a:t>
            </a:r>
          </a:p>
          <a:p>
            <a:pPr marL="457189" indent="-457189">
              <a:buFont typeface="Wingdings" panose="05000000000000000000" pitchFamily="2" charset="2"/>
              <a:buChar char="§"/>
            </a:pPr>
            <a:r>
              <a:rPr lang="de-DE" sz="2000" dirty="0">
                <a:solidFill>
                  <a:schemeClr val="tx1">
                    <a:lumMod val="65000"/>
                    <a:lumOff val="35000"/>
                  </a:schemeClr>
                </a:solidFill>
              </a:rPr>
              <a:t>Medizin</a:t>
            </a:r>
            <a:br>
              <a:rPr lang="de-DE" sz="2000" dirty="0">
                <a:solidFill>
                  <a:schemeClr val="tx1">
                    <a:lumMod val="65000"/>
                    <a:lumOff val="35000"/>
                  </a:schemeClr>
                </a:solidFill>
              </a:rPr>
            </a:br>
            <a:endParaRPr lang="de-DE" sz="2000" dirty="0">
              <a:solidFill>
                <a:schemeClr val="tx1">
                  <a:lumMod val="65000"/>
                  <a:lumOff val="35000"/>
                </a:schemeClr>
              </a:solidFill>
            </a:endParaRPr>
          </a:p>
          <a:p>
            <a:pPr marL="0" indent="0">
              <a:spcAft>
                <a:spcPts val="0"/>
              </a:spcAft>
              <a:buNone/>
            </a:pPr>
            <a:r>
              <a:rPr lang="de-DE" sz="2000" dirty="0">
                <a:solidFill>
                  <a:schemeClr val="tx1">
                    <a:lumMod val="65000"/>
                    <a:lumOff val="35000"/>
                  </a:schemeClr>
                </a:solidFill>
              </a:rPr>
              <a:t>Zentren, Institute und An-Institute vervollständigen das</a:t>
            </a:r>
          </a:p>
          <a:p>
            <a:pPr marL="0" indent="0">
              <a:spcAft>
                <a:spcPts val="0"/>
              </a:spcAft>
              <a:buNone/>
            </a:pPr>
            <a:r>
              <a:rPr lang="de-DE" sz="2000" dirty="0">
                <a:solidFill>
                  <a:schemeClr val="tx1">
                    <a:lumMod val="65000"/>
                    <a:lumOff val="35000"/>
                  </a:schemeClr>
                </a:solidFill>
              </a:rPr>
              <a:t>Angebot. Sie bieten besondere Möglichkeiten der interdisziplinären Zusammenarbeit.</a:t>
            </a:r>
          </a:p>
        </p:txBody>
      </p:sp>
      <p:sp>
        <p:nvSpPr>
          <p:cNvPr id="114" name="Fußzeilenplatzhalter 113"/>
          <p:cNvSpPr>
            <a:spLocks noGrp="1"/>
          </p:cNvSpPr>
          <p:nvPr>
            <p:ph type="ftr" sz="quarter" idx="4294967295"/>
          </p:nvPr>
        </p:nvSpPr>
        <p:spPr>
          <a:xfrm>
            <a:off x="2310606" y="6502955"/>
            <a:ext cx="8072437" cy="194311"/>
          </a:xfrm>
        </p:spPr>
        <p:txBody>
          <a:bodyPr/>
          <a:lstStyle/>
          <a:p>
            <a:r>
              <a:rPr lang="de-DE" dirty="0"/>
              <a:t>Die Universität Göttingen</a:t>
            </a:r>
          </a:p>
        </p:txBody>
      </p:sp>
      <p:sp>
        <p:nvSpPr>
          <p:cNvPr id="112" name="Datumsplatzhalter 111"/>
          <p:cNvSpPr>
            <a:spLocks noGrp="1"/>
          </p:cNvSpPr>
          <p:nvPr>
            <p:ph type="dt" sz="half" idx="4294967295"/>
          </p:nvPr>
        </p:nvSpPr>
        <p:spPr>
          <a:xfrm>
            <a:off x="292259" y="6500812"/>
            <a:ext cx="1375411" cy="196453"/>
          </a:xfrm>
        </p:spPr>
        <p:txBody>
          <a:bodyPr/>
          <a:lstStyle/>
          <a:p>
            <a:fld id="{D304FED8-C979-F64B-90E4-24E76885865A}" type="datetime1">
              <a:rPr lang="de-DE" smtClean="0"/>
              <a:pPr/>
              <a:t>24.04.2024</a:t>
            </a:fld>
            <a:endParaRPr lang="en-US" dirty="0"/>
          </a:p>
        </p:txBody>
      </p:sp>
      <p:sp>
        <p:nvSpPr>
          <p:cNvPr id="113" name="Foliennummernplatzhalter 112"/>
          <p:cNvSpPr>
            <a:spLocks noGrp="1"/>
          </p:cNvSpPr>
          <p:nvPr>
            <p:ph type="sldNum" sz="quarter" idx="4294967295"/>
          </p:nvPr>
        </p:nvSpPr>
        <p:spPr>
          <a:xfrm>
            <a:off x="11097420" y="6526033"/>
            <a:ext cx="803911" cy="171233"/>
          </a:xfrm>
        </p:spPr>
        <p:txBody>
          <a:bodyPr/>
          <a:lstStyle/>
          <a:p>
            <a:fld id="{B6F15528-21DE-4FAA-801E-634DDDAF4B2B}" type="slidenum">
              <a:rPr lang="de-DE" smtClean="0"/>
              <a:pPr/>
              <a:t>5</a:t>
            </a:fld>
            <a:endParaRPr lang="de-DE" dirty="0"/>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175" y="1106907"/>
            <a:ext cx="3281496" cy="5086504"/>
          </a:xfrm>
          <a:prstGeom prst="rect">
            <a:avLst/>
          </a:prstGeom>
        </p:spPr>
      </p:pic>
    </p:spTree>
    <p:extLst>
      <p:ext uri="{BB962C8B-B14F-4D97-AF65-F5344CB8AC3E}">
        <p14:creationId xmlns:p14="http://schemas.microsoft.com/office/powerpoint/2010/main" val="39220436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881857" y="1318347"/>
            <a:ext cx="10164372" cy="574516"/>
          </a:xfrm>
        </p:spPr>
        <p:txBody>
          <a:bodyPr/>
          <a:lstStyle/>
          <a:p>
            <a:pPr defTabSz="1219170"/>
            <a:r>
              <a:rPr lang="de-DE" dirty="0">
                <a:solidFill>
                  <a:srgbClr val="1F497D"/>
                </a:solidFill>
              </a:rPr>
              <a:t>Beliebt bei Studierenden</a:t>
            </a:r>
          </a:p>
        </p:txBody>
      </p:sp>
      <p:sp>
        <p:nvSpPr>
          <p:cNvPr id="61" name="object 61"/>
          <p:cNvSpPr txBox="1">
            <a:spLocks noGrp="1"/>
          </p:cNvSpPr>
          <p:nvPr>
            <p:ph type="body" idx="1"/>
          </p:nvPr>
        </p:nvSpPr>
        <p:spPr>
          <a:xfrm>
            <a:off x="720197" y="2304472"/>
            <a:ext cx="5808645" cy="3068743"/>
          </a:xfrm>
        </p:spPr>
        <p:txBody>
          <a:bodyPr/>
          <a:lstStyle/>
          <a:p>
            <a:pPr marL="457189" indent="-457189">
              <a:spcAft>
                <a:spcPts val="800"/>
              </a:spcAft>
              <a:buFont typeface="Wingdings" panose="05000000000000000000" pitchFamily="2" charset="2"/>
              <a:buChar char="§"/>
            </a:pPr>
            <a:r>
              <a:rPr lang="de-DE" sz="2000" dirty="0">
                <a:solidFill>
                  <a:schemeClr val="tx1">
                    <a:lumMod val="65000"/>
                    <a:lumOff val="35000"/>
                  </a:schemeClr>
                </a:solidFill>
              </a:rPr>
              <a:t>27.500 Studierende im Wintersemester 2023/2024</a:t>
            </a:r>
          </a:p>
          <a:p>
            <a:pPr marL="457189" indent="-457189">
              <a:spcAft>
                <a:spcPts val="800"/>
              </a:spcAft>
              <a:buFont typeface="Wingdings" panose="05000000000000000000" pitchFamily="2" charset="2"/>
              <a:buChar char="§"/>
            </a:pPr>
            <a:r>
              <a:rPr lang="de-DE" sz="2000" dirty="0">
                <a:solidFill>
                  <a:schemeClr val="tx1">
                    <a:lumMod val="65000"/>
                    <a:lumOff val="35000"/>
                  </a:schemeClr>
                </a:solidFill>
              </a:rPr>
              <a:t>Davon über 4.500 internationale Studierende</a:t>
            </a:r>
          </a:p>
          <a:p>
            <a:pPr marL="457189" indent="-457189">
              <a:spcAft>
                <a:spcPts val="800"/>
              </a:spcAft>
              <a:buFont typeface="Wingdings" panose="05000000000000000000" pitchFamily="2" charset="2"/>
              <a:buChar char="§"/>
            </a:pPr>
            <a:r>
              <a:rPr lang="de-DE" sz="2000" dirty="0">
                <a:solidFill>
                  <a:schemeClr val="tx1">
                    <a:lumMod val="65000"/>
                    <a:lumOff val="35000"/>
                  </a:schemeClr>
                </a:solidFill>
              </a:rPr>
              <a:t>Mehr als 210 verschiedene Studiengänge</a:t>
            </a:r>
          </a:p>
          <a:p>
            <a:pPr marL="457189" indent="-457189">
              <a:spcAft>
                <a:spcPts val="800"/>
              </a:spcAft>
              <a:buFont typeface="Wingdings" panose="05000000000000000000" pitchFamily="2" charset="2"/>
              <a:buChar char="§"/>
            </a:pPr>
            <a:r>
              <a:rPr lang="de-DE" sz="2000" dirty="0">
                <a:solidFill>
                  <a:schemeClr val="tx1">
                    <a:lumMod val="65000"/>
                    <a:lumOff val="35000"/>
                  </a:schemeClr>
                </a:solidFill>
              </a:rPr>
              <a:t>Vielfalt der Fächer und Kombinationsmöglichkeiten in den Studienprogrammen</a:t>
            </a:r>
          </a:p>
        </p:txBody>
      </p:sp>
      <p:sp>
        <p:nvSpPr>
          <p:cNvPr id="114" name="Fußzeilenplatzhalter 113"/>
          <p:cNvSpPr>
            <a:spLocks noGrp="1"/>
          </p:cNvSpPr>
          <p:nvPr>
            <p:ph type="ftr" sz="quarter" idx="4294967295"/>
          </p:nvPr>
        </p:nvSpPr>
        <p:spPr>
          <a:xfrm>
            <a:off x="2310606" y="6502955"/>
            <a:ext cx="8072437" cy="194311"/>
          </a:xfrm>
        </p:spPr>
        <p:txBody>
          <a:bodyPr/>
          <a:lstStyle/>
          <a:p>
            <a:r>
              <a:rPr lang="de-DE" dirty="0"/>
              <a:t>Die Universität Göttingen</a:t>
            </a:r>
          </a:p>
        </p:txBody>
      </p:sp>
      <p:sp>
        <p:nvSpPr>
          <p:cNvPr id="112" name="Datumsplatzhalter 111"/>
          <p:cNvSpPr>
            <a:spLocks noGrp="1"/>
          </p:cNvSpPr>
          <p:nvPr>
            <p:ph type="dt" sz="half" idx="4294967295"/>
          </p:nvPr>
        </p:nvSpPr>
        <p:spPr>
          <a:xfrm>
            <a:off x="292259" y="6500812"/>
            <a:ext cx="1375411" cy="196453"/>
          </a:xfrm>
        </p:spPr>
        <p:txBody>
          <a:bodyPr/>
          <a:lstStyle/>
          <a:p>
            <a:fld id="{D304FED8-C979-F64B-90E4-24E76885865A}" type="datetime1">
              <a:rPr lang="de-DE" smtClean="0"/>
              <a:pPr/>
              <a:t>24.04.2024</a:t>
            </a:fld>
            <a:endParaRPr lang="en-US" dirty="0"/>
          </a:p>
        </p:txBody>
      </p:sp>
      <p:sp>
        <p:nvSpPr>
          <p:cNvPr id="113" name="Foliennummernplatzhalter 112"/>
          <p:cNvSpPr>
            <a:spLocks noGrp="1"/>
          </p:cNvSpPr>
          <p:nvPr>
            <p:ph type="sldNum" sz="quarter" idx="4294967295"/>
          </p:nvPr>
        </p:nvSpPr>
        <p:spPr>
          <a:xfrm>
            <a:off x="11097420" y="6526033"/>
            <a:ext cx="803911" cy="171233"/>
          </a:xfrm>
        </p:spPr>
        <p:txBody>
          <a:bodyPr/>
          <a:lstStyle/>
          <a:p>
            <a:fld id="{B6F15528-21DE-4FAA-801E-634DDDAF4B2B}" type="slidenum">
              <a:rPr lang="de-DE" smtClean="0"/>
              <a:pPr/>
              <a:t>6</a:t>
            </a:fld>
            <a:endParaRPr lang="de-DE" dirty="0"/>
          </a:p>
        </p:txBody>
      </p:sp>
      <p:pic>
        <p:nvPicPr>
          <p:cNvPr id="11" name="Inhaltsplatzhalt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880" y="1174772"/>
            <a:ext cx="5176833" cy="4973819"/>
          </a:xfrm>
          <a:prstGeom prst="rect">
            <a:avLst/>
          </a:prstGeom>
        </p:spPr>
      </p:pic>
    </p:spTree>
    <p:extLst>
      <p:ext uri="{BB962C8B-B14F-4D97-AF65-F5344CB8AC3E}">
        <p14:creationId xmlns:p14="http://schemas.microsoft.com/office/powerpoint/2010/main" val="95473217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816208" y="1124745"/>
            <a:ext cx="10164372" cy="574516"/>
          </a:xfrm>
        </p:spPr>
        <p:txBody>
          <a:bodyPr/>
          <a:lstStyle/>
          <a:p>
            <a:pPr defTabSz="1219170"/>
            <a:r>
              <a:rPr lang="de-DE" dirty="0">
                <a:solidFill>
                  <a:srgbClr val="1F497D"/>
                </a:solidFill>
              </a:rPr>
              <a:t>Unser Anspruch an die Lehre</a:t>
            </a:r>
          </a:p>
        </p:txBody>
      </p:sp>
      <p:sp>
        <p:nvSpPr>
          <p:cNvPr id="61" name="object 61"/>
          <p:cNvSpPr txBox="1">
            <a:spLocks noGrp="1"/>
          </p:cNvSpPr>
          <p:nvPr>
            <p:ph type="body" idx="1"/>
          </p:nvPr>
        </p:nvSpPr>
        <p:spPr>
          <a:xfrm>
            <a:off x="2310606" y="1844824"/>
            <a:ext cx="7748999" cy="2769989"/>
          </a:xfrm>
        </p:spPr>
        <p:txBody>
          <a:bodyPr/>
          <a:lstStyle/>
          <a:p>
            <a:pPr marL="457189" indent="-457189">
              <a:spcAft>
                <a:spcPts val="800"/>
              </a:spcAft>
              <a:buFont typeface="Wingdings" panose="05000000000000000000" pitchFamily="2" charset="2"/>
              <a:buChar char="§"/>
            </a:pPr>
            <a:r>
              <a:rPr lang="de-DE" sz="2000" dirty="0">
                <a:solidFill>
                  <a:schemeClr val="tx1">
                    <a:lumMod val="65000"/>
                    <a:lumOff val="35000"/>
                  </a:schemeClr>
                </a:solidFill>
              </a:rPr>
              <a:t>Forschungsorientierte Lehre</a:t>
            </a:r>
          </a:p>
          <a:p>
            <a:pPr marL="457189" indent="-457189">
              <a:spcAft>
                <a:spcPts val="800"/>
              </a:spcAft>
              <a:buFont typeface="Wingdings" panose="05000000000000000000" pitchFamily="2" charset="2"/>
              <a:buChar char="§"/>
            </a:pPr>
            <a:r>
              <a:rPr lang="de-DE" sz="2000" dirty="0">
                <a:solidFill>
                  <a:schemeClr val="tx1">
                    <a:lumMod val="65000"/>
                    <a:lumOff val="35000"/>
                  </a:schemeClr>
                </a:solidFill>
              </a:rPr>
              <a:t>Disziplinäre und interdisziplinäre Studienangebote</a:t>
            </a:r>
          </a:p>
          <a:p>
            <a:pPr marL="457189" indent="-457189">
              <a:spcAft>
                <a:spcPts val="800"/>
              </a:spcAft>
              <a:buFont typeface="Wingdings" panose="05000000000000000000" pitchFamily="2" charset="2"/>
              <a:buChar char="§"/>
            </a:pPr>
            <a:r>
              <a:rPr lang="de-DE" sz="2000" dirty="0">
                <a:solidFill>
                  <a:schemeClr val="tx1">
                    <a:lumMod val="65000"/>
                    <a:lumOff val="35000"/>
                  </a:schemeClr>
                </a:solidFill>
              </a:rPr>
              <a:t>Internationale Curricula</a:t>
            </a:r>
          </a:p>
          <a:p>
            <a:pPr marL="457189" indent="-457189">
              <a:spcAft>
                <a:spcPts val="800"/>
              </a:spcAft>
              <a:buFont typeface="Wingdings" panose="05000000000000000000" pitchFamily="2" charset="2"/>
              <a:buChar char="§"/>
            </a:pPr>
            <a:r>
              <a:rPr lang="de-DE" sz="2000" dirty="0">
                <a:solidFill>
                  <a:schemeClr val="tx1">
                    <a:lumMod val="65000"/>
                    <a:lumOff val="35000"/>
                  </a:schemeClr>
                </a:solidFill>
              </a:rPr>
              <a:t>Diversität und Chancengleichheit</a:t>
            </a:r>
          </a:p>
          <a:p>
            <a:pPr marL="457189" indent="-457189">
              <a:spcAft>
                <a:spcPts val="800"/>
              </a:spcAft>
              <a:buFont typeface="Wingdings" panose="05000000000000000000" pitchFamily="2" charset="2"/>
              <a:buChar char="§"/>
            </a:pPr>
            <a:r>
              <a:rPr lang="de-DE" sz="2000" dirty="0">
                <a:solidFill>
                  <a:schemeClr val="tx1">
                    <a:lumMod val="65000"/>
                    <a:lumOff val="35000"/>
                  </a:schemeClr>
                </a:solidFill>
              </a:rPr>
              <a:t>Hohe Beratungs- und Betreuungsqualität</a:t>
            </a:r>
          </a:p>
          <a:p>
            <a:pPr marL="457189" indent="-457189">
              <a:spcAft>
                <a:spcPts val="800"/>
              </a:spcAft>
              <a:buFont typeface="Wingdings" panose="05000000000000000000" pitchFamily="2" charset="2"/>
              <a:buChar char="§"/>
            </a:pPr>
            <a:r>
              <a:rPr lang="de-DE" sz="2000" dirty="0">
                <a:solidFill>
                  <a:schemeClr val="tx1">
                    <a:lumMod val="65000"/>
                    <a:lumOff val="35000"/>
                  </a:schemeClr>
                </a:solidFill>
              </a:rPr>
              <a:t>Innovative Lehr- und Prüfungsformen</a:t>
            </a:r>
          </a:p>
          <a:p>
            <a:endParaRPr lang="de-DE" sz="2400" dirty="0"/>
          </a:p>
        </p:txBody>
      </p:sp>
      <p:sp>
        <p:nvSpPr>
          <p:cNvPr id="114" name="Fußzeilenplatzhalter 113"/>
          <p:cNvSpPr>
            <a:spLocks noGrp="1"/>
          </p:cNvSpPr>
          <p:nvPr>
            <p:ph type="ftr" sz="quarter" idx="4294967295"/>
          </p:nvPr>
        </p:nvSpPr>
        <p:spPr>
          <a:xfrm>
            <a:off x="2310606" y="6502955"/>
            <a:ext cx="8072437" cy="194311"/>
          </a:xfrm>
        </p:spPr>
        <p:txBody>
          <a:bodyPr/>
          <a:lstStyle/>
          <a:p>
            <a:r>
              <a:rPr lang="de-DE"/>
              <a:t>The University of Göttingen – An Introduction</a:t>
            </a:r>
            <a:endParaRPr lang="de-DE" dirty="0"/>
          </a:p>
        </p:txBody>
      </p:sp>
      <p:sp>
        <p:nvSpPr>
          <p:cNvPr id="112" name="Datumsplatzhalter 111"/>
          <p:cNvSpPr>
            <a:spLocks noGrp="1"/>
          </p:cNvSpPr>
          <p:nvPr>
            <p:ph type="dt" sz="half" idx="4294967295"/>
          </p:nvPr>
        </p:nvSpPr>
        <p:spPr>
          <a:xfrm>
            <a:off x="292259" y="6500812"/>
            <a:ext cx="1375411" cy="196453"/>
          </a:xfrm>
        </p:spPr>
        <p:txBody>
          <a:bodyPr/>
          <a:lstStyle/>
          <a:p>
            <a:fld id="{D304FED8-C979-F64B-90E4-24E76885865A}" type="datetime1">
              <a:rPr lang="de-DE" smtClean="0"/>
              <a:pPr/>
              <a:t>24.04.2024</a:t>
            </a:fld>
            <a:endParaRPr lang="en-US" dirty="0"/>
          </a:p>
        </p:txBody>
      </p:sp>
      <p:sp>
        <p:nvSpPr>
          <p:cNvPr id="113" name="Foliennummernplatzhalter 112"/>
          <p:cNvSpPr>
            <a:spLocks noGrp="1"/>
          </p:cNvSpPr>
          <p:nvPr>
            <p:ph type="sldNum" sz="quarter" idx="4294967295"/>
          </p:nvPr>
        </p:nvSpPr>
        <p:spPr>
          <a:xfrm>
            <a:off x="11097420" y="6526033"/>
            <a:ext cx="803911" cy="171233"/>
          </a:xfrm>
        </p:spPr>
        <p:txBody>
          <a:bodyPr/>
          <a:lstStyle/>
          <a:p>
            <a:fld id="{B6F15528-21DE-4FAA-801E-634DDDAF4B2B}" type="slidenum">
              <a:rPr lang="de-DE" smtClean="0"/>
              <a:pPr/>
              <a:t>7</a:t>
            </a:fld>
            <a:endParaRPr lang="de-DE" dirty="0"/>
          </a:p>
        </p:txBody>
      </p:sp>
      <p:pic>
        <p:nvPicPr>
          <p:cNvPr id="11" name="Inhaltsplatzhalt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78" y="4485117"/>
            <a:ext cx="12282008" cy="2771168"/>
          </a:xfrm>
          <a:prstGeom prst="rect">
            <a:avLst/>
          </a:prstGeom>
        </p:spPr>
      </p:pic>
    </p:spTree>
    <p:extLst>
      <p:ext uri="{BB962C8B-B14F-4D97-AF65-F5344CB8AC3E}">
        <p14:creationId xmlns:p14="http://schemas.microsoft.com/office/powerpoint/2010/main" val="420523346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833987" y="1151445"/>
            <a:ext cx="10164372" cy="574516"/>
          </a:xfrm>
        </p:spPr>
        <p:txBody>
          <a:bodyPr/>
          <a:lstStyle/>
          <a:p>
            <a:pPr defTabSz="1219170"/>
            <a:r>
              <a:rPr lang="de-DE" dirty="0">
                <a:solidFill>
                  <a:srgbClr val="1F497D"/>
                </a:solidFill>
              </a:rPr>
              <a:t>Infrastrukturen</a:t>
            </a:r>
          </a:p>
        </p:txBody>
      </p:sp>
      <p:sp>
        <p:nvSpPr>
          <p:cNvPr id="61" name="object 61"/>
          <p:cNvSpPr txBox="1">
            <a:spLocks noGrp="1"/>
          </p:cNvSpPr>
          <p:nvPr>
            <p:ph type="body" idx="1"/>
          </p:nvPr>
        </p:nvSpPr>
        <p:spPr>
          <a:xfrm>
            <a:off x="833987" y="2172957"/>
            <a:ext cx="7471053" cy="4685043"/>
          </a:xfrm>
        </p:spPr>
        <p:txBody>
          <a:bodyPr/>
          <a:lstStyle/>
          <a:p>
            <a:pPr marL="0">
              <a:buNone/>
            </a:pPr>
            <a:r>
              <a:rPr lang="de-DE" sz="2000" dirty="0">
                <a:solidFill>
                  <a:schemeClr val="tx1">
                    <a:lumMod val="65000"/>
                    <a:lumOff val="35000"/>
                  </a:schemeClr>
                </a:solidFill>
              </a:rPr>
              <a:t>Digitale Transformation und eine zunehmend vernetzte Wissenschaft stellen hohe Anforderungen an das Management komplexer und heterogener Daten. </a:t>
            </a:r>
          </a:p>
          <a:p>
            <a:pPr marL="0">
              <a:buNone/>
            </a:pPr>
            <a:r>
              <a:rPr lang="de-DE" sz="2000" dirty="0">
                <a:solidFill>
                  <a:schemeClr val="tx1">
                    <a:lumMod val="65000"/>
                    <a:lumOff val="35000"/>
                  </a:schemeClr>
                </a:solidFill>
              </a:rPr>
              <a:t>Zentrale Partner der Universität Göttingen im Bereich der Entwicklung und des Betriebs von Informations- und IT-Infrastrukturen sind</a:t>
            </a:r>
          </a:p>
          <a:p>
            <a:pPr marL="457189" indent="-457189">
              <a:spcBef>
                <a:spcPts val="800"/>
              </a:spcBef>
              <a:spcAft>
                <a:spcPts val="800"/>
              </a:spcAft>
              <a:buFont typeface="Wingdings" panose="05000000000000000000" pitchFamily="2" charset="2"/>
              <a:buChar char="§"/>
            </a:pPr>
            <a:r>
              <a:rPr lang="de-DE" sz="2000" dirty="0">
                <a:solidFill>
                  <a:schemeClr val="tx1">
                    <a:lumMod val="65000"/>
                    <a:lumOff val="35000"/>
                  </a:schemeClr>
                </a:solidFill>
              </a:rPr>
              <a:t>die Niedersächsische Staats- und Universitätsbibliothek (SUB)</a:t>
            </a:r>
          </a:p>
          <a:p>
            <a:pPr marL="457189" indent="-457189">
              <a:spcBef>
                <a:spcPts val="800"/>
              </a:spcBef>
              <a:spcAft>
                <a:spcPts val="800"/>
              </a:spcAft>
              <a:buFont typeface="Wingdings" panose="05000000000000000000" pitchFamily="2" charset="2"/>
              <a:buChar char="§"/>
            </a:pPr>
            <a:r>
              <a:rPr lang="de-DE" sz="2000" dirty="0">
                <a:solidFill>
                  <a:schemeClr val="tx1">
                    <a:lumMod val="65000"/>
                    <a:lumOff val="35000"/>
                  </a:schemeClr>
                </a:solidFill>
              </a:rPr>
              <a:t>die  Gesellschaft für wissenschaftliche Datenverarbeitung mbH Göttingen (GWDG).</a:t>
            </a:r>
          </a:p>
          <a:p>
            <a:pPr marL="0">
              <a:buNone/>
            </a:pPr>
            <a:r>
              <a:rPr lang="de-DE" sz="2000" dirty="0">
                <a:solidFill>
                  <a:schemeClr val="tx1">
                    <a:lumMod val="65000"/>
                    <a:lumOff val="35000"/>
                  </a:schemeClr>
                </a:solidFill>
              </a:rPr>
              <a:t>In dem 1997 gegründeten Digitalisierungszentrum und der 2014 gegründeten </a:t>
            </a:r>
            <a:r>
              <a:rPr lang="de-DE" sz="2000" dirty="0" err="1">
                <a:solidFill>
                  <a:schemeClr val="tx1">
                    <a:lumMod val="65000"/>
                    <a:lumOff val="35000"/>
                  </a:schemeClr>
                </a:solidFill>
              </a:rPr>
              <a:t>eResearch</a:t>
            </a:r>
            <a:r>
              <a:rPr lang="de-DE" sz="2000" dirty="0">
                <a:solidFill>
                  <a:schemeClr val="tx1">
                    <a:lumMod val="65000"/>
                    <a:lumOff val="35000"/>
                  </a:schemeClr>
                </a:solidFill>
              </a:rPr>
              <a:t> Alliance bündeln sie ihre Kompetenzen und Erfahrungen.</a:t>
            </a:r>
            <a:endParaRPr lang="en-US" sz="2000" dirty="0">
              <a:solidFill>
                <a:schemeClr val="tx1">
                  <a:lumMod val="65000"/>
                  <a:lumOff val="35000"/>
                </a:schemeClr>
              </a:solidFill>
            </a:endParaRPr>
          </a:p>
          <a:p>
            <a:endParaRPr lang="de-DE" dirty="0"/>
          </a:p>
        </p:txBody>
      </p:sp>
      <p:sp>
        <p:nvSpPr>
          <p:cNvPr id="114" name="Fußzeilenplatzhalter 113"/>
          <p:cNvSpPr>
            <a:spLocks noGrp="1"/>
          </p:cNvSpPr>
          <p:nvPr>
            <p:ph type="ftr" sz="quarter" idx="4294967295"/>
          </p:nvPr>
        </p:nvSpPr>
        <p:spPr>
          <a:xfrm>
            <a:off x="2310606" y="6502955"/>
            <a:ext cx="8072437" cy="194311"/>
          </a:xfrm>
        </p:spPr>
        <p:txBody>
          <a:bodyPr/>
          <a:lstStyle/>
          <a:p>
            <a:r>
              <a:rPr lang="de-DE" dirty="0"/>
              <a:t>Die Universität Göttingen</a:t>
            </a:r>
          </a:p>
        </p:txBody>
      </p:sp>
      <p:sp>
        <p:nvSpPr>
          <p:cNvPr id="112" name="Datumsplatzhalter 111"/>
          <p:cNvSpPr>
            <a:spLocks noGrp="1"/>
          </p:cNvSpPr>
          <p:nvPr>
            <p:ph type="dt" sz="half" idx="4294967295"/>
          </p:nvPr>
        </p:nvSpPr>
        <p:spPr>
          <a:xfrm>
            <a:off x="292259" y="6500812"/>
            <a:ext cx="1375411" cy="196453"/>
          </a:xfrm>
        </p:spPr>
        <p:txBody>
          <a:bodyPr/>
          <a:lstStyle/>
          <a:p>
            <a:fld id="{D304FED8-C979-F64B-90E4-24E76885865A}" type="datetime1">
              <a:rPr lang="de-DE" smtClean="0"/>
              <a:pPr/>
              <a:t>24.04.2024</a:t>
            </a:fld>
            <a:endParaRPr lang="en-US" dirty="0"/>
          </a:p>
        </p:txBody>
      </p:sp>
      <p:sp>
        <p:nvSpPr>
          <p:cNvPr id="113" name="Foliennummernplatzhalter 112"/>
          <p:cNvSpPr>
            <a:spLocks noGrp="1"/>
          </p:cNvSpPr>
          <p:nvPr>
            <p:ph type="sldNum" sz="quarter" idx="4294967295"/>
          </p:nvPr>
        </p:nvSpPr>
        <p:spPr>
          <a:xfrm>
            <a:off x="11097420" y="6526033"/>
            <a:ext cx="803911" cy="171233"/>
          </a:xfrm>
        </p:spPr>
        <p:txBody>
          <a:bodyPr/>
          <a:lstStyle/>
          <a:p>
            <a:fld id="{B6F15528-21DE-4FAA-801E-634DDDAF4B2B}" type="slidenum">
              <a:rPr lang="de-DE" smtClean="0"/>
              <a:pPr/>
              <a:t>8</a:t>
            </a:fld>
            <a:endParaRPr lang="de-DE" dirty="0"/>
          </a:p>
        </p:txBody>
      </p:sp>
      <p:pic>
        <p:nvPicPr>
          <p:cNvPr id="11" name="Inhaltsplatzhalt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1549" y="1220755"/>
            <a:ext cx="3562932" cy="5062964"/>
          </a:xfrm>
          <a:prstGeom prst="rect">
            <a:avLst/>
          </a:prstGeom>
        </p:spPr>
      </p:pic>
    </p:spTree>
    <p:extLst>
      <p:ext uri="{BB962C8B-B14F-4D97-AF65-F5344CB8AC3E}">
        <p14:creationId xmlns:p14="http://schemas.microsoft.com/office/powerpoint/2010/main" val="404842890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a:spLocks noGrp="1"/>
          </p:cNvSpPr>
          <p:nvPr>
            <p:ph type="title"/>
          </p:nvPr>
        </p:nvSpPr>
        <p:spPr>
          <a:xfrm>
            <a:off x="881857" y="1124744"/>
            <a:ext cx="10164372" cy="902811"/>
          </a:xfrm>
        </p:spPr>
        <p:txBody>
          <a:bodyPr/>
          <a:lstStyle/>
          <a:p>
            <a:pPr defTabSz="1219170"/>
            <a:r>
              <a:rPr lang="de-DE" sz="3200" dirty="0">
                <a:solidFill>
                  <a:srgbClr val="1F497D"/>
                </a:solidFill>
              </a:rPr>
              <a:t>Niedersächsische Staats- und Universitätsbibliothek</a:t>
            </a:r>
            <a:br>
              <a:rPr lang="de-DE" dirty="0">
                <a:solidFill>
                  <a:srgbClr val="1F497D"/>
                </a:solidFill>
              </a:rPr>
            </a:br>
            <a:r>
              <a:rPr lang="de-DE" sz="2667" dirty="0">
                <a:solidFill>
                  <a:srgbClr val="1F497D"/>
                </a:solidFill>
              </a:rPr>
              <a:t>Höchster Standard für Forschung und Lehre</a:t>
            </a:r>
          </a:p>
        </p:txBody>
      </p:sp>
      <p:sp>
        <p:nvSpPr>
          <p:cNvPr id="61" name="object 61"/>
          <p:cNvSpPr txBox="1">
            <a:spLocks noGrp="1"/>
          </p:cNvSpPr>
          <p:nvPr>
            <p:ph type="body" idx="1"/>
          </p:nvPr>
        </p:nvSpPr>
        <p:spPr>
          <a:xfrm>
            <a:off x="881567" y="2323646"/>
            <a:ext cx="11233248" cy="2051844"/>
          </a:xfrm>
        </p:spPr>
        <p:txBody>
          <a:bodyPr/>
          <a:lstStyle/>
          <a:p>
            <a:pPr marL="455989" indent="-455989" algn="l"/>
            <a:r>
              <a:rPr lang="de-DE" sz="2000" dirty="0">
                <a:solidFill>
                  <a:schemeClr val="tx1">
                    <a:lumMod val="65000"/>
                    <a:lumOff val="35000"/>
                  </a:schemeClr>
                </a:solidFill>
              </a:rPr>
              <a:t>Sicherung und Ausbau der Forschungs- und Informationsinfrastrukturen</a:t>
            </a:r>
          </a:p>
          <a:p>
            <a:pPr marL="455989" indent="-455989" algn="l"/>
            <a:r>
              <a:rPr lang="de-DE" sz="2000" dirty="0">
                <a:solidFill>
                  <a:schemeClr val="tx1">
                    <a:lumMod val="65000"/>
                    <a:lumOff val="35000"/>
                  </a:schemeClr>
                </a:solidFill>
              </a:rPr>
              <a:t>Ausbau von Open Access und elektronischen Publikationsformen</a:t>
            </a:r>
          </a:p>
          <a:p>
            <a:pPr marL="455989" indent="-455989" algn="l" defTabSz="287993"/>
            <a:r>
              <a:rPr lang="de-DE" sz="2000" dirty="0">
                <a:solidFill>
                  <a:schemeClr val="tx1">
                    <a:lumMod val="65000"/>
                    <a:lumOff val="35000"/>
                  </a:schemeClr>
                </a:solidFill>
              </a:rPr>
              <a:t>Bereitstellung von Informationen für Studierende, Lehrende und Forschende: </a:t>
            </a:r>
            <a:br>
              <a:rPr lang="de-DE" sz="2000" dirty="0">
                <a:solidFill>
                  <a:schemeClr val="tx1">
                    <a:lumMod val="65000"/>
                    <a:lumOff val="35000"/>
                  </a:schemeClr>
                </a:solidFill>
              </a:rPr>
            </a:br>
            <a:r>
              <a:rPr lang="de-DE" sz="2000" dirty="0">
                <a:solidFill>
                  <a:schemeClr val="tx1">
                    <a:lumMod val="65000"/>
                    <a:lumOff val="35000"/>
                  </a:schemeClr>
                </a:solidFill>
              </a:rPr>
              <a:t>5,8 Millionen Bücher, 1,5 Millionen Mikroformen, 34.000 elektronische Zeitschriften, umfangreiche digitale Bestände sowie zahlreiche Karten, Pläne, Handschriften und Inkunabeln </a:t>
            </a:r>
          </a:p>
          <a:p>
            <a:endParaRPr lang="de-DE" dirty="0"/>
          </a:p>
        </p:txBody>
      </p:sp>
      <p:sp>
        <p:nvSpPr>
          <p:cNvPr id="114" name="Fußzeilenplatzhalter 113"/>
          <p:cNvSpPr>
            <a:spLocks noGrp="1"/>
          </p:cNvSpPr>
          <p:nvPr>
            <p:ph type="ftr" sz="quarter" idx="4294967295"/>
          </p:nvPr>
        </p:nvSpPr>
        <p:spPr>
          <a:xfrm>
            <a:off x="2310606" y="6502955"/>
            <a:ext cx="8072437" cy="194311"/>
          </a:xfrm>
        </p:spPr>
        <p:txBody>
          <a:bodyPr/>
          <a:lstStyle/>
          <a:p>
            <a:r>
              <a:rPr lang="de-DE"/>
              <a:t>The University of Göttingen – An Introduction</a:t>
            </a:r>
            <a:endParaRPr lang="de-DE" dirty="0"/>
          </a:p>
        </p:txBody>
      </p:sp>
      <p:sp>
        <p:nvSpPr>
          <p:cNvPr id="112" name="Datumsplatzhalter 111"/>
          <p:cNvSpPr>
            <a:spLocks noGrp="1"/>
          </p:cNvSpPr>
          <p:nvPr>
            <p:ph type="dt" sz="half" idx="4294967295"/>
          </p:nvPr>
        </p:nvSpPr>
        <p:spPr>
          <a:xfrm>
            <a:off x="292259" y="6500812"/>
            <a:ext cx="1375411" cy="196453"/>
          </a:xfrm>
        </p:spPr>
        <p:txBody>
          <a:bodyPr/>
          <a:lstStyle/>
          <a:p>
            <a:fld id="{D304FED8-C979-F64B-90E4-24E76885865A}" type="datetime1">
              <a:rPr lang="de-DE" smtClean="0"/>
              <a:pPr/>
              <a:t>24.04.2024</a:t>
            </a:fld>
            <a:endParaRPr lang="en-US" dirty="0"/>
          </a:p>
        </p:txBody>
      </p:sp>
      <p:sp>
        <p:nvSpPr>
          <p:cNvPr id="113" name="Foliennummernplatzhalter 112"/>
          <p:cNvSpPr>
            <a:spLocks noGrp="1"/>
          </p:cNvSpPr>
          <p:nvPr>
            <p:ph type="sldNum" sz="quarter" idx="4294967295"/>
          </p:nvPr>
        </p:nvSpPr>
        <p:spPr>
          <a:xfrm>
            <a:off x="11097420" y="6526033"/>
            <a:ext cx="803911" cy="171233"/>
          </a:xfrm>
        </p:spPr>
        <p:txBody>
          <a:bodyPr/>
          <a:lstStyle/>
          <a:p>
            <a:fld id="{B6F15528-21DE-4FAA-801E-634DDDAF4B2B}" type="slidenum">
              <a:rPr lang="de-DE" smtClean="0"/>
              <a:pPr/>
              <a:t>9</a:t>
            </a:fld>
            <a:endParaRPr lang="de-DE" dirty="0"/>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 y="4327233"/>
            <a:ext cx="7780297" cy="2825417"/>
          </a:xfrm>
          <a:prstGeom prst="rect">
            <a:avLst/>
          </a:prstGeom>
        </p:spPr>
      </p:pic>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0927" y="4327233"/>
            <a:ext cx="4196271" cy="2753391"/>
          </a:xfrm>
          <a:prstGeom prst="rect">
            <a:avLst/>
          </a:prstGeom>
        </p:spPr>
      </p:pic>
    </p:spTree>
    <p:extLst>
      <p:ext uri="{BB962C8B-B14F-4D97-AF65-F5344CB8AC3E}">
        <p14:creationId xmlns:p14="http://schemas.microsoft.com/office/powerpoint/2010/main" val="2221583775"/>
      </p:ext>
    </p:extLst>
  </p:cSld>
  <p:clrMapOvr>
    <a:masterClrMapping/>
  </p:clrMapOvr>
  <p:transition>
    <p:fade/>
  </p:transition>
</p:sld>
</file>

<file path=ppt/theme/theme1.xml><?xml version="1.0" encoding="utf-8"?>
<a:theme xmlns:a="http://schemas.openxmlformats.org/drawingml/2006/main" name="Office Theme">
  <a:themeElements>
    <a:clrScheme name="Farben Uni Göttingen">
      <a:dk1>
        <a:sysClr val="windowText" lastClr="000000"/>
      </a:dk1>
      <a:lt1>
        <a:sysClr val="window" lastClr="FFFFFF"/>
      </a:lt1>
      <a:dk2>
        <a:srgbClr val="005F9B"/>
      </a:dk2>
      <a:lt2>
        <a:srgbClr val="50A5D2"/>
      </a:lt2>
      <a:accent1>
        <a:srgbClr val="153268"/>
      </a:accent1>
      <a:accent2>
        <a:srgbClr val="3B3B3A"/>
      </a:accent2>
      <a:accent3>
        <a:srgbClr val="84BFEA"/>
      </a:accent3>
      <a:accent4>
        <a:srgbClr val="EAE2D8"/>
      </a:accent4>
      <a:accent5>
        <a:srgbClr val="F6F4F0"/>
      </a:accent5>
      <a:accent6>
        <a:srgbClr val="575756"/>
      </a:accent6>
      <a:hlink>
        <a:srgbClr val="0033CC"/>
      </a:hlink>
      <a:folHlink>
        <a:srgbClr val="6600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544</Words>
  <Application>Microsoft Office PowerPoint</Application>
  <PresentationFormat>Benutzerdefiniert</PresentationFormat>
  <Paragraphs>99</Paragraphs>
  <Slides>12</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Calibri</vt:lpstr>
      <vt:lpstr>DINPro</vt:lpstr>
      <vt:lpstr>Futura</vt:lpstr>
      <vt:lpstr>FuturaMed</vt:lpstr>
      <vt:lpstr>Wingdings</vt:lpstr>
      <vt:lpstr>Office Theme</vt:lpstr>
      <vt:lpstr>The University of Göttingen</vt:lpstr>
      <vt:lpstr>Profil der Universität Göttingen</vt:lpstr>
      <vt:lpstr>Stiftungsuniversität seit 2003</vt:lpstr>
      <vt:lpstr>Größter Arbeitgeber der Region</vt:lpstr>
      <vt:lpstr>Fakultäten</vt:lpstr>
      <vt:lpstr>Beliebt bei Studierenden</vt:lpstr>
      <vt:lpstr>Unser Anspruch an die Lehre</vt:lpstr>
      <vt:lpstr>Infrastrukturen</vt:lpstr>
      <vt:lpstr>Niedersächsische Staats- und Universitätsbibliothek Höchster Standard für Forschung und Lehre</vt:lpstr>
      <vt:lpstr>Wissenschaft erklärt</vt:lpstr>
      <vt:lpstr>Wissenschaft und Wirtschaft  im Dialog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Lange, Regina (ZVW);Voss, Christine</dc:creator>
  <cp:lastModifiedBy>Lange, Regina</cp:lastModifiedBy>
  <cp:revision>152</cp:revision>
  <dcterms:created xsi:type="dcterms:W3CDTF">2017-08-09T09:33:14Z</dcterms:created>
  <dcterms:modified xsi:type="dcterms:W3CDTF">2024-04-24T18:51:17Z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2016-08-08T00:00:00Z</vt:filetime>
  </property>
  <property fmtid="{D5CDD505-2E9C-101B-9397-08002B2CF9AE}" pid="3" name="Creator">
    <vt:lpwstr>Adobe InDesign CC 2015 (Macintosh)</vt:lpwstr>
  </property>
  <property fmtid="{D5CDD505-2E9C-101B-9397-08002B2CF9AE}" pid="4" name="LastSaved">
    <vt:filetime>2016-08-08T00:00:00Z</vt:filetime>
  </property>
</Properties>
</file>