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3" r:id="rId3"/>
    <p:sldId id="274" r:id="rId4"/>
    <p:sldId id="264" r:id="rId5"/>
    <p:sldId id="272" r:id="rId6"/>
    <p:sldId id="265" r:id="rId7"/>
    <p:sldId id="258" r:id="rId8"/>
    <p:sldId id="266" r:id="rId9"/>
    <p:sldId id="269" r:id="rId10"/>
    <p:sldId id="267" r:id="rId11"/>
    <p:sldId id="268" r:id="rId12"/>
    <p:sldId id="271" r:id="rId13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3884"/>
        <p:guide orient="horz" pos="1026"/>
        <p:guide pos="45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476" cy="511897"/>
          </a:xfrm>
          <a:prstGeom prst="rect">
            <a:avLst/>
          </a:prstGeom>
        </p:spPr>
        <p:txBody>
          <a:bodyPr vert="horz" lIns="96515" tIns="48257" rIns="96515" bIns="4825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29" y="0"/>
            <a:ext cx="3076476" cy="511897"/>
          </a:xfrm>
          <a:prstGeom prst="rect">
            <a:avLst/>
          </a:prstGeom>
        </p:spPr>
        <p:txBody>
          <a:bodyPr vert="horz" lIns="96515" tIns="48257" rIns="96515" bIns="48257" rtlCol="0"/>
          <a:lstStyle>
            <a:lvl1pPr algn="r">
              <a:defRPr sz="1300"/>
            </a:lvl1pPr>
          </a:lstStyle>
          <a:p>
            <a:fld id="{9EC418DF-E9F4-433E-86E9-D47A5E562B09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055"/>
            <a:ext cx="3076476" cy="511897"/>
          </a:xfrm>
          <a:prstGeom prst="rect">
            <a:avLst/>
          </a:prstGeom>
        </p:spPr>
        <p:txBody>
          <a:bodyPr vert="horz" lIns="96515" tIns="48257" rIns="96515" bIns="4825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29" y="9721055"/>
            <a:ext cx="3076476" cy="511897"/>
          </a:xfrm>
          <a:prstGeom prst="rect">
            <a:avLst/>
          </a:prstGeom>
        </p:spPr>
        <p:txBody>
          <a:bodyPr vert="horz" lIns="96515" tIns="48257" rIns="96515" bIns="48257" rtlCol="0" anchor="b"/>
          <a:lstStyle>
            <a:lvl1pPr algn="r">
              <a:defRPr sz="1300"/>
            </a:lvl1pPr>
          </a:lstStyle>
          <a:p>
            <a:fld id="{6086B663-D744-463C-ADCC-F0AD3C01185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10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6515" tIns="48257" rIns="96515" bIns="48257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1730"/>
          </a:xfrm>
          <a:prstGeom prst="rect">
            <a:avLst/>
          </a:prstGeom>
        </p:spPr>
        <p:txBody>
          <a:bodyPr vert="horz" lIns="96515" tIns="48257" rIns="96515" bIns="48257" rtlCol="0"/>
          <a:lstStyle>
            <a:lvl1pPr algn="r">
              <a:defRPr sz="1300"/>
            </a:lvl1pPr>
          </a:lstStyle>
          <a:p>
            <a:fld id="{58E75869-F8A8-4CBE-A155-8065FC0140C1}" type="datetimeFigureOut">
              <a:rPr lang="de-DE" smtClean="0"/>
              <a:t>20.11.2013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15" tIns="48257" rIns="96515" bIns="4825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6515" tIns="48257" rIns="96515" bIns="48257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0"/>
          </a:xfrm>
          <a:prstGeom prst="rect">
            <a:avLst/>
          </a:prstGeom>
        </p:spPr>
        <p:txBody>
          <a:bodyPr vert="horz" lIns="96515" tIns="48257" rIns="96515" bIns="48257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0"/>
          </a:xfrm>
          <a:prstGeom prst="rect">
            <a:avLst/>
          </a:prstGeom>
        </p:spPr>
        <p:txBody>
          <a:bodyPr vert="horz" lIns="96515" tIns="48257" rIns="96515" bIns="48257" rtlCol="0" anchor="b"/>
          <a:lstStyle>
            <a:lvl1pPr algn="r">
              <a:defRPr sz="1300"/>
            </a:lvl1pPr>
          </a:lstStyle>
          <a:p>
            <a:fld id="{93E20FAA-3CD0-431D-9194-92DC819A35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969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38" y="5707432"/>
            <a:ext cx="88995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uppieren 7"/>
          <p:cNvGrpSpPr/>
          <p:nvPr userDrawn="1"/>
        </p:nvGrpSpPr>
        <p:grpSpPr>
          <a:xfrm>
            <a:off x="4312544" y="228600"/>
            <a:ext cx="4608512" cy="824136"/>
            <a:chOff x="3429000" y="228600"/>
            <a:chExt cx="5059363" cy="966788"/>
          </a:xfrm>
        </p:grpSpPr>
        <p:pic>
          <p:nvPicPr>
            <p:cNvPr id="9" name="Picture 12" descr="logo_4c_unigoettingen Kopi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15200" y="228600"/>
              <a:ext cx="1173163" cy="966788"/>
            </a:xfrm>
            <a:prstGeom prst="rect">
              <a:avLst/>
            </a:prstGeom>
            <a:noFill/>
          </p:spPr>
        </p:pic>
        <p:pic>
          <p:nvPicPr>
            <p:cNvPr id="10" name="Picture 15" descr="Schriftzug_rechts Kopi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9000" y="381000"/>
              <a:ext cx="3846513" cy="587375"/>
            </a:xfrm>
            <a:prstGeom prst="rect">
              <a:avLst/>
            </a:prstGeom>
            <a:noFill/>
          </p:spPr>
        </p:pic>
      </p:grpSp>
      <p:pic>
        <p:nvPicPr>
          <p:cNvPr id="1026" name="Picture 2" descr="S:\Arbeitsmaterialien\logo resseff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1" y="252648"/>
            <a:ext cx="1080119" cy="815383"/>
          </a:xfrm>
          <a:prstGeom prst="rect">
            <a:avLst/>
          </a:prstGeom>
          <a:noFill/>
        </p:spPr>
      </p:pic>
      <p:sp>
        <p:nvSpPr>
          <p:cNvPr id="13" name="Datumsplatzhalter 4"/>
          <p:cNvSpPr>
            <a:spLocks noGrp="1"/>
          </p:cNvSpPr>
          <p:nvPr>
            <p:ph type="dt" sz="half" idx="2"/>
          </p:nvPr>
        </p:nvSpPr>
        <p:spPr>
          <a:xfrm>
            <a:off x="378392" y="6610555"/>
            <a:ext cx="764656" cy="24744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3C7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B00790A-9F53-4317-AA64-850CF0C5E75D}" type="datetime1">
              <a:rPr lang="de-DE" smtClean="0"/>
              <a:pPr/>
              <a:t>20.11.2013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Ins="0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Ins="0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3" hasCustomPrompt="1"/>
          </p:nvPr>
        </p:nvSpPr>
        <p:spPr>
          <a:xfrm>
            <a:off x="5590400" y="125776"/>
            <a:ext cx="3302080" cy="288032"/>
          </a:xfrm>
        </p:spPr>
        <p:txBody>
          <a:bodyPr rIns="0">
            <a:normAutofit/>
          </a:bodyPr>
          <a:lstStyle>
            <a:lvl1pPr algn="r">
              <a:buNone/>
              <a:defRPr sz="1000"/>
            </a:lvl1pPr>
          </a:lstStyle>
          <a:p>
            <a:pPr lvl="0"/>
            <a:r>
              <a:rPr lang="de-DE" dirty="0" smtClean="0"/>
              <a:t>[Hier Gliederungspunkt eintragen]</a:t>
            </a:r>
            <a:endParaRPr lang="de-DE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378392" y="6610555"/>
            <a:ext cx="764656" cy="24744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3C7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B00790A-9F53-4317-AA64-850CF0C5E75D}" type="datetime1">
              <a:rPr lang="de-DE" smtClean="0"/>
              <a:pPr/>
              <a:t>20.11.2013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1520" y="1627632"/>
            <a:ext cx="424428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27632"/>
            <a:ext cx="424428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3" hasCustomPrompt="1"/>
          </p:nvPr>
        </p:nvSpPr>
        <p:spPr>
          <a:xfrm>
            <a:off x="5590400" y="125776"/>
            <a:ext cx="3302080" cy="288032"/>
          </a:xfrm>
        </p:spPr>
        <p:txBody>
          <a:bodyPr rIns="0">
            <a:normAutofit/>
          </a:bodyPr>
          <a:lstStyle>
            <a:lvl1pPr algn="r">
              <a:buNone/>
              <a:defRPr sz="1000"/>
            </a:lvl1pPr>
          </a:lstStyle>
          <a:p>
            <a:pPr lvl="0"/>
            <a:r>
              <a:rPr lang="de-DE" dirty="0" smtClean="0"/>
              <a:t>[Hier Gliederungspunkt eintragen]</a:t>
            </a:r>
            <a:endParaRPr lang="de-DE" dirty="0"/>
          </a:p>
        </p:txBody>
      </p:sp>
      <p:sp>
        <p:nvSpPr>
          <p:cNvPr id="13" name="Datumsplatzhalter 4"/>
          <p:cNvSpPr>
            <a:spLocks noGrp="1"/>
          </p:cNvSpPr>
          <p:nvPr>
            <p:ph type="dt" sz="half" idx="14"/>
          </p:nvPr>
        </p:nvSpPr>
        <p:spPr>
          <a:xfrm>
            <a:off x="378392" y="6610555"/>
            <a:ext cx="764656" cy="24744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3C7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B00790A-9F53-4317-AA64-850CF0C5E75D}" type="datetime1">
              <a:rPr lang="de-DE" smtClean="0"/>
              <a:pPr/>
              <a:t>20.11.2013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1520" y="1617409"/>
            <a:ext cx="4245868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51520" y="2299780"/>
            <a:ext cx="4245868" cy="386607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3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Zweite Ebene</a:t>
            </a:r>
          </a:p>
          <a:p>
            <a:pPr lvl="1"/>
            <a:r>
              <a:rPr lang="de-DE" dirty="0" smtClean="0"/>
              <a:t>Dritte Ebene</a:t>
            </a:r>
          </a:p>
          <a:p>
            <a:pPr lvl="2"/>
            <a:r>
              <a:rPr lang="de-DE" dirty="0" smtClean="0"/>
              <a:t>Vierte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17409"/>
            <a:ext cx="4247455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5025" y="2299780"/>
            <a:ext cx="4247455" cy="386607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3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Zweite Ebene</a:t>
            </a:r>
          </a:p>
          <a:p>
            <a:pPr lvl="1"/>
            <a:r>
              <a:rPr lang="de-DE" dirty="0" smtClean="0"/>
              <a:t>Dritte Ebene</a:t>
            </a:r>
          </a:p>
          <a:p>
            <a:pPr lvl="2"/>
            <a:r>
              <a:rPr lang="de-DE" dirty="0" smtClean="0"/>
              <a:t>Vierte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3" hasCustomPrompt="1"/>
          </p:nvPr>
        </p:nvSpPr>
        <p:spPr>
          <a:xfrm>
            <a:off x="5590400" y="125776"/>
            <a:ext cx="3302080" cy="288032"/>
          </a:xfrm>
        </p:spPr>
        <p:txBody>
          <a:bodyPr rIns="0">
            <a:normAutofit/>
          </a:bodyPr>
          <a:lstStyle>
            <a:lvl1pPr algn="r">
              <a:buNone/>
              <a:defRPr sz="1000"/>
            </a:lvl1pPr>
          </a:lstStyle>
          <a:p>
            <a:pPr lvl="0"/>
            <a:r>
              <a:rPr lang="de-DE" dirty="0" smtClean="0"/>
              <a:t>[Hier Gliederungspunkt eintragen]</a:t>
            </a:r>
            <a:endParaRPr lang="de-DE" dirty="0"/>
          </a:p>
        </p:txBody>
      </p:sp>
      <p:sp>
        <p:nvSpPr>
          <p:cNvPr id="14" name="Datumsplatzhalter 4"/>
          <p:cNvSpPr>
            <a:spLocks noGrp="1"/>
          </p:cNvSpPr>
          <p:nvPr>
            <p:ph type="dt" sz="half" idx="14"/>
          </p:nvPr>
        </p:nvSpPr>
        <p:spPr>
          <a:xfrm>
            <a:off x="378392" y="6610555"/>
            <a:ext cx="764656" cy="24744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3C7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B00790A-9F53-4317-AA64-850CF0C5E75D}" type="datetime1">
              <a:rPr lang="de-DE" smtClean="0"/>
              <a:pPr/>
              <a:t>20.11.2013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5590400" y="125776"/>
            <a:ext cx="3302080" cy="288032"/>
          </a:xfrm>
        </p:spPr>
        <p:txBody>
          <a:bodyPr rIns="0">
            <a:normAutofit/>
          </a:bodyPr>
          <a:lstStyle>
            <a:lvl1pPr algn="r">
              <a:buNone/>
              <a:defRPr sz="1000"/>
            </a:lvl1pPr>
          </a:lstStyle>
          <a:p>
            <a:pPr lvl="0"/>
            <a:r>
              <a:rPr lang="de-DE" dirty="0" smtClean="0"/>
              <a:t>[Hier Gliederungspunkt eintragen]</a:t>
            </a:r>
            <a:endParaRPr lang="de-DE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378392" y="6610555"/>
            <a:ext cx="764656" cy="24744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3C7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B00790A-9F53-4317-AA64-850CF0C5E75D}" type="datetime1">
              <a:rPr lang="de-DE" smtClean="0"/>
              <a:pPr/>
              <a:t>20.11.2013</a:t>
            </a:fld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251520" y="404664"/>
            <a:ext cx="8640960" cy="1012974"/>
          </a:xfrm>
        </p:spPr>
        <p:txBody>
          <a:bodyPr rIns="0"/>
          <a:lstStyle>
            <a:lvl1pPr>
              <a:defRPr/>
            </a:lvl1pPr>
          </a:lstStyle>
          <a:p>
            <a:r>
              <a:rPr lang="de-DE" smtClean="0"/>
              <a:t>Überschrift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1763" y="1447800"/>
            <a:ext cx="4429125" cy="49672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3288" y="1447800"/>
            <a:ext cx="4430712" cy="49672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783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1012974"/>
          </a:xfrm>
          <a:prstGeom prst="rect">
            <a:avLst/>
          </a:prstGeom>
        </p:spPr>
        <p:txBody>
          <a:bodyPr vert="horz" lIns="91440" tIns="45720" rIns="0" bIns="45720" rtlCol="0" anchor="t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1520" y="1628800"/>
            <a:ext cx="8640960" cy="4525963"/>
          </a:xfrm>
          <a:prstGeom prst="rect">
            <a:avLst/>
          </a:prstGeom>
        </p:spPr>
        <p:txBody>
          <a:bodyPr vert="horz" lIns="91440" tIns="45720" rIns="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pic>
        <p:nvPicPr>
          <p:cNvPr id="7" name="Picture 4" descr="Logo_1200dpi_rgb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225" y="6443663"/>
            <a:ext cx="4318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442913" y="6605588"/>
            <a:ext cx="8701087" cy="0"/>
          </a:xfrm>
          <a:prstGeom prst="line">
            <a:avLst/>
          </a:prstGeom>
          <a:noFill/>
          <a:ln w="25400">
            <a:solidFill>
              <a:srgbClr val="003C6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8697913" y="6613525"/>
            <a:ext cx="446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fld id="{DFCC0462-C79C-44B3-92F2-AC5BCE56D425}" type="slidenum">
              <a:rPr lang="de-DE" sz="1000" b="1">
                <a:solidFill>
                  <a:srgbClr val="003C68"/>
                </a:solidFill>
                <a:latin typeface="Arial" charset="0"/>
                <a:cs typeface="+mn-cs"/>
              </a:rPr>
              <a:pPr algn="r">
                <a:defRPr/>
              </a:pPr>
              <a:t>‹Nr.›</a:t>
            </a:fld>
            <a:endParaRPr lang="de-DE" sz="1000" b="1" dirty="0">
              <a:solidFill>
                <a:srgbClr val="003C68"/>
              </a:solidFill>
              <a:latin typeface="Arial" charset="0"/>
              <a:cs typeface="+mn-cs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>
            <a:off x="1115616" y="6613525"/>
            <a:ext cx="6417468" cy="2308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900" b="0" dirty="0" smtClean="0">
                <a:solidFill>
                  <a:srgbClr val="003C68"/>
                </a:solidFill>
                <a:latin typeface="Arial" charset="0"/>
                <a:cs typeface="+mn-cs"/>
              </a:rPr>
              <a:t>International Conference on </a:t>
            </a:r>
            <a:r>
              <a:rPr lang="de-DE" sz="900" b="0" dirty="0" err="1" smtClean="0">
                <a:solidFill>
                  <a:srgbClr val="003C68"/>
                </a:solidFill>
                <a:latin typeface="Arial" charset="0"/>
                <a:cs typeface="+mn-cs"/>
              </a:rPr>
              <a:t>Resource</a:t>
            </a:r>
            <a:r>
              <a:rPr lang="de-DE" sz="900" b="0" dirty="0" smtClean="0">
                <a:solidFill>
                  <a:srgbClr val="003C68"/>
                </a:solidFill>
                <a:latin typeface="Arial" charset="0"/>
                <a:cs typeface="+mn-cs"/>
              </a:rPr>
              <a:t> Efficiency in </a:t>
            </a:r>
            <a:r>
              <a:rPr lang="de-DE" sz="900" b="0" kern="1200" dirty="0" err="1" smtClean="0">
                <a:solidFill>
                  <a:srgbClr val="003C68"/>
                </a:solidFill>
                <a:latin typeface="Arial" charset="0"/>
                <a:ea typeface="+mn-ea"/>
                <a:cs typeface="+mn-cs"/>
              </a:rPr>
              <a:t>Interorganizational</a:t>
            </a:r>
            <a:r>
              <a:rPr lang="de-DE" sz="900" b="0" kern="1200" dirty="0" smtClean="0">
                <a:solidFill>
                  <a:srgbClr val="003C68"/>
                </a:solidFill>
                <a:latin typeface="Arial" charset="0"/>
                <a:ea typeface="+mn-ea"/>
                <a:cs typeface="+mn-cs"/>
              </a:rPr>
              <a:t> Networks, </a:t>
            </a:r>
            <a:r>
              <a:rPr lang="en-US" sz="900" b="0" kern="1200" dirty="0" err="1" smtClean="0">
                <a:solidFill>
                  <a:srgbClr val="003C68"/>
                </a:solidFill>
                <a:latin typeface="Arial" charset="0"/>
                <a:ea typeface="+mn-ea"/>
                <a:cs typeface="+mn-cs"/>
              </a:rPr>
              <a:t>Pauliner</a:t>
            </a:r>
            <a:r>
              <a:rPr lang="en-US" sz="900" b="0" kern="1200" dirty="0" smtClean="0">
                <a:solidFill>
                  <a:srgbClr val="003C68"/>
                </a:solidFill>
                <a:latin typeface="Arial" charset="0"/>
                <a:ea typeface="+mn-ea"/>
                <a:cs typeface="+mn-cs"/>
              </a:rPr>
              <a:t> Church, </a:t>
            </a:r>
            <a:r>
              <a:rPr lang="de-DE" sz="900" b="0" kern="1200" dirty="0" smtClean="0">
                <a:solidFill>
                  <a:srgbClr val="003C68"/>
                </a:solidFill>
                <a:latin typeface="Arial" charset="0"/>
                <a:ea typeface="+mn-ea"/>
                <a:cs typeface="+mn-cs"/>
              </a:rPr>
              <a:t>Göttingen</a:t>
            </a:r>
            <a:r>
              <a:rPr lang="de-DE" sz="900" b="0" baseline="0" dirty="0" smtClean="0">
                <a:solidFill>
                  <a:srgbClr val="003C68"/>
                </a:solidFill>
                <a:latin typeface="Arial" charset="0"/>
                <a:cs typeface="+mn-cs"/>
              </a:rPr>
              <a:t>, 2013</a:t>
            </a:r>
            <a:endParaRPr lang="de-DE" sz="900" b="0" dirty="0">
              <a:solidFill>
                <a:srgbClr val="003C68"/>
              </a:solidFill>
              <a:latin typeface="Arial" charset="0"/>
              <a:cs typeface="+mn-cs"/>
            </a:endParaRPr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2"/>
          </p:nvPr>
        </p:nvSpPr>
        <p:spPr>
          <a:xfrm>
            <a:off x="378392" y="6610555"/>
            <a:ext cx="764656" cy="24744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3C7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B00790A-9F53-4317-AA64-850CF0C5E75D}" type="datetime1">
              <a:rPr lang="de-DE" smtClean="0"/>
              <a:pPr/>
              <a:t>20.11.2013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  <p:sldLayoutId id="2147483656" r:id="rId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rgbClr val="003C7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3C78"/>
        </a:buClr>
        <a:buSzPct val="140000"/>
        <a:buFont typeface="Arial" pitchFamily="34" charset="0"/>
        <a:buChar char="•"/>
        <a:defRPr sz="1600" b="1" kern="1200">
          <a:solidFill>
            <a:srgbClr val="003C78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3C78"/>
        </a:buClr>
        <a:buSzPct val="140000"/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3C78"/>
        </a:buClr>
        <a:buSzPct val="140000"/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3C78"/>
        </a:buClr>
        <a:buSzPct val="140000"/>
        <a:buFont typeface="Arial" pitchFamily="34" charset="0"/>
        <a:buChar char="–"/>
        <a:defRPr sz="1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jpeg"/><Relationship Id="rId2" Type="http://schemas.openxmlformats.org/officeDocument/2006/relationships/hyperlink" Target="http://webdoc.sub.gwdg.de/univerlag/2013/ResEff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International Conference on Resource Efficiency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err="1" smtClean="0"/>
              <a:t>Interorganizational</a:t>
            </a:r>
            <a:r>
              <a:rPr lang="en-US" dirty="0" smtClean="0"/>
              <a:t> </a:t>
            </a:r>
            <a:r>
              <a:rPr lang="en-US" dirty="0"/>
              <a:t>Networks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Göttingen</a:t>
            </a:r>
            <a:r>
              <a:rPr lang="en-US" dirty="0" smtClean="0"/>
              <a:t>, November 13–14, 2013 </a:t>
            </a:r>
          </a:p>
          <a:p>
            <a:r>
              <a:rPr lang="en-US" dirty="0" smtClean="0"/>
              <a:t>organized </a:t>
            </a:r>
            <a:r>
              <a:rPr lang="en-US" dirty="0"/>
              <a:t>by the Research Training Group 1703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/>
              <a:t>Resource Efficiency in </a:t>
            </a:r>
            <a:r>
              <a:rPr lang="en-US" dirty="0" err="1"/>
              <a:t>Interorganizational</a:t>
            </a:r>
            <a:r>
              <a:rPr lang="en-US" dirty="0"/>
              <a:t> Networks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/>
              <a:t>Planning Methods to Utilize Renewable Resources” 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673" y="5302238"/>
            <a:ext cx="2443815" cy="312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576064"/>
          </a:xfrm>
          <a:noFill/>
        </p:spPr>
        <p:txBody>
          <a:bodyPr/>
          <a:lstStyle/>
          <a:p>
            <a:r>
              <a:rPr lang="de-DE" smtClean="0"/>
              <a:t>Principal Investigators of the Research Training Group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720080" cy="96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9"/>
          <a:stretch/>
        </p:blipFill>
        <p:spPr bwMode="auto">
          <a:xfrm>
            <a:off x="4664690" y="2724318"/>
            <a:ext cx="682852" cy="92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971600" y="952272"/>
            <a:ext cx="27363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7" indent="0" algn="just">
              <a:spcBef>
                <a:spcPts val="0"/>
              </a:spcBef>
              <a:buNone/>
            </a:pPr>
            <a:r>
              <a:rPr lang="en-US" sz="1300" b="1" dirty="0">
                <a:latin typeface="Arial" pitchFamily="34" charset="0"/>
                <a:cs typeface="Arial" pitchFamily="34" charset="0"/>
              </a:rPr>
              <a:t>Prof. Dr. Jutta </a:t>
            </a:r>
            <a:r>
              <a:rPr lang="en-US" sz="1300" b="1" dirty="0" smtClean="0">
                <a:latin typeface="Arial" pitchFamily="34" charset="0"/>
                <a:cs typeface="Arial" pitchFamily="34" charset="0"/>
              </a:rPr>
              <a:t>Geldermann, </a:t>
            </a:r>
            <a:endParaRPr lang="en-US" sz="1300" b="1" dirty="0">
              <a:latin typeface="Arial" pitchFamily="34" charset="0"/>
              <a:cs typeface="Arial" pitchFamily="34" charset="0"/>
            </a:endParaRPr>
          </a:p>
          <a:p>
            <a:pPr marL="58737" indent="0" algn="just">
              <a:spcBef>
                <a:spcPts val="0"/>
              </a:spcBef>
              <a:buNone/>
            </a:pPr>
            <a:r>
              <a:rPr lang="en-US" sz="1300" dirty="0">
                <a:latin typeface="Arial" pitchFamily="34" charset="0"/>
                <a:cs typeface="Arial" pitchFamily="34" charset="0"/>
              </a:rPr>
              <a:t>Chair of Production and Logistics, </a:t>
            </a:r>
          </a:p>
          <a:p>
            <a:pPr marL="58737" indent="0" algn="just">
              <a:spcBef>
                <a:spcPts val="0"/>
              </a:spcBef>
              <a:buNone/>
            </a:pPr>
            <a:r>
              <a:rPr lang="en-US" sz="1300" dirty="0">
                <a:latin typeface="Arial" pitchFamily="34" charset="0"/>
                <a:cs typeface="Arial" pitchFamily="34" charset="0"/>
              </a:rPr>
              <a:t>Faculty of Economic Sciences, </a:t>
            </a:r>
          </a:p>
          <a:p>
            <a:pPr marL="58737" indent="0" algn="just">
              <a:spcBef>
                <a:spcPts val="0"/>
              </a:spcBef>
              <a:buNone/>
            </a:pPr>
            <a:r>
              <a:rPr lang="en-US" sz="1300" dirty="0">
                <a:latin typeface="Arial" pitchFamily="34" charset="0"/>
                <a:cs typeface="Arial" pitchFamily="34" charset="0"/>
              </a:rPr>
              <a:t>University of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Göttingen</a:t>
            </a:r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971600" y="5301208"/>
            <a:ext cx="372551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8738" algn="just">
              <a:buNone/>
            </a:pPr>
            <a:r>
              <a:rPr lang="en-US" sz="1300" b="1" dirty="0">
                <a:latin typeface="Arial" pitchFamily="34" charset="0"/>
                <a:cs typeface="Arial" pitchFamily="34" charset="0"/>
              </a:rPr>
              <a:t>Prof. Dr. </a:t>
            </a:r>
            <a:r>
              <a:rPr lang="en-US" sz="1300" b="1" dirty="0" err="1">
                <a:latin typeface="Arial" pitchFamily="34" charset="0"/>
                <a:cs typeface="Arial" pitchFamily="34" charset="0"/>
              </a:rPr>
              <a:t>h.c</a:t>
            </a:r>
            <a:r>
              <a:rPr lang="en-US" sz="13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300" b="1" dirty="0" err="1">
                <a:latin typeface="Arial" pitchFamily="34" charset="0"/>
                <a:cs typeface="Arial" pitchFamily="34" charset="0"/>
              </a:rPr>
              <a:t>František</a:t>
            </a:r>
            <a:r>
              <a:rPr lang="en-US" sz="13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dirty="0" err="1">
                <a:latin typeface="Arial" pitchFamily="34" charset="0"/>
                <a:cs typeface="Arial" pitchFamily="34" charset="0"/>
              </a:rPr>
              <a:t>Hapla</a:t>
            </a:r>
            <a:r>
              <a:rPr lang="en-US" sz="1300" b="1" dirty="0">
                <a:latin typeface="Arial" pitchFamily="34" charset="0"/>
                <a:cs typeface="Arial" pitchFamily="34" charset="0"/>
              </a:rPr>
              <a:t> (associated</a:t>
            </a:r>
            <a:r>
              <a:rPr lang="en-US" dirty="0"/>
              <a:t>), </a:t>
            </a:r>
            <a:endParaRPr lang="en-US" dirty="0" smtClean="0"/>
          </a:p>
          <a:p>
            <a:pPr marL="58737" indent="0">
              <a:spcAft>
                <a:spcPts val="600"/>
              </a:spcAft>
              <a:buNone/>
            </a:pPr>
            <a:r>
              <a:rPr lang="en-US" sz="1300" dirty="0" smtClean="0">
                <a:latin typeface="Arial" pitchFamily="34" charset="0"/>
                <a:cs typeface="Arial" pitchFamily="34" charset="0"/>
              </a:rPr>
              <a:t>Department 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of Wood Biology &amp; Wood Products, Faculty of Forest Sciences and Forest Ecology, University of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Göttingen</a:t>
            </a:r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043608" y="3140968"/>
            <a:ext cx="33123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3C78"/>
              </a:buClr>
              <a:buSzPct val="140000"/>
            </a:pPr>
            <a:r>
              <a:rPr lang="en-US" sz="1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Prof. Dr. Lutz M Kolbe, </a:t>
            </a:r>
            <a:endParaRPr lang="en-US" sz="13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003C78"/>
              </a:buClr>
              <a:buSzPct val="140000"/>
            </a:pPr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Chair 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Information Management, Faculty of Economic Sciences, University of </a:t>
            </a:r>
            <a:r>
              <a:rPr lang="en-US" sz="1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Göttingen</a:t>
            </a:r>
            <a:endParaRPr lang="en-US" sz="1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043608" y="4263931"/>
            <a:ext cx="331236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3C78"/>
              </a:buClr>
              <a:buSzPct val="140000"/>
            </a:pPr>
            <a:r>
              <a:rPr lang="en-US" sz="1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Prof. Dr. Andreas Krause (associated), </a:t>
            </a:r>
          </a:p>
          <a:p>
            <a:pPr lvl="0" algn="just">
              <a:buClr>
                <a:srgbClr val="003C78"/>
              </a:buClr>
              <a:buSzPct val="140000"/>
            </a:pPr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Department 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Mechanical Wood Technology, University of Hamburg</a:t>
            </a:r>
          </a:p>
        </p:txBody>
      </p:sp>
      <p:sp>
        <p:nvSpPr>
          <p:cNvPr id="11" name="Rechteck 10"/>
          <p:cNvSpPr/>
          <p:nvPr/>
        </p:nvSpPr>
        <p:spPr>
          <a:xfrm>
            <a:off x="1080120" y="2101325"/>
            <a:ext cx="3275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3C78"/>
              </a:buClr>
              <a:buSzPct val="140000"/>
            </a:pPr>
            <a:r>
              <a:rPr lang="en-US" sz="1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Prof. Dr. Wolfgang </a:t>
            </a:r>
            <a:r>
              <a:rPr lang="en-US" sz="1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Lücke</a:t>
            </a:r>
            <a:r>
              <a:rPr lang="en-US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dirty="0">
                <a:latin typeface="Arial" pitchFamily="34" charset="0"/>
                <a:cs typeface="Arial" pitchFamily="34" charset="0"/>
              </a:rPr>
              <a:t>(associated</a:t>
            </a:r>
            <a:r>
              <a:rPr lang="en-US" sz="1400" dirty="0" smtClean="0"/>
              <a:t>)</a:t>
            </a:r>
            <a:r>
              <a:rPr lang="en-US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en-US" sz="13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003C78"/>
              </a:buClr>
              <a:buSzPct val="140000"/>
            </a:pPr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President 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the University of </a:t>
            </a:r>
            <a:r>
              <a:rPr lang="en-US" sz="1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Osnabrück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University of </a:t>
            </a:r>
            <a:r>
              <a:rPr lang="en-US" sz="1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Osnabrück</a:t>
            </a:r>
            <a:endParaRPr lang="en-US" sz="1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388459" y="2727859"/>
            <a:ext cx="343201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3C78"/>
              </a:buClr>
              <a:buSzPct val="140000"/>
            </a:pPr>
            <a:r>
              <a:rPr lang="en-US" sz="1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Prof. Dr. </a:t>
            </a:r>
            <a:r>
              <a:rPr lang="en-US" sz="13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Holger</a:t>
            </a:r>
            <a:r>
              <a:rPr lang="en-US" sz="1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Militz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en-US" sz="1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003C78"/>
              </a:buClr>
              <a:buSzPct val="140000"/>
            </a:pPr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Department 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Wood Biology &amp; Wood Products, Faculty of Forest Sciences and Forest Ecology, University of </a:t>
            </a:r>
            <a:r>
              <a:rPr lang="en-US" sz="1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Göttingen</a:t>
            </a:r>
            <a:endParaRPr lang="en-US" sz="1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23" y="5373216"/>
            <a:ext cx="684985" cy="93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22" y="3140968"/>
            <a:ext cx="696586" cy="994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87" y="4251607"/>
            <a:ext cx="683121" cy="97759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121" y="836712"/>
            <a:ext cx="716261" cy="93610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hteck 16"/>
          <p:cNvSpPr/>
          <p:nvPr/>
        </p:nvSpPr>
        <p:spPr>
          <a:xfrm>
            <a:off x="5364088" y="1816368"/>
            <a:ext cx="34563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3C78"/>
              </a:buClr>
              <a:buSzPct val="140000"/>
            </a:pPr>
            <a:r>
              <a:rPr lang="en-US" sz="1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Prof. Dr. Anita </a:t>
            </a:r>
            <a:r>
              <a:rPr lang="en-US" sz="13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Schöbel</a:t>
            </a:r>
            <a:r>
              <a:rPr lang="en-US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lvl="0">
              <a:buClr>
                <a:srgbClr val="003C78"/>
              </a:buClr>
              <a:buSzPct val="140000"/>
            </a:pPr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Research 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Group Optimization, Institute of Numerical and Applied </a:t>
            </a:r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Mathematics, University 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1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Göttingen</a:t>
            </a:r>
            <a:endParaRPr lang="en-US" sz="1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30326"/>
            <a:ext cx="756592" cy="103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hteck 17"/>
          <p:cNvSpPr/>
          <p:nvPr/>
        </p:nvSpPr>
        <p:spPr>
          <a:xfrm>
            <a:off x="5364088" y="836712"/>
            <a:ext cx="362477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Prof. Dr. Matthias Schumann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en-US" sz="1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Chair 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Application Systems and E-Business, Faculty of Economic Sciences, University of </a:t>
            </a:r>
            <a:r>
              <a:rPr lang="en-US" sz="1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Göttingen</a:t>
            </a:r>
            <a:endParaRPr lang="en-US" dirty="0"/>
          </a:p>
        </p:txBody>
      </p:sp>
      <p:sp>
        <p:nvSpPr>
          <p:cNvPr id="19" name="Rechteck 18"/>
          <p:cNvSpPr/>
          <p:nvPr/>
        </p:nvSpPr>
        <p:spPr>
          <a:xfrm>
            <a:off x="5364088" y="3789040"/>
            <a:ext cx="340874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Prof. Dr. </a:t>
            </a:r>
            <a:r>
              <a:rPr lang="en-US" sz="13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Waldemar</a:t>
            </a:r>
            <a:r>
              <a:rPr lang="en-US" sz="1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Toporowski</a:t>
            </a:r>
            <a:r>
              <a:rPr lang="en-US" sz="1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en-US" sz="13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Chair 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 Marketing  and Retailing, Faculty of Economic Sciences, University of </a:t>
            </a:r>
            <a:r>
              <a:rPr lang="en-US" sz="1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Göttingen</a:t>
            </a:r>
            <a:endParaRPr lang="en-US" dirty="0"/>
          </a:p>
        </p:txBody>
      </p:sp>
      <p:sp>
        <p:nvSpPr>
          <p:cNvPr id="20" name="Rechteck 19"/>
          <p:cNvSpPr/>
          <p:nvPr/>
        </p:nvSpPr>
        <p:spPr>
          <a:xfrm>
            <a:off x="5364088" y="4696688"/>
            <a:ext cx="331236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3C78"/>
              </a:buClr>
              <a:buSzPct val="140000"/>
            </a:pPr>
            <a:r>
              <a:rPr lang="en-US" sz="1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Dr. Jens-Karl </a:t>
            </a:r>
            <a:r>
              <a:rPr lang="en-US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Wegener </a:t>
            </a:r>
            <a:r>
              <a:rPr lang="en-US" sz="1300" b="1" dirty="0">
                <a:latin typeface="Arial" pitchFamily="34" charset="0"/>
                <a:cs typeface="Arial" pitchFamily="34" charset="0"/>
              </a:rPr>
              <a:t>(associated</a:t>
            </a:r>
            <a:r>
              <a:rPr lang="en-US" sz="1400" dirty="0" smtClean="0"/>
              <a:t>)</a:t>
            </a:r>
            <a:r>
              <a:rPr lang="en-US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en-US" sz="13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003C78"/>
              </a:buClr>
              <a:buSzPct val="140000"/>
            </a:pPr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Institute 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 Application Techniques in Plant Protection, Julius </a:t>
            </a:r>
            <a:r>
              <a:rPr lang="en-US" sz="1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Kühn-Institut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de-DE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Braunschweig</a:t>
            </a:r>
          </a:p>
        </p:txBody>
      </p:sp>
      <p:sp>
        <p:nvSpPr>
          <p:cNvPr id="22" name="Rechteck 21"/>
          <p:cNvSpPr/>
          <p:nvPr/>
        </p:nvSpPr>
        <p:spPr>
          <a:xfrm>
            <a:off x="5423323" y="5589240"/>
            <a:ext cx="35655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Prof. Dr. Stephan </a:t>
            </a:r>
            <a:r>
              <a:rPr lang="en-US" sz="13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Westphal</a:t>
            </a:r>
            <a:r>
              <a:rPr lang="en-US" sz="1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en-US" sz="13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Research 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Group Optimization, Institute of Numerical and Applied Mathematics</a:t>
            </a:r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University of </a:t>
            </a:r>
            <a:r>
              <a:rPr lang="en-US" sz="1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Göttingen</a:t>
            </a:r>
            <a:endParaRPr lang="en-US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73183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0"/>
          <a:stretch/>
        </p:blipFill>
        <p:spPr bwMode="auto">
          <a:xfrm>
            <a:off x="4716016" y="5615951"/>
            <a:ext cx="681785" cy="90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695" y="3677432"/>
            <a:ext cx="7239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088" y="4669753"/>
            <a:ext cx="669000" cy="885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94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504056"/>
          </a:xfrm>
          <a:noFill/>
        </p:spPr>
        <p:txBody>
          <a:bodyPr/>
          <a:lstStyle/>
          <a:p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Students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070201"/>
            <a:ext cx="936104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85" y="5229200"/>
            <a:ext cx="880110" cy="95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54440"/>
            <a:ext cx="925830" cy="93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486" y="2002542"/>
            <a:ext cx="914400" cy="99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7" y="3088377"/>
            <a:ext cx="897255" cy="98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9080"/>
            <a:ext cx="92583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29200"/>
            <a:ext cx="9144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1892"/>
            <a:ext cx="897255" cy="95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74395" cy="94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90297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hteck 15"/>
          <p:cNvSpPr/>
          <p:nvPr/>
        </p:nvSpPr>
        <p:spPr>
          <a:xfrm>
            <a:off x="1331641" y="836712"/>
            <a:ext cx="302433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Shanna Appelhanz, 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M.Sc. </a:t>
            </a:r>
          </a:p>
          <a:p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Tracking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&amp; tracing systems in value-generating networks for the industrial material utilization of renewable resources </a:t>
            </a:r>
          </a:p>
        </p:txBody>
      </p:sp>
      <p:sp>
        <p:nvSpPr>
          <p:cNvPr id="17" name="Rechteck 16"/>
          <p:cNvSpPr/>
          <p:nvPr/>
        </p:nvSpPr>
        <p:spPr>
          <a:xfrm>
            <a:off x="1374457" y="1944415"/>
            <a:ext cx="27346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Dipl.-Math. Marco 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Bender, </a:t>
            </a:r>
          </a:p>
          <a:p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algorithms for optimization in the forestry and agricultural sciences </a:t>
            </a:r>
          </a:p>
        </p:txBody>
      </p:sp>
      <p:sp>
        <p:nvSpPr>
          <p:cNvPr id="18" name="Rechteck 17"/>
          <p:cNvSpPr/>
          <p:nvPr/>
        </p:nvSpPr>
        <p:spPr>
          <a:xfrm>
            <a:off x="1374457" y="2852936"/>
            <a:ext cx="283750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Shahril Anuar Bin Bahari, 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M.Sc.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Characterization of the by-products in the lumber industry concerning their suitability for high quality applications of innovative products </a:t>
            </a:r>
          </a:p>
        </p:txBody>
      </p:sp>
      <p:sp>
        <p:nvSpPr>
          <p:cNvPr id="19" name="Rechteck 18"/>
          <p:cNvSpPr/>
          <p:nvPr/>
        </p:nvSpPr>
        <p:spPr>
          <a:xfrm>
            <a:off x="1374457" y="4077072"/>
            <a:ext cx="273462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Dipl.-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Holzwirt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. Felix </a:t>
            </a:r>
            <a:r>
              <a:rPr lang="en-US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Haiduk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Pre-utilization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of wood and other renewable resources through the extraction of chemical raw materials </a:t>
            </a:r>
          </a:p>
        </p:txBody>
      </p:sp>
      <p:sp>
        <p:nvSpPr>
          <p:cNvPr id="20" name="Rechteck 19"/>
          <p:cNvSpPr/>
          <p:nvPr/>
        </p:nvSpPr>
        <p:spPr>
          <a:xfrm>
            <a:off x="1374457" y="5282044"/>
            <a:ext cx="27346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Dipl.-Math. Jonas 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Ide, </a:t>
            </a:r>
          </a:p>
          <a:p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Robust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multi-criteria optimization </a:t>
            </a:r>
          </a:p>
        </p:txBody>
      </p:sp>
      <p:sp>
        <p:nvSpPr>
          <p:cNvPr id="21" name="Rechteck 20"/>
          <p:cNvSpPr/>
          <p:nvPr/>
        </p:nvSpPr>
        <p:spPr>
          <a:xfrm>
            <a:off x="5533130" y="908720"/>
            <a:ext cx="350336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Christoph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Kämpfer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M.Sc. </a:t>
            </a:r>
          </a:p>
          <a:p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Characterization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of the by-products from the agricultural sector concerning their suitability for high quality applications </a:t>
            </a:r>
          </a:p>
        </p:txBody>
      </p:sp>
      <p:sp>
        <p:nvSpPr>
          <p:cNvPr id="22" name="Rechteck 21"/>
          <p:cNvSpPr/>
          <p:nvPr/>
        </p:nvSpPr>
        <p:spPr>
          <a:xfrm>
            <a:off x="5544616" y="1976353"/>
            <a:ext cx="349188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Dipl.-Math. Ingo Karschin, </a:t>
            </a:r>
          </a:p>
          <a:p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Modeling of selected logistic networks for renewable resources from by-products and cascade utilization, taking uncertainties and risk management into consideration 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5508104" y="3068960"/>
            <a:ext cx="35101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Sebastian Ludorf, 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M.Sc. </a:t>
            </a:r>
          </a:p>
          <a:p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Marketing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of products made from renewable resources and complementary services in B2B relationships </a:t>
            </a:r>
          </a:p>
        </p:txBody>
      </p:sp>
      <p:sp>
        <p:nvSpPr>
          <p:cNvPr id="24" name="Rechteck 23"/>
          <p:cNvSpPr/>
          <p:nvPr/>
        </p:nvSpPr>
        <p:spPr>
          <a:xfrm>
            <a:off x="5526360" y="4149080"/>
            <a:ext cx="34381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Victoria-Sophie Osburg, 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M.Sc.</a:t>
            </a:r>
          </a:p>
          <a:p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Consumer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acceptance of products from renewable resources and complementary services </a:t>
            </a:r>
          </a:p>
        </p:txBody>
      </p:sp>
      <p:sp>
        <p:nvSpPr>
          <p:cNvPr id="25" name="Rechteck 24"/>
          <p:cNvSpPr/>
          <p:nvPr/>
        </p:nvSpPr>
        <p:spPr>
          <a:xfrm>
            <a:off x="5544616" y="5211197"/>
            <a:ext cx="34736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Fabian Renatus, 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M.Sc.</a:t>
            </a:r>
            <a:endParaRPr lang="en-U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Multi-objective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decision support for hierarchical production planning in recycling cascades</a:t>
            </a:r>
          </a:p>
        </p:txBody>
      </p:sp>
    </p:spTree>
    <p:extLst>
      <p:ext uri="{BB962C8B-B14F-4D97-AF65-F5344CB8AC3E}">
        <p14:creationId xmlns:p14="http://schemas.microsoft.com/office/powerpoint/2010/main" val="319193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504056"/>
          </a:xfrm>
          <a:noFill/>
        </p:spPr>
        <p:txBody>
          <a:bodyPr/>
          <a:lstStyle/>
          <a:p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Students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98" y="877695"/>
            <a:ext cx="897255" cy="98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3" y="1957815"/>
            <a:ext cx="902970" cy="95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75" y="3040423"/>
            <a:ext cx="882967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78" y="4137889"/>
            <a:ext cx="862965" cy="98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70183"/>
            <a:ext cx="920115" cy="108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/>
        </p:nvSpPr>
        <p:spPr>
          <a:xfrm>
            <a:off x="1286460" y="836712"/>
            <a:ext cx="348557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Maren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Schlauß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M.Sc.</a:t>
            </a:r>
          </a:p>
          <a:p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Characterization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of the by-products from the agricultural sector concerning their suitability for high quality applications of modern products </a:t>
            </a:r>
          </a:p>
        </p:txBody>
      </p:sp>
      <p:sp>
        <p:nvSpPr>
          <p:cNvPr id="11" name="Rechteck 10"/>
          <p:cNvSpPr/>
          <p:nvPr/>
        </p:nvSpPr>
        <p:spPr>
          <a:xfrm>
            <a:off x="1315651" y="1916832"/>
            <a:ext cx="348557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Mohammad Sadegh Taskhiri, 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M.Sc. </a:t>
            </a:r>
          </a:p>
          <a:p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Modeling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of selected logistic networks for renewable resources from by-products and cascade utilization, taking uncertainties and risk management into consideration</a:t>
            </a:r>
          </a:p>
        </p:txBody>
      </p:sp>
      <p:sp>
        <p:nvSpPr>
          <p:cNvPr id="12" name="Rechteck 11"/>
          <p:cNvSpPr/>
          <p:nvPr/>
        </p:nvSpPr>
        <p:spPr>
          <a:xfrm>
            <a:off x="1315651" y="2996952"/>
            <a:ext cx="348557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Laura Teuber, </a:t>
            </a:r>
            <a:r>
              <a:rPr lang="en-US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M.Eng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Characterization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of the by-products in the lumber industry concerning their suitability for high quality applications of innovative products </a:t>
            </a:r>
          </a:p>
        </p:txBody>
      </p:sp>
      <p:sp>
        <p:nvSpPr>
          <p:cNvPr id="13" name="Rechteck 12"/>
          <p:cNvSpPr/>
          <p:nvPr/>
        </p:nvSpPr>
        <p:spPr>
          <a:xfrm>
            <a:off x="1315651" y="4149080"/>
            <a:ext cx="348557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Morten Tiedemann, 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M.Sc. </a:t>
            </a:r>
          </a:p>
          <a:p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algorithms for optimization in the forestry and agricultural sciences </a:t>
            </a:r>
          </a:p>
        </p:txBody>
      </p:sp>
      <p:sp>
        <p:nvSpPr>
          <p:cNvPr id="14" name="Rechteck 13"/>
          <p:cNvSpPr/>
          <p:nvPr/>
        </p:nvSpPr>
        <p:spPr>
          <a:xfrm>
            <a:off x="1315651" y="5301208"/>
            <a:ext cx="348557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Simon Trang, 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M.Sc. </a:t>
            </a:r>
          </a:p>
          <a:p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and IT governance in value-generating networks for renewable resources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06053"/>
            <a:ext cx="792088" cy="95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hteck 15"/>
          <p:cNvSpPr/>
          <p:nvPr/>
        </p:nvSpPr>
        <p:spPr>
          <a:xfrm>
            <a:off x="5940153" y="914299"/>
            <a:ext cx="30963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Sebastian Zander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M.Sc. </a:t>
            </a:r>
          </a:p>
          <a:p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Efficient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structural patterns of inter-organizational corporate networks for renewable resource use</a:t>
            </a:r>
          </a:p>
        </p:txBody>
      </p:sp>
      <p:sp>
        <p:nvSpPr>
          <p:cNvPr id="17" name="Rechteck 16"/>
          <p:cNvSpPr/>
          <p:nvPr/>
        </p:nvSpPr>
        <p:spPr>
          <a:xfrm>
            <a:off x="5940152" y="2004475"/>
            <a:ext cx="30963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Matthias Garbs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M.Sc. </a:t>
            </a:r>
          </a:p>
          <a:p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Multi-objective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decision support for hierarchical production planning in recycling cascades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776104" cy="951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36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0" descr="http://www.uni-goettingen.de/neuesdenken/img/kar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391186"/>
            <a:ext cx="3458324" cy="326564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Georg-August-Universität </a:t>
            </a:r>
            <a:r>
              <a:rPr lang="de-DE" dirty="0" smtClean="0"/>
              <a:t>Göttingen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628800"/>
            <a:ext cx="7272808" cy="4896544"/>
          </a:xfrm>
        </p:spPr>
        <p:txBody>
          <a:bodyPr>
            <a:normAutofit/>
          </a:bodyPr>
          <a:lstStyle/>
          <a:p>
            <a:pPr marL="182563" indent="-182563"/>
            <a:r>
              <a:rPr lang="en-US" b="0" dirty="0">
                <a:solidFill>
                  <a:schemeClr val="tx1"/>
                </a:solidFill>
              </a:rPr>
              <a:t>Founded in 1737 by Georg August, King George II of Great Britain, </a:t>
            </a:r>
            <a:r>
              <a:rPr lang="en-US" b="0" dirty="0" smtClean="0">
                <a:solidFill>
                  <a:schemeClr val="tx1"/>
                </a:solidFill>
              </a:rPr>
              <a:t/>
            </a:r>
            <a:br>
              <a:rPr lang="en-US" b="0" dirty="0" smtClean="0">
                <a:solidFill>
                  <a:schemeClr val="tx1"/>
                </a:solidFill>
              </a:rPr>
            </a:br>
            <a:r>
              <a:rPr lang="en-US" b="0" dirty="0" smtClean="0">
                <a:solidFill>
                  <a:schemeClr val="tx1"/>
                </a:solidFill>
              </a:rPr>
              <a:t>Elector </a:t>
            </a:r>
            <a:r>
              <a:rPr lang="en-US" b="0" dirty="0">
                <a:solidFill>
                  <a:schemeClr val="tx1"/>
                </a:solidFill>
              </a:rPr>
              <a:t>and Duke of </a:t>
            </a:r>
            <a:r>
              <a:rPr lang="en-US" b="0" dirty="0" smtClean="0">
                <a:solidFill>
                  <a:schemeClr val="tx1"/>
                </a:solidFill>
              </a:rPr>
              <a:t>Brunswick-</a:t>
            </a:r>
            <a:r>
              <a:rPr lang="en-US" b="0" dirty="0" err="1" smtClean="0">
                <a:solidFill>
                  <a:schemeClr val="tx1"/>
                </a:solidFill>
              </a:rPr>
              <a:t>Lüneburg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(Hannover)</a:t>
            </a:r>
          </a:p>
          <a:p>
            <a:pPr marL="182563" indent="-182563"/>
            <a:endParaRPr lang="en-US" b="0" dirty="0">
              <a:solidFill>
                <a:schemeClr val="tx1"/>
              </a:solidFill>
            </a:endParaRPr>
          </a:p>
          <a:p>
            <a:pPr marL="182563" indent="-182563"/>
            <a:r>
              <a:rPr lang="en-US" b="0" dirty="0" smtClean="0">
                <a:solidFill>
                  <a:schemeClr val="tx1"/>
                </a:solidFill>
              </a:rPr>
              <a:t>27 000 students</a:t>
            </a:r>
          </a:p>
          <a:p>
            <a:pPr marL="182563" indent="-182563"/>
            <a:r>
              <a:rPr lang="en-US" b="0" dirty="0">
                <a:solidFill>
                  <a:schemeClr val="tx1"/>
                </a:solidFill>
              </a:rPr>
              <a:t>4 000 Graduates and 750 </a:t>
            </a:r>
            <a:r>
              <a:rPr lang="en-US" b="0" dirty="0" smtClean="0">
                <a:solidFill>
                  <a:schemeClr val="tx1"/>
                </a:solidFill>
              </a:rPr>
              <a:t>Doctorates per year</a:t>
            </a:r>
            <a:endParaRPr lang="en-US" b="0" dirty="0">
              <a:solidFill>
                <a:schemeClr val="tx1"/>
              </a:solidFill>
            </a:endParaRPr>
          </a:p>
          <a:p>
            <a:pPr marL="182563" indent="-182563"/>
            <a:r>
              <a:rPr lang="en-US" b="0" dirty="0" smtClean="0">
                <a:solidFill>
                  <a:schemeClr val="tx1"/>
                </a:solidFill>
              </a:rPr>
              <a:t>13 Faculties with 450 Professors</a:t>
            </a:r>
          </a:p>
          <a:p>
            <a:pPr marL="182563" indent="-182563"/>
            <a:r>
              <a:rPr lang="en-US" b="0" dirty="0" smtClean="0">
                <a:solidFill>
                  <a:schemeClr val="tx1"/>
                </a:solidFill>
              </a:rPr>
              <a:t>15 000 Employees (including Medicine)</a:t>
            </a:r>
          </a:p>
          <a:p>
            <a:pPr marL="182563" indent="-182563"/>
            <a:endParaRPr lang="en-US" b="0" dirty="0">
              <a:solidFill>
                <a:schemeClr val="tx1"/>
              </a:solidFill>
            </a:endParaRPr>
          </a:p>
          <a:p>
            <a:pPr marL="182563" indent="-182563"/>
            <a:endParaRPr lang="en-US" b="0" dirty="0" smtClean="0">
              <a:solidFill>
                <a:schemeClr val="tx1"/>
              </a:solidFill>
            </a:endParaRPr>
          </a:p>
          <a:p>
            <a:pPr marL="182563" indent="-182563"/>
            <a:endParaRPr lang="en-US" b="0" dirty="0" smtClean="0">
              <a:solidFill>
                <a:schemeClr val="tx1"/>
              </a:solidFill>
            </a:endParaRPr>
          </a:p>
          <a:p>
            <a:pPr marL="182563" indent="-182563"/>
            <a:endParaRPr lang="en-US" b="0" dirty="0">
              <a:solidFill>
                <a:schemeClr val="tx1"/>
              </a:solidFill>
            </a:endParaRPr>
          </a:p>
          <a:p>
            <a:pPr marL="182563" indent="-182563"/>
            <a:endParaRPr lang="en-US" b="0" dirty="0" smtClean="0">
              <a:solidFill>
                <a:schemeClr val="tx1"/>
              </a:solidFill>
            </a:endParaRPr>
          </a:p>
          <a:p>
            <a:pPr marL="182563" indent="-182563"/>
            <a:endParaRPr lang="en-US" b="0" dirty="0">
              <a:solidFill>
                <a:schemeClr val="tx1"/>
              </a:solidFill>
            </a:endParaRPr>
          </a:p>
          <a:p>
            <a:pPr marL="182563" indent="-182563"/>
            <a:endParaRPr lang="en-US" b="0" dirty="0" smtClean="0">
              <a:solidFill>
                <a:schemeClr val="tx1"/>
              </a:solidFill>
            </a:endParaRPr>
          </a:p>
          <a:p>
            <a:pPr marL="182563" indent="-182563"/>
            <a:r>
              <a:rPr lang="en-US" b="0" dirty="0" smtClean="0">
                <a:solidFill>
                  <a:schemeClr val="tx1"/>
                </a:solidFill>
              </a:rPr>
              <a:t>Initially</a:t>
            </a:r>
            <a:r>
              <a:rPr lang="en-US" b="0" dirty="0">
                <a:solidFill>
                  <a:schemeClr val="tx1"/>
                </a:solidFill>
              </a:rPr>
              <a:t>, the </a:t>
            </a:r>
            <a:r>
              <a:rPr lang="en-US" b="0" dirty="0" err="1">
                <a:solidFill>
                  <a:schemeClr val="tx1"/>
                </a:solidFill>
              </a:rPr>
              <a:t>Pauliner</a:t>
            </a:r>
            <a:r>
              <a:rPr lang="en-US" b="0" dirty="0">
                <a:solidFill>
                  <a:schemeClr val="tx1"/>
                </a:solidFill>
              </a:rPr>
              <a:t> Church was part of a Dominican monastery founded in </a:t>
            </a:r>
            <a:r>
              <a:rPr lang="en-US" b="0" dirty="0" err="1">
                <a:solidFill>
                  <a:schemeClr val="tx1"/>
                </a:solidFill>
              </a:rPr>
              <a:t>Göttingen</a:t>
            </a:r>
            <a:r>
              <a:rPr lang="en-US" b="0" dirty="0">
                <a:solidFill>
                  <a:schemeClr val="tx1"/>
                </a:solidFill>
              </a:rPr>
              <a:t> in 1294. </a:t>
            </a:r>
            <a:r>
              <a:rPr lang="en-US" b="0" dirty="0" smtClean="0">
                <a:solidFill>
                  <a:schemeClr val="tx1"/>
                </a:solidFill>
              </a:rPr>
              <a:t>In </a:t>
            </a:r>
            <a:r>
              <a:rPr lang="en-US" b="0" dirty="0">
                <a:solidFill>
                  <a:schemeClr val="tx1"/>
                </a:solidFill>
              </a:rPr>
              <a:t>1812, the newly-created upper </a:t>
            </a:r>
            <a:r>
              <a:rPr lang="en-US" b="0" dirty="0" err="1">
                <a:solidFill>
                  <a:schemeClr val="tx1"/>
                </a:solidFill>
              </a:rPr>
              <a:t>storey</a:t>
            </a:r>
            <a:r>
              <a:rPr lang="en-US" b="0" dirty="0">
                <a:solidFill>
                  <a:schemeClr val="tx1"/>
                </a:solidFill>
              </a:rPr>
              <a:t> of the </a:t>
            </a:r>
            <a:r>
              <a:rPr lang="en-US" b="0" dirty="0" err="1">
                <a:solidFill>
                  <a:schemeClr val="tx1"/>
                </a:solidFill>
              </a:rPr>
              <a:t>Pauliner</a:t>
            </a:r>
            <a:r>
              <a:rPr lang="en-US" b="0" dirty="0">
                <a:solidFill>
                  <a:schemeClr val="tx1"/>
                </a:solidFill>
              </a:rPr>
              <a:t> Church became part of </a:t>
            </a:r>
            <a:r>
              <a:rPr lang="en-US" b="0" dirty="0" smtClean="0">
                <a:solidFill>
                  <a:schemeClr val="tx1"/>
                </a:solidFill>
              </a:rPr>
              <a:t>the University’s </a:t>
            </a:r>
            <a:r>
              <a:rPr lang="en-US" b="0" dirty="0">
                <a:solidFill>
                  <a:schemeClr val="tx1"/>
                </a:solidFill>
              </a:rPr>
              <a:t>library.</a:t>
            </a:r>
            <a:endParaRPr lang="de-DE" b="0" dirty="0">
              <a:solidFill>
                <a:schemeClr val="tx1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Picture 6" descr="Zentrales Hörsaalgebäude (ZHG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049699"/>
            <a:ext cx="1513202" cy="1006354"/>
          </a:xfrm>
          <a:prstGeom prst="rect">
            <a:avLst/>
          </a:prstGeom>
          <a:noFill/>
        </p:spPr>
      </p:pic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1833481"/>
            <a:ext cx="1503680" cy="112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 descr="gsgg_sternwar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4152256"/>
            <a:ext cx="1503680" cy="108761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6071"/>
            <a:ext cx="1503680" cy="118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9519"/>
            <a:ext cx="1503679" cy="112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193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Goettingen Research Campus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1"/>
          </p:nvPr>
        </p:nvSpPr>
        <p:spPr>
          <a:xfrm>
            <a:off x="131763" y="1447800"/>
            <a:ext cx="4152205" cy="49672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Georg-August-</a:t>
            </a:r>
            <a:r>
              <a:rPr lang="en-US" sz="1600" dirty="0" err="1" smtClean="0">
                <a:solidFill>
                  <a:schemeClr val="tx1"/>
                </a:solidFill>
              </a:rPr>
              <a:t>Universität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Göttingen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Faculties </a:t>
            </a:r>
            <a:r>
              <a:rPr lang="en-US" sz="1600" dirty="0">
                <a:solidFill>
                  <a:schemeClr val="tx1"/>
                </a:solidFill>
              </a:rPr>
              <a:t>of 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0070C0"/>
                </a:solidFill>
              </a:rPr>
              <a:t>Agricultural </a:t>
            </a:r>
            <a:r>
              <a:rPr lang="en-US" sz="1600" dirty="0">
                <a:solidFill>
                  <a:srgbClr val="0070C0"/>
                </a:solidFill>
              </a:rPr>
              <a:t>Sciences</a:t>
            </a:r>
          </a:p>
          <a:p>
            <a:pPr>
              <a:spcBef>
                <a:spcPts val="0"/>
              </a:spcBef>
            </a:pPr>
            <a:r>
              <a:rPr lang="en-US" sz="1600" b="0" dirty="0" smtClean="0">
                <a:solidFill>
                  <a:schemeClr val="tx1"/>
                </a:solidFill>
              </a:rPr>
              <a:t>Biology </a:t>
            </a:r>
            <a:r>
              <a:rPr lang="en-US" sz="1600" b="0" dirty="0">
                <a:solidFill>
                  <a:schemeClr val="tx1"/>
                </a:solidFill>
              </a:rPr>
              <a:t>and Psychology</a:t>
            </a:r>
          </a:p>
          <a:p>
            <a:pPr>
              <a:spcBef>
                <a:spcPts val="0"/>
              </a:spcBef>
            </a:pPr>
            <a:r>
              <a:rPr lang="en-US" sz="1600" b="0" dirty="0" smtClean="0">
                <a:solidFill>
                  <a:schemeClr val="tx1"/>
                </a:solidFill>
              </a:rPr>
              <a:t>Chemistry</a:t>
            </a:r>
            <a:endParaRPr lang="en-US" sz="1600" b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rgbClr val="0070C0"/>
                </a:solidFill>
              </a:rPr>
              <a:t>Forest Sciences and Forest Ecology</a:t>
            </a:r>
          </a:p>
          <a:p>
            <a:pPr>
              <a:spcBef>
                <a:spcPts val="0"/>
              </a:spcBef>
            </a:pPr>
            <a:r>
              <a:rPr lang="en-US" sz="1600" b="0" dirty="0" smtClean="0">
                <a:solidFill>
                  <a:schemeClr val="tx1"/>
                </a:solidFill>
              </a:rPr>
              <a:t>Geoscience </a:t>
            </a:r>
            <a:r>
              <a:rPr lang="en-US" sz="1600" b="0" dirty="0">
                <a:solidFill>
                  <a:schemeClr val="tx1"/>
                </a:solidFill>
              </a:rPr>
              <a:t>and Geography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rgbClr val="0070C0"/>
                </a:solidFill>
              </a:rPr>
              <a:t>Mathematics and Computer Science</a:t>
            </a:r>
          </a:p>
          <a:p>
            <a:pPr>
              <a:spcBef>
                <a:spcPts val="0"/>
              </a:spcBef>
            </a:pPr>
            <a:r>
              <a:rPr lang="en-US" sz="1600" b="0" dirty="0" smtClean="0">
                <a:solidFill>
                  <a:schemeClr val="tx1"/>
                </a:solidFill>
              </a:rPr>
              <a:t>Physics</a:t>
            </a:r>
          </a:p>
          <a:p>
            <a:pPr>
              <a:spcBef>
                <a:spcPts val="0"/>
              </a:spcBef>
            </a:pPr>
            <a:r>
              <a:rPr lang="en-US" sz="1600" b="0" dirty="0" smtClean="0">
                <a:solidFill>
                  <a:schemeClr val="tx1"/>
                </a:solidFill>
              </a:rPr>
              <a:t>Law</a:t>
            </a:r>
            <a:endParaRPr lang="en-US" sz="1600" b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600" b="0" dirty="0" smtClean="0">
                <a:solidFill>
                  <a:schemeClr val="tx1"/>
                </a:solidFill>
              </a:rPr>
              <a:t>Social </a:t>
            </a:r>
            <a:r>
              <a:rPr lang="en-US" sz="1600" b="0" dirty="0">
                <a:solidFill>
                  <a:schemeClr val="tx1"/>
                </a:solidFill>
              </a:rPr>
              <a:t>Sciences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rgbClr val="0070C0"/>
                </a:solidFill>
              </a:rPr>
              <a:t>Economic Sciences</a:t>
            </a:r>
          </a:p>
          <a:p>
            <a:pPr>
              <a:spcBef>
                <a:spcPts val="0"/>
              </a:spcBef>
            </a:pPr>
            <a:r>
              <a:rPr lang="en-US" sz="1600" b="0" dirty="0" smtClean="0">
                <a:solidFill>
                  <a:schemeClr val="tx1"/>
                </a:solidFill>
              </a:rPr>
              <a:t>Humanities</a:t>
            </a:r>
            <a:endParaRPr lang="en-US" sz="1600" b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600" b="0" dirty="0" smtClean="0">
                <a:solidFill>
                  <a:schemeClr val="tx1"/>
                </a:solidFill>
              </a:rPr>
              <a:t>Theology</a:t>
            </a:r>
          </a:p>
          <a:p>
            <a:pPr>
              <a:spcBef>
                <a:spcPts val="0"/>
              </a:spcBef>
            </a:pPr>
            <a:r>
              <a:rPr lang="en-US" sz="1600" b="0" dirty="0" smtClean="0">
                <a:solidFill>
                  <a:schemeClr val="tx1"/>
                </a:solidFill>
              </a:rPr>
              <a:t>Medicine (UMG)</a:t>
            </a:r>
          </a:p>
          <a:p>
            <a:pPr>
              <a:spcBef>
                <a:spcPts val="0"/>
              </a:spcBef>
            </a:pPr>
            <a:endParaRPr lang="en-US" sz="1600" b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(Involved </a:t>
            </a:r>
            <a:r>
              <a:rPr lang="en-US" sz="1600" dirty="0">
                <a:solidFill>
                  <a:srgbClr val="0070C0"/>
                </a:solidFill>
              </a:rPr>
              <a:t>in RTG </a:t>
            </a:r>
            <a:r>
              <a:rPr lang="en-US" sz="1600" dirty="0" smtClean="0">
                <a:solidFill>
                  <a:srgbClr val="0070C0"/>
                </a:solidFill>
              </a:rPr>
              <a:t>1703)</a:t>
            </a:r>
            <a:endParaRPr lang="en-US" sz="160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 smtClean="0"/>
          </a:p>
          <a:p>
            <a:pPr>
              <a:spcBef>
                <a:spcPts val="0"/>
              </a:spcBef>
            </a:pPr>
            <a:endParaRPr lang="de-DE" sz="1600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>
          <a:xfrm>
            <a:off x="4713288" y="1447800"/>
            <a:ext cx="4430712" cy="49672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de-DE" sz="1600" b="0" dirty="0" smtClean="0">
                <a:solidFill>
                  <a:schemeClr val="tx1"/>
                </a:solidFill>
              </a:rPr>
              <a:t>Göttingen </a:t>
            </a:r>
            <a:r>
              <a:rPr lang="de-DE" sz="1600" b="0" dirty="0" err="1">
                <a:solidFill>
                  <a:schemeClr val="tx1"/>
                </a:solidFill>
              </a:rPr>
              <a:t>Academy</a:t>
            </a:r>
            <a:r>
              <a:rPr lang="de-DE" sz="1600" b="0" dirty="0">
                <a:solidFill>
                  <a:schemeClr val="tx1"/>
                </a:solidFill>
              </a:rPr>
              <a:t> </a:t>
            </a:r>
            <a:r>
              <a:rPr lang="de-DE" sz="1600" b="0" dirty="0" err="1">
                <a:solidFill>
                  <a:schemeClr val="tx1"/>
                </a:solidFill>
              </a:rPr>
              <a:t>of</a:t>
            </a:r>
            <a:r>
              <a:rPr lang="de-DE" sz="1600" b="0" dirty="0">
                <a:solidFill>
                  <a:schemeClr val="tx1"/>
                </a:solidFill>
              </a:rPr>
              <a:t> </a:t>
            </a:r>
            <a:r>
              <a:rPr lang="de-DE" sz="1600" b="0" dirty="0" err="1">
                <a:solidFill>
                  <a:schemeClr val="tx1"/>
                </a:solidFill>
              </a:rPr>
              <a:t>Sciences</a:t>
            </a:r>
            <a:endParaRPr lang="de-DE" sz="1600" b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de-DE" sz="1600" b="0" dirty="0">
                <a:solidFill>
                  <a:schemeClr val="tx1"/>
                </a:solidFill>
              </a:rPr>
              <a:t>German Primate Center</a:t>
            </a:r>
          </a:p>
          <a:p>
            <a:pPr>
              <a:spcBef>
                <a:spcPts val="0"/>
              </a:spcBef>
            </a:pPr>
            <a:r>
              <a:rPr lang="de-DE" sz="1600" b="0" dirty="0">
                <a:solidFill>
                  <a:schemeClr val="tx1"/>
                </a:solidFill>
              </a:rPr>
              <a:t>German Aerospace </a:t>
            </a:r>
            <a:r>
              <a:rPr lang="de-DE" sz="1600" b="0" dirty="0" smtClean="0">
                <a:solidFill>
                  <a:schemeClr val="tx1"/>
                </a:solidFill>
              </a:rPr>
              <a:t>Center (DLR)</a:t>
            </a:r>
          </a:p>
          <a:p>
            <a:pPr>
              <a:spcBef>
                <a:spcPts val="0"/>
              </a:spcBef>
            </a:pPr>
            <a:endParaRPr lang="de-DE" sz="16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1600" dirty="0">
                <a:solidFill>
                  <a:schemeClr val="tx1"/>
                </a:solidFill>
              </a:rPr>
              <a:t>Max Planck </a:t>
            </a:r>
            <a:r>
              <a:rPr lang="de-DE" sz="1600" dirty="0" smtClean="0">
                <a:solidFill>
                  <a:schemeClr val="tx1"/>
                </a:solidFill>
              </a:rPr>
              <a:t>Institutes </a:t>
            </a:r>
          </a:p>
          <a:p>
            <a:pPr>
              <a:spcBef>
                <a:spcPts val="0"/>
              </a:spcBef>
            </a:pPr>
            <a:r>
              <a:rPr lang="de-DE" sz="1600" b="0" dirty="0" err="1" smtClean="0">
                <a:solidFill>
                  <a:schemeClr val="tx1"/>
                </a:solidFill>
              </a:rPr>
              <a:t>for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>
                <a:solidFill>
                  <a:schemeClr val="tx1"/>
                </a:solidFill>
              </a:rPr>
              <a:t>Biophysical</a:t>
            </a:r>
            <a:r>
              <a:rPr lang="de-DE" sz="1600" b="0" dirty="0">
                <a:solidFill>
                  <a:schemeClr val="tx1"/>
                </a:solidFill>
              </a:rPr>
              <a:t> Chemistry</a:t>
            </a:r>
          </a:p>
          <a:p>
            <a:pPr>
              <a:spcBef>
                <a:spcPts val="0"/>
              </a:spcBef>
            </a:pPr>
            <a:r>
              <a:rPr lang="de-DE" sz="1600" b="0" dirty="0" err="1" smtClean="0">
                <a:solidFill>
                  <a:schemeClr val="tx1"/>
                </a:solidFill>
              </a:rPr>
              <a:t>for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>
                <a:solidFill>
                  <a:schemeClr val="tx1"/>
                </a:solidFill>
              </a:rPr>
              <a:t>Dynamics </a:t>
            </a:r>
            <a:r>
              <a:rPr lang="de-DE" sz="1600" b="0" dirty="0" err="1">
                <a:solidFill>
                  <a:schemeClr val="tx1"/>
                </a:solidFill>
              </a:rPr>
              <a:t>and</a:t>
            </a:r>
            <a:r>
              <a:rPr lang="de-DE" sz="1600" b="0" dirty="0">
                <a:solidFill>
                  <a:schemeClr val="tx1"/>
                </a:solidFill>
              </a:rPr>
              <a:t> </a:t>
            </a:r>
            <a:r>
              <a:rPr lang="de-DE" sz="1600" b="0" dirty="0" err="1">
                <a:solidFill>
                  <a:schemeClr val="tx1"/>
                </a:solidFill>
              </a:rPr>
              <a:t>Self-Organization</a:t>
            </a:r>
            <a:endParaRPr lang="de-DE" sz="1600" b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de-DE" sz="1600" b="0" dirty="0" err="1" smtClean="0">
                <a:solidFill>
                  <a:schemeClr val="tx1"/>
                </a:solidFill>
              </a:rPr>
              <a:t>for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>
                <a:solidFill>
                  <a:schemeClr val="tx1"/>
                </a:solidFill>
              </a:rPr>
              <a:t>Experimental </a:t>
            </a:r>
            <a:r>
              <a:rPr lang="de-DE" sz="1600" b="0" dirty="0" err="1">
                <a:solidFill>
                  <a:schemeClr val="tx1"/>
                </a:solidFill>
              </a:rPr>
              <a:t>Medicine</a:t>
            </a:r>
            <a:endParaRPr lang="de-DE" sz="1600" b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de-DE" sz="1600" b="0" dirty="0" err="1" smtClean="0">
                <a:solidFill>
                  <a:schemeClr val="tx1"/>
                </a:solidFill>
              </a:rPr>
              <a:t>for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>
                <a:solidFill>
                  <a:schemeClr val="tx1"/>
                </a:solidFill>
              </a:rPr>
              <a:t>Solar System Research</a:t>
            </a:r>
          </a:p>
          <a:p>
            <a:pPr>
              <a:spcBef>
                <a:spcPts val="0"/>
              </a:spcBef>
            </a:pPr>
            <a:r>
              <a:rPr lang="de-DE" sz="1600" b="0" dirty="0" err="1" smtClean="0">
                <a:solidFill>
                  <a:schemeClr val="tx1"/>
                </a:solidFill>
              </a:rPr>
              <a:t>for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>
                <a:solidFill>
                  <a:schemeClr val="tx1"/>
                </a:solidFill>
              </a:rPr>
              <a:t>the</a:t>
            </a:r>
            <a:r>
              <a:rPr lang="de-DE" sz="1600" b="0" dirty="0">
                <a:solidFill>
                  <a:schemeClr val="tx1"/>
                </a:solidFill>
              </a:rPr>
              <a:t> Study </a:t>
            </a:r>
            <a:r>
              <a:rPr lang="de-DE" sz="1600" b="0" dirty="0" err="1">
                <a:solidFill>
                  <a:schemeClr val="tx1"/>
                </a:solidFill>
              </a:rPr>
              <a:t>of</a:t>
            </a:r>
            <a:r>
              <a:rPr lang="de-DE" sz="1600" b="0" dirty="0">
                <a:solidFill>
                  <a:schemeClr val="tx1"/>
                </a:solidFill>
              </a:rPr>
              <a:t> </a:t>
            </a:r>
            <a:r>
              <a:rPr lang="de-DE" sz="1600" b="0" dirty="0" err="1">
                <a:solidFill>
                  <a:schemeClr val="tx1"/>
                </a:solidFill>
              </a:rPr>
              <a:t>Religious</a:t>
            </a:r>
            <a:r>
              <a:rPr lang="de-DE" sz="1600" b="0" dirty="0">
                <a:solidFill>
                  <a:schemeClr val="tx1"/>
                </a:solidFill>
              </a:rPr>
              <a:t> </a:t>
            </a:r>
            <a:r>
              <a:rPr lang="de-DE" sz="1600" b="0" dirty="0" err="1">
                <a:solidFill>
                  <a:schemeClr val="tx1"/>
                </a:solidFill>
              </a:rPr>
              <a:t>and</a:t>
            </a:r>
            <a:r>
              <a:rPr lang="de-DE" sz="1600" b="0" dirty="0">
                <a:solidFill>
                  <a:schemeClr val="tx1"/>
                </a:solidFill>
              </a:rPr>
              <a:t> </a:t>
            </a:r>
            <a:r>
              <a:rPr lang="de-DE" sz="1600" b="0" dirty="0" err="1">
                <a:solidFill>
                  <a:schemeClr val="tx1"/>
                </a:solidFill>
              </a:rPr>
              <a:t>Ethnic</a:t>
            </a:r>
            <a:r>
              <a:rPr lang="de-DE" sz="1600" b="0" dirty="0">
                <a:solidFill>
                  <a:schemeClr val="tx1"/>
                </a:solidFill>
              </a:rPr>
              <a:t> </a:t>
            </a:r>
            <a:r>
              <a:rPr lang="de-DE" sz="1600" b="0" dirty="0" err="1">
                <a:solidFill>
                  <a:schemeClr val="tx1"/>
                </a:solidFill>
              </a:rPr>
              <a:t>Diversity</a:t>
            </a:r>
            <a:endParaRPr lang="de-DE" sz="1600" b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de-DE" sz="1600" dirty="0"/>
          </a:p>
        </p:txBody>
      </p:sp>
      <p:pic>
        <p:nvPicPr>
          <p:cNvPr id="9" name="Picture 20" descr="http://www.uni-goettingen.de/neuesdenken/img/kar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64945"/>
            <a:ext cx="2738244" cy="258568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667" y="0"/>
            <a:ext cx="27146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40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production of renewable resources has increased </a:t>
            </a:r>
            <a:r>
              <a:rPr lang="en-US" dirty="0" smtClean="0"/>
              <a:t>significantly </a:t>
            </a:r>
            <a:r>
              <a:rPr lang="en-US" dirty="0"/>
              <a:t>in recent </a:t>
            </a:r>
            <a:r>
              <a:rPr lang="en-US" dirty="0" smtClean="0"/>
              <a:t>years – mainly towards energy crops</a:t>
            </a:r>
            <a:endParaRPr lang="de-DE" dirty="0" smtClean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26434" y="5248043"/>
            <a:ext cx="8263830" cy="1113880"/>
          </a:xfrm>
          <a:solidFill>
            <a:srgbClr val="00519E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ts val="600"/>
              </a:spcBef>
              <a:buSzTx/>
              <a:buNone/>
            </a:pP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Wouldn't </a:t>
            </a:r>
            <a:r>
              <a:rPr lang="en-US" sz="2400" dirty="0">
                <a:solidFill>
                  <a:schemeClr val="bg1"/>
                </a:solidFill>
              </a:rPr>
              <a:t>it be better to strive for an increase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in </a:t>
            </a:r>
            <a:r>
              <a:rPr lang="en-US" sz="2400" dirty="0">
                <a:solidFill>
                  <a:schemeClr val="bg1"/>
                </a:solidFill>
              </a:rPr>
              <a:t>the cascade </a:t>
            </a:r>
            <a:r>
              <a:rPr lang="en-US" sz="2400" dirty="0" smtClean="0">
                <a:solidFill>
                  <a:schemeClr val="bg1"/>
                </a:solidFill>
              </a:rPr>
              <a:t>utilization </a:t>
            </a:r>
            <a:r>
              <a:rPr lang="en-US" sz="2400" dirty="0">
                <a:solidFill>
                  <a:schemeClr val="bg1"/>
                </a:solidFill>
              </a:rPr>
              <a:t>of renewable resources?</a:t>
            </a:r>
            <a:endParaRPr lang="de-DE" sz="2400" b="1" kern="1200" dirty="0" smtClean="0">
              <a:solidFill>
                <a:schemeClr val="bg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54092" y="3789040"/>
            <a:ext cx="2376264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  <a:spcAft>
                <a:spcPct val="0"/>
              </a:spcAft>
              <a:buNone/>
            </a:pP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Closed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Loop Recycling Management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>
              <a:spcBef>
                <a:spcPct val="20000"/>
              </a:spcBef>
              <a:spcAft>
                <a:spcPct val="0"/>
              </a:spcAft>
              <a:buNone/>
            </a:pP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Cascade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Utilization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Gleichschenkliges Dreieck 17"/>
          <p:cNvSpPr/>
          <p:nvPr/>
        </p:nvSpPr>
        <p:spPr bwMode="auto">
          <a:xfrm rot="5400000">
            <a:off x="-182084" y="5657851"/>
            <a:ext cx="1171575" cy="295274"/>
          </a:xfrm>
          <a:prstGeom prst="triangle">
            <a:avLst>
              <a:gd name="adj" fmla="val 48374"/>
            </a:avLst>
          </a:prstGeom>
          <a:solidFill>
            <a:srgbClr val="00519E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fontAlgn="base" latinLnBrk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tabLst/>
            </a:pPr>
            <a:endParaRPr lang="de-DE" b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85085"/>
            <a:ext cx="5418318" cy="368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26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Methods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improving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efficient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renewable</a:t>
            </a:r>
            <a:r>
              <a:rPr lang="de-DE" dirty="0" smtClean="0"/>
              <a:t> </a:t>
            </a:r>
            <a:r>
              <a:rPr lang="de-DE" dirty="0" err="1" smtClean="0"/>
              <a:t>resources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Case </a:t>
            </a:r>
            <a:r>
              <a:rPr lang="de-DE" dirty="0" err="1" smtClean="0"/>
              <a:t>studies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forestry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wood</a:t>
            </a:r>
            <a:r>
              <a:rPr lang="de-DE" dirty="0" smtClean="0"/>
              <a:t> </a:t>
            </a:r>
            <a:r>
              <a:rPr lang="de-DE" dirty="0" err="1" smtClean="0"/>
              <a:t>cluster</a:t>
            </a:r>
            <a:endParaRPr lang="de-DE" dirty="0"/>
          </a:p>
        </p:txBody>
      </p:sp>
      <p:pic>
        <p:nvPicPr>
          <p:cNvPr id="10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46383"/>
            <a:ext cx="7414468" cy="515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37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interdisciplinary</a:t>
            </a:r>
            <a:r>
              <a:rPr lang="de-DE" dirty="0" smtClean="0"/>
              <a:t> Research Training Group on </a:t>
            </a:r>
            <a:r>
              <a:rPr lang="de-DE" dirty="0" err="1" smtClean="0"/>
              <a:t>Resource</a:t>
            </a:r>
            <a:r>
              <a:rPr lang="de-DE" dirty="0" smtClean="0"/>
              <a:t> Efficiency </a:t>
            </a:r>
            <a:r>
              <a:rPr lang="de-DE" dirty="0" err="1" smtClean="0"/>
              <a:t>started</a:t>
            </a:r>
            <a:r>
              <a:rPr lang="de-DE" dirty="0"/>
              <a:t> </a:t>
            </a:r>
            <a:r>
              <a:rPr lang="de-DE" dirty="0" smtClean="0"/>
              <a:t>in 2012, </a:t>
            </a:r>
            <a:r>
              <a:rPr lang="de-DE" dirty="0" err="1" smtClean="0"/>
              <a:t>funded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German Research </a:t>
            </a:r>
            <a:r>
              <a:rPr lang="de-DE" dirty="0" err="1" smtClean="0"/>
              <a:t>Foundation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grpSp>
        <p:nvGrpSpPr>
          <p:cNvPr id="8" name="Gruppieren 33"/>
          <p:cNvGrpSpPr/>
          <p:nvPr/>
        </p:nvGrpSpPr>
        <p:grpSpPr>
          <a:xfrm>
            <a:off x="539552" y="1700808"/>
            <a:ext cx="8208912" cy="4824536"/>
            <a:chOff x="323528" y="836712"/>
            <a:chExt cx="8280920" cy="5040560"/>
          </a:xfrm>
        </p:grpSpPr>
        <p:sp>
          <p:nvSpPr>
            <p:cNvPr id="9" name="Rechteck 8"/>
            <p:cNvSpPr/>
            <p:nvPr/>
          </p:nvSpPr>
          <p:spPr>
            <a:xfrm>
              <a:off x="357158" y="1124744"/>
              <a:ext cx="8247290" cy="4032448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" name="Oval 58"/>
            <p:cNvSpPr>
              <a:spLocks noChangeArrowheads="1"/>
            </p:cNvSpPr>
            <p:nvPr/>
          </p:nvSpPr>
          <p:spPr bwMode="auto">
            <a:xfrm>
              <a:off x="7632440" y="1988840"/>
              <a:ext cx="900000" cy="2700000"/>
            </a:xfrm>
            <a:prstGeom prst="ellipse">
              <a:avLst/>
            </a:prstGeom>
            <a:solidFill>
              <a:srgbClr val="4D4D4D">
                <a:alpha val="7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grpSp>
          <p:nvGrpSpPr>
            <p:cNvPr id="11" name="Gruppieren 198"/>
            <p:cNvGrpSpPr/>
            <p:nvPr/>
          </p:nvGrpSpPr>
          <p:grpSpPr>
            <a:xfrm>
              <a:off x="323528" y="836712"/>
              <a:ext cx="8064896" cy="5040560"/>
              <a:chOff x="323528" y="836712"/>
              <a:chExt cx="8064896" cy="5040560"/>
            </a:xfr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grpSpPr>
          <p:sp>
            <p:nvSpPr>
              <p:cNvPr id="22" name="Text Box 59"/>
              <p:cNvSpPr txBox="1">
                <a:spLocks noChangeArrowheads="1"/>
              </p:cNvSpPr>
              <p:nvPr/>
            </p:nvSpPr>
            <p:spPr bwMode="auto">
              <a:xfrm rot="16200000">
                <a:off x="7819641" y="3028825"/>
                <a:ext cx="577081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Market</a:t>
                </a:r>
                <a:endParaRPr lang="de-DE" sz="1000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3" name="AutoShape 68"/>
              <p:cNvSpPr>
                <a:spLocks noChangeArrowheads="1"/>
              </p:cNvSpPr>
              <p:nvPr/>
            </p:nvSpPr>
            <p:spPr bwMode="auto">
              <a:xfrm>
                <a:off x="2438396" y="2030421"/>
                <a:ext cx="1423987" cy="2613025"/>
              </a:xfrm>
              <a:prstGeom prst="homePlate">
                <a:avLst>
                  <a:gd name="adj" fmla="val 32106"/>
                </a:avLst>
              </a:prstGeom>
              <a:solidFill>
                <a:schemeClr val="accent1">
                  <a:lumMod val="75000"/>
                  <a:alpha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de-DE" dirty="0"/>
              </a:p>
            </p:txBody>
          </p:sp>
          <p:sp>
            <p:nvSpPr>
              <p:cNvPr id="24" name="Text Box 69"/>
              <p:cNvSpPr txBox="1">
                <a:spLocks noChangeArrowheads="1"/>
              </p:cNvSpPr>
              <p:nvPr/>
            </p:nvSpPr>
            <p:spPr bwMode="auto">
              <a:xfrm>
                <a:off x="2483768" y="2711242"/>
                <a:ext cx="1014445" cy="861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Processing/</a:t>
                </a:r>
                <a:endParaRPr 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1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Refinement/</a:t>
                </a:r>
              </a:p>
              <a:p>
                <a:r>
                  <a:rPr lang="en-US" sz="1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Recycling</a:t>
                </a:r>
              </a:p>
              <a:p>
                <a:r>
                  <a:rPr lang="en-US" sz="1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Step 1</a:t>
                </a:r>
                <a:endParaRPr 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AutoShape 71"/>
              <p:cNvSpPr>
                <a:spLocks noChangeArrowheads="1"/>
              </p:cNvSpPr>
              <p:nvPr/>
            </p:nvSpPr>
            <p:spPr bwMode="auto">
              <a:xfrm>
                <a:off x="3857627" y="2030421"/>
                <a:ext cx="1790700" cy="2613025"/>
              </a:xfrm>
              <a:prstGeom prst="chevron">
                <a:avLst>
                  <a:gd name="adj" fmla="val 25000"/>
                </a:avLst>
              </a:prstGeom>
              <a:solidFill>
                <a:schemeClr val="accent1">
                  <a:lumMod val="75000"/>
                  <a:alpha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de-DE" dirty="0"/>
              </a:p>
            </p:txBody>
          </p:sp>
          <p:sp>
            <p:nvSpPr>
              <p:cNvPr id="26" name="AutoShape 72"/>
              <p:cNvSpPr>
                <a:spLocks noChangeArrowheads="1"/>
              </p:cNvSpPr>
              <p:nvPr/>
            </p:nvSpPr>
            <p:spPr bwMode="auto">
              <a:xfrm>
                <a:off x="5643570" y="2030421"/>
                <a:ext cx="1790700" cy="2613025"/>
              </a:xfrm>
              <a:prstGeom prst="chevron">
                <a:avLst>
                  <a:gd name="adj" fmla="val 25000"/>
                </a:avLst>
              </a:prstGeom>
              <a:solidFill>
                <a:schemeClr val="accent1">
                  <a:lumMod val="75000"/>
                  <a:alpha val="7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de-DE" dirty="0"/>
              </a:p>
            </p:txBody>
          </p:sp>
          <p:sp>
            <p:nvSpPr>
              <p:cNvPr id="27" name="Rechteck 100"/>
              <p:cNvSpPr>
                <a:spLocks noChangeArrowheads="1"/>
              </p:cNvSpPr>
              <p:nvPr/>
            </p:nvSpPr>
            <p:spPr bwMode="auto">
              <a:xfrm>
                <a:off x="362249" y="2041726"/>
                <a:ext cx="1592263" cy="2592000"/>
              </a:xfrm>
              <a:prstGeom prst="rect">
                <a:avLst/>
              </a:prstGeom>
              <a:solidFill>
                <a:srgbClr val="92D050">
                  <a:alpha val="75000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de-DE" dirty="0"/>
              </a:p>
            </p:txBody>
          </p:sp>
          <p:sp>
            <p:nvSpPr>
              <p:cNvPr id="28" name="Rectangle 77"/>
              <p:cNvSpPr>
                <a:spLocks noChangeArrowheads="1"/>
              </p:cNvSpPr>
              <p:nvPr/>
            </p:nvSpPr>
            <p:spPr bwMode="auto">
              <a:xfrm>
                <a:off x="561955" y="3501008"/>
                <a:ext cx="1223963" cy="692150"/>
              </a:xfrm>
              <a:prstGeom prst="rect">
                <a:avLst/>
              </a:prstGeom>
              <a:solidFill>
                <a:srgbClr val="388B41">
                  <a:alpha val="5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sx="1000" sy="1000" algn="ctr" rotWithShape="0">
                  <a:schemeClr val="bg2"/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de-DE" dirty="0"/>
              </a:p>
            </p:txBody>
          </p:sp>
          <p:sp>
            <p:nvSpPr>
              <p:cNvPr id="29" name="Rectangle 76"/>
              <p:cNvSpPr>
                <a:spLocks noChangeArrowheads="1"/>
              </p:cNvSpPr>
              <p:nvPr/>
            </p:nvSpPr>
            <p:spPr bwMode="auto">
              <a:xfrm>
                <a:off x="561955" y="2420888"/>
                <a:ext cx="1223963" cy="692150"/>
              </a:xfrm>
              <a:prstGeom prst="rect">
                <a:avLst/>
              </a:prstGeom>
              <a:solidFill>
                <a:srgbClr val="388B41">
                  <a:alpha val="5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sx="1000" sy="1000" algn="ctr" rotWithShape="0">
                  <a:schemeClr val="bg2"/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de-DE" dirty="0"/>
              </a:p>
            </p:txBody>
          </p:sp>
          <p:sp>
            <p:nvSpPr>
              <p:cNvPr id="30" name="Text Box 34"/>
              <p:cNvSpPr txBox="1">
                <a:spLocks noChangeArrowheads="1"/>
              </p:cNvSpPr>
              <p:nvPr/>
            </p:nvSpPr>
            <p:spPr bwMode="auto">
              <a:xfrm>
                <a:off x="827535" y="3580320"/>
                <a:ext cx="769441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Agri-</a:t>
                </a:r>
              </a:p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culture</a:t>
                </a:r>
                <a:endParaRPr 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31" name="Text Box 32"/>
              <p:cNvSpPr txBox="1">
                <a:spLocks noChangeArrowheads="1"/>
              </p:cNvSpPr>
              <p:nvPr/>
            </p:nvSpPr>
            <p:spPr bwMode="auto">
              <a:xfrm>
                <a:off x="726736" y="2575937"/>
                <a:ext cx="85760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Forestry</a:t>
                </a:r>
                <a:endParaRPr 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32" name="Gekrümmte Verbindung 31"/>
              <p:cNvCxnSpPr>
                <a:stCxn id="23" idx="2"/>
                <a:endCxn id="25" idx="2"/>
              </p:cNvCxnSpPr>
              <p:nvPr/>
            </p:nvCxnSpPr>
            <p:spPr>
              <a:xfrm rot="16200000" flipH="1">
                <a:off x="3725468" y="3839774"/>
                <a:ext cx="1588" cy="1607343"/>
              </a:xfrm>
              <a:prstGeom prst="curvedConnector3">
                <a:avLst>
                  <a:gd name="adj1" fmla="val 28790941"/>
                </a:avLst>
              </a:prstGeom>
              <a:ln w="19050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krümmte Verbindung 32"/>
              <p:cNvCxnSpPr/>
              <p:nvPr/>
            </p:nvCxnSpPr>
            <p:spPr>
              <a:xfrm rot="16200000" flipH="1">
                <a:off x="5589192" y="3840569"/>
                <a:ext cx="1588" cy="1607343"/>
              </a:xfrm>
              <a:prstGeom prst="curvedConnector3">
                <a:avLst>
                  <a:gd name="adj1" fmla="val 28790941"/>
                </a:avLst>
              </a:prstGeom>
              <a:ln w="19050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krümmte Verbindung 33"/>
              <p:cNvCxnSpPr/>
              <p:nvPr/>
            </p:nvCxnSpPr>
            <p:spPr>
              <a:xfrm rot="16200000" flipH="1">
                <a:off x="1838708" y="3840569"/>
                <a:ext cx="1588" cy="1607343"/>
              </a:xfrm>
              <a:prstGeom prst="curvedConnector3">
                <a:avLst>
                  <a:gd name="adj1" fmla="val 28790941"/>
                </a:avLst>
              </a:prstGeom>
              <a:ln w="19050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krümmte Verbindung 34"/>
              <p:cNvCxnSpPr/>
              <p:nvPr/>
            </p:nvCxnSpPr>
            <p:spPr>
              <a:xfrm rot="15000000" flipH="1">
                <a:off x="7316192" y="3543889"/>
                <a:ext cx="1588" cy="1607343"/>
              </a:xfrm>
              <a:prstGeom prst="curvedConnector3">
                <a:avLst>
                  <a:gd name="adj1" fmla="val 28790941"/>
                </a:avLst>
              </a:prstGeom>
              <a:ln w="19050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Abgerundetes Rechteck 35"/>
              <p:cNvSpPr/>
              <p:nvPr/>
            </p:nvSpPr>
            <p:spPr>
              <a:xfrm>
                <a:off x="4211960" y="5229200"/>
                <a:ext cx="4176464" cy="648072"/>
              </a:xfrm>
              <a:prstGeom prst="roundRect">
                <a:avLst/>
              </a:prstGeom>
              <a:solidFill>
                <a:schemeClr val="accent1">
                  <a:lumMod val="75000"/>
                  <a:alpha val="7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Operative </a:t>
                </a:r>
                <a:r>
                  <a:rPr lang="en-US" sz="2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Planning (B)</a:t>
                </a:r>
                <a:endParaRPr lang="en-US" sz="2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Abgerundetes Rechteck 36"/>
              <p:cNvSpPr/>
              <p:nvPr/>
            </p:nvSpPr>
            <p:spPr>
              <a:xfrm rot="5400000">
                <a:off x="1861460" y="3709509"/>
                <a:ext cx="629831" cy="3705695"/>
              </a:xfrm>
              <a:prstGeom prst="roundRect">
                <a:avLst/>
              </a:prstGeom>
              <a:solidFill>
                <a:srgbClr val="C3D6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DE" sz="2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Material </a:t>
                </a:r>
                <a:r>
                  <a:rPr lang="en-US" sz="2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Sciences (A)</a:t>
                </a:r>
                <a:endParaRPr lang="en-US" sz="2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Abgerundetes Rechteck 37"/>
              <p:cNvSpPr/>
              <p:nvPr/>
            </p:nvSpPr>
            <p:spPr>
              <a:xfrm>
                <a:off x="1187624" y="836712"/>
                <a:ext cx="7200800" cy="500066"/>
              </a:xfrm>
              <a:prstGeom prst="roundRect">
                <a:avLst/>
              </a:prstGeom>
              <a:solidFill>
                <a:srgbClr val="F7964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Governance</a:t>
                </a:r>
                <a:r>
                  <a:rPr lang="de-DE" sz="2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(C)</a:t>
                </a:r>
                <a:endParaRPr lang="en-US" sz="2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" name="Rechteck 11"/>
            <p:cNvSpPr/>
            <p:nvPr/>
          </p:nvSpPr>
          <p:spPr>
            <a:xfrm>
              <a:off x="2928926" y="3795880"/>
              <a:ext cx="1428760" cy="489600"/>
            </a:xfrm>
            <a:prstGeom prst="rect">
              <a:avLst/>
            </a:prstGeom>
            <a:solidFill>
              <a:srgbClr val="C6D9F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Production </a:t>
              </a:r>
              <a:r>
                <a:rPr lang="de-DE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&amp; </a:t>
              </a: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Logistics</a:t>
              </a:r>
              <a:endPara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3402963" y="1509864"/>
              <a:ext cx="1428760" cy="489600"/>
            </a:xfrm>
            <a:prstGeom prst="rect">
              <a:avLst/>
            </a:prstGeom>
            <a:solidFill>
              <a:srgbClr val="F7964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de-DE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Information</a:t>
              </a:r>
              <a:r>
                <a:rPr lang="de-DE" sz="1600" dirty="0" smtClean="0">
                  <a:solidFill>
                    <a:schemeClr val="tx1"/>
                  </a:solidFill>
                </a:rPr>
                <a:t> </a:t>
              </a:r>
              <a:r>
                <a:rPr lang="de-DE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Management</a:t>
              </a:r>
              <a:endPara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611560" y="4149080"/>
              <a:ext cx="1745862" cy="489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Agricultural</a:t>
              </a:r>
              <a:r>
                <a:rPr lang="de-DE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Engineering</a:t>
              </a:r>
              <a:endPara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611560" y="3060174"/>
              <a:ext cx="1745862" cy="489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de-DE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Wood Technology</a:t>
              </a:r>
              <a:endPara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hteck 15"/>
            <p:cNvSpPr/>
            <p:nvPr/>
          </p:nvSpPr>
          <p:spPr>
            <a:xfrm>
              <a:off x="5591512" y="1509864"/>
              <a:ext cx="1500768" cy="489600"/>
            </a:xfrm>
            <a:prstGeom prst="rect">
              <a:avLst/>
            </a:prstGeom>
            <a:solidFill>
              <a:srgbClr val="F7964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de-DE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Organisation </a:t>
              </a:r>
              <a:r>
                <a:rPr lang="de-DE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</a:t>
              </a:r>
              <a:r>
                <a:rPr lang="de-DE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anagement</a:t>
              </a:r>
              <a:endPara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hteck 16"/>
            <p:cNvSpPr/>
            <p:nvPr/>
          </p:nvSpPr>
          <p:spPr>
            <a:xfrm>
              <a:off x="4857752" y="3795880"/>
              <a:ext cx="1428760" cy="489600"/>
            </a:xfrm>
            <a:prstGeom prst="rect">
              <a:avLst/>
            </a:prstGeom>
            <a:solidFill>
              <a:srgbClr val="C6D9F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de-DE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Applied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Mathematics</a:t>
              </a:r>
              <a:endPara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hteck 17"/>
            <p:cNvSpPr/>
            <p:nvPr/>
          </p:nvSpPr>
          <p:spPr>
            <a:xfrm>
              <a:off x="1214414" y="1531437"/>
              <a:ext cx="1428760" cy="489600"/>
            </a:xfrm>
            <a:prstGeom prst="rect">
              <a:avLst/>
            </a:prstGeom>
            <a:solidFill>
              <a:srgbClr val="F7964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de-DE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Information</a:t>
              </a:r>
            </a:p>
            <a:p>
              <a:pPr algn="ctr"/>
              <a:r>
                <a:rPr lang="de-DE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Systems</a:t>
              </a:r>
              <a:endPara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hteck 18"/>
            <p:cNvSpPr/>
            <p:nvPr/>
          </p:nvSpPr>
          <p:spPr>
            <a:xfrm>
              <a:off x="6786578" y="3795880"/>
              <a:ext cx="1428760" cy="489600"/>
            </a:xfrm>
            <a:prstGeom prst="rect">
              <a:avLst/>
            </a:prstGeom>
            <a:solidFill>
              <a:srgbClr val="F7964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Retailing</a:t>
              </a:r>
              <a:endPara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69"/>
            <p:cNvSpPr txBox="1">
              <a:spLocks noChangeArrowheads="1"/>
            </p:cNvSpPr>
            <p:nvPr/>
          </p:nvSpPr>
          <p:spPr bwMode="auto">
            <a:xfrm>
              <a:off x="4296234" y="2711242"/>
              <a:ext cx="1014445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Processing/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Refinement/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Recycling</a:t>
              </a:r>
            </a:p>
            <a:p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Step j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 Box 69"/>
            <p:cNvSpPr txBox="1">
              <a:spLocks noChangeArrowheads="1"/>
            </p:cNvSpPr>
            <p:nvPr/>
          </p:nvSpPr>
          <p:spPr bwMode="auto">
            <a:xfrm>
              <a:off x="6084168" y="2711242"/>
              <a:ext cx="1014445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Processing/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Refinement/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Recycling</a:t>
              </a:r>
            </a:p>
            <a:p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Step m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0" name="Grafik 3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862" y="1142228"/>
            <a:ext cx="1236299" cy="4145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026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Conference 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Resource </a:t>
            </a:r>
            <a:r>
              <a:rPr lang="en-US" dirty="0"/>
              <a:t>Efficiency </a:t>
            </a:r>
            <a:r>
              <a:rPr lang="en-US" dirty="0" smtClean="0"/>
              <a:t>in </a:t>
            </a:r>
            <a:r>
              <a:rPr lang="en-US" dirty="0" err="1"/>
              <a:t>Interorganizational</a:t>
            </a:r>
            <a:r>
              <a:rPr lang="en-US" dirty="0"/>
              <a:t> Networks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496" y="1340768"/>
            <a:ext cx="3024336" cy="4669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Track A: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Materials </a:t>
            </a:r>
            <a:r>
              <a:rPr lang="en-US" dirty="0"/>
              <a:t>and </a:t>
            </a:r>
            <a:r>
              <a:rPr lang="en-US" dirty="0" smtClean="0"/>
              <a:t>Technologies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265113" lvl="1" indent="-173038">
              <a:buFont typeface="Arial" panose="020B0604020202020204" pitchFamily="34" charset="0"/>
              <a:buChar char="•"/>
            </a:pPr>
            <a:r>
              <a:rPr lang="en-US" sz="1400" dirty="0" smtClean="0"/>
              <a:t>Characterization </a:t>
            </a:r>
            <a:r>
              <a:rPr lang="en-US" sz="1400" dirty="0"/>
              <a:t>of </a:t>
            </a:r>
            <a:r>
              <a:rPr lang="en-US" sz="1400" dirty="0" err="1"/>
              <a:t>Fibres</a:t>
            </a:r>
            <a:r>
              <a:rPr lang="en-US" sz="1400" dirty="0"/>
              <a:t> and </a:t>
            </a:r>
            <a:r>
              <a:rPr lang="en-US" sz="1400" dirty="0" smtClean="0"/>
              <a:t>Particles</a:t>
            </a:r>
            <a:endParaRPr lang="en-US" sz="1400" dirty="0"/>
          </a:p>
          <a:p>
            <a:pPr marL="265113" lvl="1" indent="-173038">
              <a:buFont typeface="Arial" panose="020B0604020202020204" pitchFamily="34" charset="0"/>
              <a:buChar char="•"/>
            </a:pPr>
            <a:r>
              <a:rPr lang="en-US" sz="1400" dirty="0"/>
              <a:t>Supply Chain of Renewable </a:t>
            </a:r>
            <a:r>
              <a:rPr lang="en-US" sz="1400" dirty="0" smtClean="0"/>
              <a:t>Resources</a:t>
            </a:r>
            <a:endParaRPr lang="en-US" sz="1400" dirty="0"/>
          </a:p>
          <a:p>
            <a:pPr marL="265113" lvl="1" indent="-173038">
              <a:buFont typeface="Arial" panose="020B0604020202020204" pitchFamily="34" charset="0"/>
              <a:buChar char="•"/>
            </a:pPr>
            <a:r>
              <a:rPr lang="en-US" sz="1400" dirty="0"/>
              <a:t>Usage of Cell Wall Components, esp. </a:t>
            </a:r>
            <a:r>
              <a:rPr lang="en-US" sz="1400" dirty="0" smtClean="0"/>
              <a:t>Hemicelluloses</a:t>
            </a:r>
          </a:p>
          <a:p>
            <a:pPr marL="265113" lvl="1" indent="-173038">
              <a:buFont typeface="Arial" panose="020B0604020202020204" pitchFamily="34" charset="0"/>
              <a:buChar char="•"/>
            </a:pPr>
            <a:endParaRPr lang="en-US" dirty="0"/>
          </a:p>
          <a:p>
            <a:pPr marL="265113" indent="-173038">
              <a:buNone/>
            </a:pPr>
            <a:r>
              <a:rPr lang="de-DE" dirty="0" err="1" smtClean="0"/>
              <a:t>Keynote</a:t>
            </a:r>
            <a:r>
              <a:rPr lang="de-DE" dirty="0" smtClean="0"/>
              <a:t>:</a:t>
            </a:r>
          </a:p>
          <a:p>
            <a:pPr marL="265113" lvl="1" indent="-173038">
              <a:buNone/>
            </a:pPr>
            <a:r>
              <a:rPr lang="en-US" dirty="0"/>
              <a:t>Prof. Barry </a:t>
            </a:r>
            <a:r>
              <a:rPr lang="en-US" dirty="0" err="1"/>
              <a:t>Goodell</a:t>
            </a:r>
            <a:r>
              <a:rPr lang="en-US" dirty="0"/>
              <a:t> </a:t>
            </a:r>
            <a:br>
              <a:rPr lang="en-US" dirty="0"/>
            </a:br>
            <a:r>
              <a:rPr lang="en-US" i="1" dirty="0"/>
              <a:t>Sustainable Biomaterials, </a:t>
            </a:r>
            <a:r>
              <a:rPr lang="en-US" i="1" dirty="0" err="1"/>
              <a:t>Virgina</a:t>
            </a:r>
            <a:r>
              <a:rPr lang="en-US" i="1" dirty="0"/>
              <a:t> Polytechnic Inst. and State University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097932" y="1340768"/>
            <a:ext cx="2948136" cy="4669979"/>
          </a:xfrm>
        </p:spPr>
        <p:txBody>
          <a:bodyPr vert="horz" lIns="91440" tIns="45720" rIns="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Track B: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Planning </a:t>
            </a:r>
            <a:r>
              <a:rPr lang="en-US" dirty="0"/>
              <a:t>of Production and Value-added Networks for Renewable </a:t>
            </a:r>
            <a:r>
              <a:rPr lang="en-US" dirty="0" smtClean="0"/>
              <a:t>Resources</a:t>
            </a:r>
          </a:p>
          <a:p>
            <a:pPr marL="0" indent="0">
              <a:buNone/>
            </a:pPr>
            <a:endParaRPr lang="en-US" dirty="0"/>
          </a:p>
          <a:p>
            <a:pPr marL="265113" lvl="1" indent="-173038">
              <a:buChar char="•"/>
            </a:pPr>
            <a:r>
              <a:rPr lang="en-US" sz="1400" dirty="0"/>
              <a:t>IS and IM in Value-Generating Networks for Renewable Resources</a:t>
            </a:r>
          </a:p>
          <a:p>
            <a:pPr marL="265113" lvl="1" indent="-173038">
              <a:buChar char="•"/>
            </a:pPr>
            <a:r>
              <a:rPr lang="en-US" sz="1400" dirty="0"/>
              <a:t>Mathematical Optimization in the Presence of Uncertainties</a:t>
            </a:r>
          </a:p>
          <a:p>
            <a:pPr marL="265113" lvl="1" indent="-173038">
              <a:buChar char="•"/>
            </a:pPr>
            <a:r>
              <a:rPr lang="en-US" sz="1400" dirty="0"/>
              <a:t>Modeling of Production and Logistic </a:t>
            </a:r>
            <a:r>
              <a:rPr lang="en-US" sz="1400" dirty="0" smtClean="0"/>
              <a:t>Systems</a:t>
            </a:r>
          </a:p>
          <a:p>
            <a:pPr marL="265113" lvl="1" indent="-173038">
              <a:buChar char="•"/>
            </a:pPr>
            <a:endParaRPr lang="en-US" dirty="0"/>
          </a:p>
          <a:p>
            <a:pPr marL="0" indent="0">
              <a:buNone/>
            </a:pPr>
            <a:r>
              <a:rPr lang="de-DE" dirty="0" err="1" smtClean="0"/>
              <a:t>Keynote</a:t>
            </a:r>
            <a:r>
              <a:rPr lang="de-DE" dirty="0" smtClean="0"/>
              <a:t>:</a:t>
            </a:r>
            <a:endParaRPr lang="de-DE" dirty="0"/>
          </a:p>
          <a:p>
            <a:pPr marL="265113" lvl="1" indent="-173038">
              <a:buNone/>
            </a:pPr>
            <a:r>
              <a:rPr lang="en-US" dirty="0"/>
              <a:t>Prof. </a:t>
            </a:r>
            <a:r>
              <a:rPr lang="en-US" dirty="0" err="1"/>
              <a:t>Adisa</a:t>
            </a:r>
            <a:r>
              <a:rPr lang="en-US" dirty="0"/>
              <a:t> </a:t>
            </a:r>
            <a:r>
              <a:rPr lang="en-US" dirty="0" err="1"/>
              <a:t>Azapagic</a:t>
            </a:r>
            <a:r>
              <a:rPr lang="en-US" dirty="0"/>
              <a:t> </a:t>
            </a:r>
            <a:br>
              <a:rPr lang="en-US" dirty="0"/>
            </a:br>
            <a:r>
              <a:rPr lang="en-US" i="1" dirty="0"/>
              <a:t>Sustainable Chemical Engineering, </a:t>
            </a:r>
            <a:r>
              <a:rPr lang="en-US" i="1" dirty="0" smtClean="0"/>
              <a:t>University </a:t>
            </a:r>
            <a:r>
              <a:rPr lang="en-US" i="1" dirty="0"/>
              <a:t>of Manchester </a:t>
            </a:r>
            <a:endParaRPr lang="de-DE" i="1" dirty="0"/>
          </a:p>
        </p:txBody>
      </p:sp>
      <p:sp>
        <p:nvSpPr>
          <p:cNvPr id="5" name="Inhaltsplatzhalt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6084168" y="1340768"/>
            <a:ext cx="3024336" cy="4669979"/>
          </a:xfrm>
          <a:prstGeom prst="rect">
            <a:avLst/>
          </a:prstGeom>
        </p:spPr>
        <p:txBody>
          <a:bodyPr vert="horz" lIns="91440" tIns="45720" rIns="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3C78"/>
              </a:buClr>
              <a:buSzPct val="140000"/>
              <a:buFont typeface="Arial" pitchFamily="34" charset="0"/>
              <a:buChar char="•"/>
              <a:defRPr sz="1600" b="1" kern="1200">
                <a:solidFill>
                  <a:srgbClr val="003C7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3C78"/>
              </a:buClr>
              <a:buSzPct val="14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3C78"/>
              </a:buClr>
              <a:buSzPct val="14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3C78"/>
              </a:buClr>
              <a:buSzPct val="140000"/>
              <a:buFont typeface="Arial" pitchFamily="34" charset="0"/>
              <a:buChar char="–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Track C: </a:t>
            </a:r>
            <a:br>
              <a:rPr lang="en-US" dirty="0"/>
            </a:br>
            <a:r>
              <a:rPr lang="en-US" dirty="0"/>
              <a:t>Governance, Coordination and Sale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265113" lvl="1" indent="-173038">
              <a:buFont typeface="Arial" pitchFamily="34" charset="0"/>
              <a:buChar char="•"/>
            </a:pPr>
            <a:r>
              <a:rPr lang="en-US" sz="1400" dirty="0" smtClean="0"/>
              <a:t>Consumer </a:t>
            </a:r>
            <a:r>
              <a:rPr lang="en-US" sz="1400" dirty="0"/>
              <a:t>Behavior towards Eco-Friendly </a:t>
            </a:r>
            <a:r>
              <a:rPr lang="en-US" sz="1400" dirty="0" smtClean="0"/>
              <a:t>Products</a:t>
            </a:r>
            <a:endParaRPr lang="en-US" sz="1400" dirty="0"/>
          </a:p>
          <a:p>
            <a:pPr marL="265113" lvl="1" indent="-173038">
              <a:buFont typeface="Arial" pitchFamily="34" charset="0"/>
              <a:buChar char="•"/>
            </a:pPr>
            <a:r>
              <a:rPr lang="en-US" sz="1400" dirty="0"/>
              <a:t>Distribution of Intermediate and End Products from Renewable Resources</a:t>
            </a:r>
          </a:p>
          <a:p>
            <a:pPr marL="265113" indent="-173038">
              <a:buFont typeface="Arial" pitchFamily="34" charset="0"/>
              <a:buNone/>
            </a:pPr>
            <a:endParaRPr lang="de-DE" dirty="0" smtClean="0"/>
          </a:p>
          <a:p>
            <a:pPr marL="265113" indent="-173038">
              <a:buFont typeface="Arial" pitchFamily="34" charset="0"/>
              <a:buNone/>
            </a:pPr>
            <a:r>
              <a:rPr lang="de-DE" dirty="0" err="1" smtClean="0"/>
              <a:t>Keynote</a:t>
            </a:r>
            <a:r>
              <a:rPr lang="de-DE" dirty="0" smtClean="0"/>
              <a:t>:</a:t>
            </a:r>
          </a:p>
          <a:p>
            <a:pPr marL="265113" lvl="1" indent="-173038">
              <a:buNone/>
            </a:pPr>
            <a:r>
              <a:rPr lang="en-US" dirty="0"/>
              <a:t>Prof. Daniela </a:t>
            </a:r>
            <a:r>
              <a:rPr lang="en-US" dirty="0" err="1"/>
              <a:t>Kleinschmit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/>
              <a:t>Department of Forest Products</a:t>
            </a:r>
            <a:r>
              <a:rPr lang="en-US" i="1" dirty="0" smtClean="0"/>
              <a:t>, Swedish </a:t>
            </a:r>
            <a:r>
              <a:rPr lang="en-US" i="1" dirty="0"/>
              <a:t>University of Agricultural Sciences, Uppsala </a:t>
            </a:r>
            <a:endParaRPr lang="de-DE" i="1" dirty="0"/>
          </a:p>
        </p:txBody>
      </p:sp>
      <p:sp>
        <p:nvSpPr>
          <p:cNvPr id="11" name="Rechteck 10"/>
          <p:cNvSpPr/>
          <p:nvPr/>
        </p:nvSpPr>
        <p:spPr>
          <a:xfrm>
            <a:off x="539552" y="602128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3C78"/>
                </a:solidFill>
                <a:latin typeface="Arial" pitchFamily="34" charset="0"/>
                <a:cs typeface="Arial" pitchFamily="34" charset="0"/>
              </a:rPr>
              <a:t>Keynote: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Dr.-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Ing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 Stefan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Vodegel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/ Prof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 Martin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Faulstich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CUTEC 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Institute of Environmental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Technology):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State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of the art of German Biomass Power Plants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561" y="116632"/>
            <a:ext cx="1194927" cy="90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Grafik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405" y="1048042"/>
            <a:ext cx="1236299" cy="4145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50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0" grpId="0" build="p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International Conference 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Resource </a:t>
            </a:r>
            <a:r>
              <a:rPr lang="en-US" dirty="0"/>
              <a:t>Efficiency </a:t>
            </a:r>
            <a:r>
              <a:rPr lang="en-US" dirty="0" smtClean="0"/>
              <a:t>in </a:t>
            </a:r>
            <a:r>
              <a:rPr lang="en-US" dirty="0" err="1"/>
              <a:t>Interorganizational</a:t>
            </a:r>
            <a:r>
              <a:rPr lang="en-US" dirty="0"/>
              <a:t> Networks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251520" y="1628800"/>
            <a:ext cx="8568952" cy="4824536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err="1" smtClean="0">
                <a:solidFill>
                  <a:schemeClr val="tx1"/>
                </a:solidFill>
              </a:rPr>
              <a:t>Statistics</a:t>
            </a:r>
            <a:r>
              <a:rPr lang="de-DE" dirty="0" smtClean="0">
                <a:solidFill>
                  <a:schemeClr val="tx1"/>
                </a:solidFill>
              </a:rPr>
              <a:t>:</a:t>
            </a:r>
          </a:p>
          <a:p>
            <a:pPr marL="182563" indent="-182563"/>
            <a:r>
              <a:rPr lang="de-DE" b="0" dirty="0" smtClean="0">
                <a:solidFill>
                  <a:schemeClr val="tx1"/>
                </a:solidFill>
              </a:rPr>
              <a:t>42 </a:t>
            </a:r>
            <a:r>
              <a:rPr lang="de-DE" b="0" dirty="0" err="1" smtClean="0">
                <a:solidFill>
                  <a:schemeClr val="tx1"/>
                </a:solidFill>
              </a:rPr>
              <a:t>presentations</a:t>
            </a:r>
            <a:endParaRPr lang="de-DE" b="0" dirty="0" smtClean="0">
              <a:solidFill>
                <a:schemeClr val="tx1"/>
              </a:solidFill>
            </a:endParaRPr>
          </a:p>
          <a:p>
            <a:pPr marL="182563" indent="-182563"/>
            <a:r>
              <a:rPr lang="de-DE" b="0" dirty="0" err="1" smtClean="0">
                <a:solidFill>
                  <a:schemeClr val="tx1"/>
                </a:solidFill>
              </a:rPr>
              <a:t>Participants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from</a:t>
            </a:r>
            <a:r>
              <a:rPr lang="de-DE" b="0" dirty="0" smtClean="0">
                <a:solidFill>
                  <a:schemeClr val="tx1"/>
                </a:solidFill>
              </a:rPr>
              <a:t> 10 countries: </a:t>
            </a:r>
            <a:r>
              <a:rPr lang="en-US" b="0" dirty="0" smtClean="0">
                <a:solidFill>
                  <a:schemeClr val="tx1"/>
                </a:solidFill>
              </a:rPr>
              <a:t>Austria</a:t>
            </a:r>
            <a:r>
              <a:rPr lang="en-US" b="0" dirty="0">
                <a:solidFill>
                  <a:schemeClr val="tx1"/>
                </a:solidFill>
              </a:rPr>
              <a:t>, </a:t>
            </a:r>
            <a:r>
              <a:rPr lang="en-US" b="0" dirty="0" smtClean="0">
                <a:solidFill>
                  <a:schemeClr val="tx1"/>
                </a:solidFill>
              </a:rPr>
              <a:t>Finland, Great Britain, Italy</a:t>
            </a:r>
            <a:r>
              <a:rPr lang="en-US" b="0" dirty="0">
                <a:solidFill>
                  <a:schemeClr val="tx1"/>
                </a:solidFill>
              </a:rPr>
              <a:t>, New Zealand</a:t>
            </a:r>
            <a:r>
              <a:rPr lang="en-US" b="0" dirty="0" smtClean="0">
                <a:solidFill>
                  <a:schemeClr val="tx1"/>
                </a:solidFill>
              </a:rPr>
              <a:t>, Romania,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de-DE" b="0" dirty="0" smtClean="0">
                <a:solidFill>
                  <a:schemeClr val="tx1"/>
                </a:solidFill>
              </a:rPr>
              <a:t>Spain</a:t>
            </a:r>
            <a:r>
              <a:rPr lang="en-US" b="0" dirty="0" smtClean="0">
                <a:solidFill>
                  <a:schemeClr val="tx1"/>
                </a:solidFill>
              </a:rPr>
              <a:t>, Sweden, USA, </a:t>
            </a:r>
            <a:r>
              <a:rPr lang="de-DE" b="0" dirty="0" smtClean="0">
                <a:solidFill>
                  <a:schemeClr val="tx1"/>
                </a:solidFill>
              </a:rPr>
              <a:t>Germany</a:t>
            </a:r>
            <a:r>
              <a:rPr lang="de-DE" b="0" dirty="0">
                <a:solidFill>
                  <a:schemeClr val="tx1"/>
                </a:solidFill>
              </a:rPr>
              <a:t>.</a:t>
            </a:r>
          </a:p>
          <a:p>
            <a:pPr marL="182563" indent="-182563"/>
            <a:endParaRPr lang="de-DE" b="0" dirty="0">
              <a:solidFill>
                <a:schemeClr val="tx1"/>
              </a:solidFill>
            </a:endParaRPr>
          </a:p>
          <a:p>
            <a:pPr marL="182563" indent="-182563">
              <a:buNone/>
            </a:pPr>
            <a:r>
              <a:rPr lang="de-DE" dirty="0" err="1" smtClean="0">
                <a:solidFill>
                  <a:schemeClr val="tx1"/>
                </a:solidFill>
              </a:rPr>
              <a:t>Organizational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issues</a:t>
            </a:r>
            <a:r>
              <a:rPr lang="de-DE" dirty="0">
                <a:solidFill>
                  <a:schemeClr val="tx1"/>
                </a:solidFill>
              </a:rPr>
              <a:t>:</a:t>
            </a:r>
            <a:endParaRPr lang="de-DE" dirty="0" smtClean="0">
              <a:solidFill>
                <a:schemeClr val="tx1"/>
              </a:solidFill>
            </a:endParaRPr>
          </a:p>
          <a:p>
            <a:pPr marL="182563" indent="-182563"/>
            <a:r>
              <a:rPr lang="de-DE" b="0" dirty="0" smtClean="0">
                <a:solidFill>
                  <a:schemeClr val="tx1"/>
                </a:solidFill>
              </a:rPr>
              <a:t>Lunch </a:t>
            </a:r>
            <a:r>
              <a:rPr lang="de-DE" b="0" dirty="0" err="1" smtClean="0">
                <a:solidFill>
                  <a:schemeClr val="tx1"/>
                </a:solidFill>
              </a:rPr>
              <a:t>is</a:t>
            </a:r>
            <a:r>
              <a:rPr lang="de-DE" b="0" dirty="0" smtClean="0">
                <a:solidFill>
                  <a:schemeClr val="tx1"/>
                </a:solidFill>
              </a:rPr>
              <a:t> in </a:t>
            </a:r>
            <a:r>
              <a:rPr lang="de-DE" b="0" dirty="0" err="1" smtClean="0">
                <a:solidFill>
                  <a:schemeClr val="tx1"/>
                </a:solidFill>
              </a:rPr>
              <a:t>this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building</a:t>
            </a:r>
            <a:r>
              <a:rPr lang="de-DE" b="0" dirty="0" smtClean="0">
                <a:solidFill>
                  <a:schemeClr val="tx1"/>
                </a:solidFill>
              </a:rPr>
              <a:t> (</a:t>
            </a:r>
            <a:r>
              <a:rPr lang="de-DE" b="0" dirty="0" err="1" smtClean="0">
                <a:solidFill>
                  <a:schemeClr val="tx1"/>
                </a:solidFill>
              </a:rPr>
              <a:t>Paulinerkirche</a:t>
            </a:r>
            <a:r>
              <a:rPr lang="de-DE" b="0" dirty="0">
                <a:solidFill>
                  <a:schemeClr val="tx1"/>
                </a:solidFill>
              </a:rPr>
              <a:t>)</a:t>
            </a:r>
            <a:r>
              <a:rPr lang="de-DE" b="0" dirty="0" smtClean="0">
                <a:solidFill>
                  <a:schemeClr val="tx1"/>
                </a:solidFill>
              </a:rPr>
              <a:t/>
            </a:r>
            <a:br>
              <a:rPr lang="de-DE" b="0" dirty="0" smtClean="0">
                <a:solidFill>
                  <a:schemeClr val="tx1"/>
                </a:solidFill>
              </a:rPr>
            </a:br>
            <a:r>
              <a:rPr lang="de-DE" b="0" dirty="0" err="1" smtClean="0">
                <a:solidFill>
                  <a:schemeClr val="tx1"/>
                </a:solidFill>
              </a:rPr>
              <a:t>included</a:t>
            </a:r>
            <a:r>
              <a:rPr lang="de-DE" b="0" dirty="0" smtClean="0">
                <a:solidFill>
                  <a:schemeClr val="tx1"/>
                </a:solidFill>
              </a:rPr>
              <a:t> in </a:t>
            </a:r>
            <a:r>
              <a:rPr lang="de-DE" b="0" dirty="0" err="1" smtClean="0">
                <a:solidFill>
                  <a:schemeClr val="tx1"/>
                </a:solidFill>
              </a:rPr>
              <a:t>the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conference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fee</a:t>
            </a:r>
            <a:endParaRPr lang="de-DE" b="0" dirty="0" smtClean="0">
              <a:solidFill>
                <a:schemeClr val="tx1"/>
              </a:solidFill>
            </a:endParaRPr>
          </a:p>
          <a:p>
            <a:pPr marL="182563" indent="-182563"/>
            <a:r>
              <a:rPr lang="de-DE" b="0" dirty="0" smtClean="0">
                <a:solidFill>
                  <a:schemeClr val="tx1"/>
                </a:solidFill>
              </a:rPr>
              <a:t>Dinner on </a:t>
            </a:r>
            <a:r>
              <a:rPr lang="de-DE" b="0" dirty="0" err="1" smtClean="0">
                <a:solidFill>
                  <a:schemeClr val="tx1"/>
                </a:solidFill>
              </a:rPr>
              <a:t>Wednesday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evening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is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br>
              <a:rPr lang="de-DE" b="0" dirty="0" smtClean="0">
                <a:solidFill>
                  <a:schemeClr val="tx1"/>
                </a:solidFill>
              </a:rPr>
            </a:br>
            <a:r>
              <a:rPr lang="de-DE" b="0" dirty="0" smtClean="0">
                <a:solidFill>
                  <a:schemeClr val="tx1"/>
                </a:solidFill>
              </a:rPr>
              <a:t>in </a:t>
            </a:r>
            <a:r>
              <a:rPr lang="de-DE" b="0" dirty="0" err="1" smtClean="0">
                <a:solidFill>
                  <a:schemeClr val="tx1"/>
                </a:solidFill>
              </a:rPr>
              <a:t>the</a:t>
            </a:r>
            <a:r>
              <a:rPr lang="de-DE" b="0" dirty="0" smtClean="0">
                <a:solidFill>
                  <a:schemeClr val="tx1"/>
                </a:solidFill>
              </a:rPr>
              <a:t> Kartoffelhaus (Goetheallee)</a:t>
            </a:r>
          </a:p>
          <a:p>
            <a:pPr marL="182563" indent="-182563"/>
            <a:endParaRPr lang="de-DE" b="0" dirty="0" smtClean="0">
              <a:solidFill>
                <a:schemeClr val="tx1"/>
              </a:solidFill>
            </a:endParaRPr>
          </a:p>
          <a:p>
            <a:pPr marL="182563" indent="-182563"/>
            <a:endParaRPr lang="de-DE" b="0" dirty="0">
              <a:solidFill>
                <a:schemeClr val="tx1"/>
              </a:solidFill>
            </a:endParaRPr>
          </a:p>
          <a:p>
            <a:pPr marL="182563" indent="-182563"/>
            <a:r>
              <a:rPr lang="de-DE" b="0" dirty="0" err="1" smtClean="0">
                <a:solidFill>
                  <a:schemeClr val="tx1"/>
                </a:solidFill>
              </a:rPr>
              <a:t>Printed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proceedings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are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included</a:t>
            </a:r>
            <a:r>
              <a:rPr lang="de-DE" b="0" dirty="0" smtClean="0">
                <a:solidFill>
                  <a:schemeClr val="tx1"/>
                </a:solidFill>
              </a:rPr>
              <a:t> in </a:t>
            </a:r>
            <a:br>
              <a:rPr lang="de-DE" b="0" dirty="0" smtClean="0">
                <a:solidFill>
                  <a:schemeClr val="tx1"/>
                </a:solidFill>
              </a:rPr>
            </a:br>
            <a:r>
              <a:rPr lang="de-DE" b="0" dirty="0" err="1" smtClean="0">
                <a:solidFill>
                  <a:schemeClr val="tx1"/>
                </a:solidFill>
              </a:rPr>
              <a:t>the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conference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fee</a:t>
            </a:r>
            <a:r>
              <a:rPr lang="de-DE" b="0" dirty="0" smtClean="0">
                <a:solidFill>
                  <a:schemeClr val="tx1"/>
                </a:solidFill>
              </a:rPr>
              <a:t>. </a:t>
            </a:r>
          </a:p>
          <a:p>
            <a:pPr marL="182563" indent="-182563"/>
            <a:r>
              <a:rPr lang="de-DE" b="0" dirty="0" smtClean="0">
                <a:solidFill>
                  <a:schemeClr val="tx1"/>
                </a:solidFill>
              </a:rPr>
              <a:t>Open </a:t>
            </a:r>
            <a:r>
              <a:rPr lang="de-DE" b="0" dirty="0" err="1" smtClean="0">
                <a:solidFill>
                  <a:schemeClr val="tx1"/>
                </a:solidFill>
              </a:rPr>
              <a:t>access</a:t>
            </a:r>
            <a:r>
              <a:rPr lang="de-DE" b="0" dirty="0" smtClean="0">
                <a:solidFill>
                  <a:schemeClr val="tx1"/>
                </a:solidFill>
              </a:rPr>
              <a:t>: </a:t>
            </a:r>
            <a:br>
              <a:rPr lang="de-DE" b="0" dirty="0" smtClean="0">
                <a:solidFill>
                  <a:schemeClr val="tx1"/>
                </a:solidFill>
              </a:rPr>
            </a:br>
            <a:r>
              <a:rPr lang="en-US" b="0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en-US" b="0" dirty="0">
                <a:solidFill>
                  <a:schemeClr val="tx1"/>
                </a:solidFill>
                <a:hlinkClick r:id="rId2"/>
              </a:rPr>
              <a:t>://webdoc.sub.gwdg.de/univerlag/2013/ResEff.pdf</a:t>
            </a:r>
            <a:endParaRPr lang="de-DE" b="0" dirty="0" smtClean="0">
              <a:solidFill>
                <a:schemeClr val="tx1"/>
              </a:solidFill>
            </a:endParaRPr>
          </a:p>
          <a:p>
            <a:pPr marL="182563" indent="-182563"/>
            <a:r>
              <a:rPr lang="de-DE" b="0" dirty="0" smtClean="0">
                <a:solidFill>
                  <a:schemeClr val="tx1"/>
                </a:solidFill>
              </a:rPr>
              <a:t>Special Volume on „R</a:t>
            </a:r>
            <a:r>
              <a:rPr lang="en-US" b="0" dirty="0" err="1" smtClean="0">
                <a:solidFill>
                  <a:schemeClr val="tx1"/>
                </a:solidFill>
              </a:rPr>
              <a:t>esource</a:t>
            </a:r>
            <a:r>
              <a:rPr lang="en-US" b="0" dirty="0" smtClean="0">
                <a:solidFill>
                  <a:schemeClr val="tx1"/>
                </a:solidFill>
              </a:rPr>
              <a:t> efficiency and cascading </a:t>
            </a:r>
            <a:br>
              <a:rPr lang="en-US" b="0" dirty="0" smtClean="0">
                <a:solidFill>
                  <a:schemeClr val="tx1"/>
                </a:solidFill>
              </a:rPr>
            </a:br>
            <a:r>
              <a:rPr lang="en-US" b="0" dirty="0" smtClean="0">
                <a:solidFill>
                  <a:schemeClr val="tx1"/>
                </a:solidFill>
              </a:rPr>
              <a:t>utilization of renewable materials”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of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the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br>
              <a:rPr lang="de-DE" b="0" dirty="0" smtClean="0">
                <a:solidFill>
                  <a:schemeClr val="tx1"/>
                </a:solidFill>
              </a:rPr>
            </a:br>
            <a:r>
              <a:rPr lang="de-DE" b="0" dirty="0" smtClean="0">
                <a:solidFill>
                  <a:schemeClr val="tx1"/>
                </a:solidFill>
              </a:rPr>
              <a:t>Journal </a:t>
            </a:r>
            <a:r>
              <a:rPr lang="de-DE" b="0" dirty="0" err="1" smtClean="0">
                <a:solidFill>
                  <a:schemeClr val="tx1"/>
                </a:solidFill>
              </a:rPr>
              <a:t>of</a:t>
            </a:r>
            <a:r>
              <a:rPr lang="de-DE" b="0" dirty="0" smtClean="0">
                <a:solidFill>
                  <a:schemeClr val="tx1"/>
                </a:solidFill>
              </a:rPr>
              <a:t> Cleaner </a:t>
            </a:r>
            <a:r>
              <a:rPr lang="de-DE" b="0" dirty="0" err="1" smtClean="0">
                <a:solidFill>
                  <a:schemeClr val="tx1"/>
                </a:solidFill>
              </a:rPr>
              <a:t>Production</a:t>
            </a:r>
            <a:r>
              <a:rPr lang="de-DE" b="0" dirty="0" smtClean="0">
                <a:solidFill>
                  <a:schemeClr val="tx1"/>
                </a:solidFill>
              </a:rPr>
              <a:t> (Call </a:t>
            </a:r>
            <a:r>
              <a:rPr lang="de-DE" b="0" dirty="0" err="1" smtClean="0">
                <a:solidFill>
                  <a:schemeClr val="tx1"/>
                </a:solidFill>
              </a:rPr>
              <a:t>for</a:t>
            </a:r>
            <a:r>
              <a:rPr lang="de-DE" b="0" dirty="0" smtClean="0">
                <a:solidFill>
                  <a:schemeClr val="tx1"/>
                </a:solidFill>
              </a:rPr>
              <a:t> Papers in </a:t>
            </a:r>
            <a:r>
              <a:rPr lang="de-DE" b="0" dirty="0" err="1" smtClean="0">
                <a:solidFill>
                  <a:schemeClr val="tx1"/>
                </a:solidFill>
              </a:rPr>
              <a:t>Decembre</a:t>
            </a:r>
            <a:r>
              <a:rPr lang="de-DE" b="0" dirty="0" smtClean="0">
                <a:solidFill>
                  <a:schemeClr val="tx1"/>
                </a:solidFill>
              </a:rPr>
              <a:t> 2013)</a:t>
            </a: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36912"/>
            <a:ext cx="3662163" cy="252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Gerade Verbindung mit Pfeil 11"/>
          <p:cNvCxnSpPr/>
          <p:nvPr/>
        </p:nvCxnSpPr>
        <p:spPr>
          <a:xfrm flipV="1">
            <a:off x="3851920" y="3789040"/>
            <a:ext cx="3199233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4355976" y="3356992"/>
            <a:ext cx="2808312" cy="7920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561" y="116632"/>
            <a:ext cx="1194927" cy="90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Grafik 1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405" y="1048042"/>
            <a:ext cx="1236299" cy="414564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87" y="5382656"/>
            <a:ext cx="753802" cy="100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297" y="4293096"/>
            <a:ext cx="767357" cy="108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04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Organizers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Conference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 descr="Group Portrai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26" y="1698409"/>
            <a:ext cx="7772398" cy="446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4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879</Words>
  <Application>Microsoft Office PowerPoint</Application>
  <PresentationFormat>Bildschirmpräsentation (4:3)</PresentationFormat>
  <Paragraphs>183</Paragraphs>
  <Slides>12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Larissa-Design</vt:lpstr>
      <vt:lpstr>International Conference on Resource Efficiency  in Interorganizational Networks</vt:lpstr>
      <vt:lpstr>Georg-August-Universität Göttingen</vt:lpstr>
      <vt:lpstr>Goettingen Research Campus</vt:lpstr>
      <vt:lpstr>The production of renewable resources has increased significantly in recent years – mainly towards energy crops</vt:lpstr>
      <vt:lpstr>Methods for improving the efficient use of renewable resources and Case studies from the forestry and wood cluster</vt:lpstr>
      <vt:lpstr>The interdisciplinary Research Training Group on Resource Efficiency started in 2012, funded by the German Research Foundation </vt:lpstr>
      <vt:lpstr>International Conference on  Resource Efficiency in Interorganizational Networks</vt:lpstr>
      <vt:lpstr>International Conference on  Resource Efficiency in Interorganizational Networks</vt:lpstr>
      <vt:lpstr>Organizers of the Conference</vt:lpstr>
      <vt:lpstr>Principal Investigators of the Research Training Group</vt:lpstr>
      <vt:lpstr>PhD Students</vt:lpstr>
      <vt:lpstr>PhD Students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shkgrk</dc:creator>
  <cp:lastModifiedBy>Wiedenmann</cp:lastModifiedBy>
  <cp:revision>87</cp:revision>
  <cp:lastPrinted>2013-11-20T16:27:10Z</cp:lastPrinted>
  <dcterms:created xsi:type="dcterms:W3CDTF">2012-05-02T11:35:28Z</dcterms:created>
  <dcterms:modified xsi:type="dcterms:W3CDTF">2013-11-20T16:40:29Z</dcterms:modified>
</cp:coreProperties>
</file>