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12"/>
  </p:notesMasterIdLst>
  <p:handoutMasterIdLst>
    <p:handoutMasterId r:id="rId13"/>
  </p:handoutMasterIdLst>
  <p:sldIdLst>
    <p:sldId id="270" r:id="rId3"/>
    <p:sldId id="287" r:id="rId4"/>
    <p:sldId id="289" r:id="rId5"/>
    <p:sldId id="263" r:id="rId6"/>
    <p:sldId id="262" r:id="rId7"/>
    <p:sldId id="297" r:id="rId8"/>
    <p:sldId id="300" r:id="rId9"/>
    <p:sldId id="274" r:id="rId10"/>
    <p:sldId id="301" r:id="rId11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FFFFF"/>
    <a:srgbClr val="3333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explosion val="14"/>
          </c:dPt>
          <c:dLbls>
            <c:dLbl>
              <c:idx val="0"/>
              <c:layout>
                <c:manualLayout>
                  <c:x val="-0.12327400130144271"/>
                  <c:y val="0.121222382348890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595473351161298"/>
                  <c:y val="-0.186856306746058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;\-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Tabelle1!$A$2:$A$3</c:f>
              <c:strCache>
                <c:ptCount val="2"/>
                <c:pt idx="0">
                  <c:v>Präsenzzeit</c:v>
                </c:pt>
                <c:pt idx="1">
                  <c:v>Selbststudium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60</c:v>
                </c:pt>
                <c:pt idx="1">
                  <c:v>210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r"/>
      <c:legendEntry>
        <c:idx val="0"/>
        <c:txPr>
          <a:bodyPr/>
          <a:lstStyle/>
          <a:p>
            <a:pPr>
              <a:defRPr sz="1600"/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de-DE"/>
          </a:p>
        </c:txPr>
      </c:legendEntry>
      <c:layout>
        <c:manualLayout>
          <c:xMode val="edge"/>
          <c:yMode val="edge"/>
          <c:x val="0.60242992112914062"/>
          <c:y val="0.46901566492611935"/>
          <c:w val="0.3631869921921938"/>
          <c:h val="0.2251694256193756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/>
          <a:lstStyle>
            <a:lvl1pPr algn="l">
              <a:defRPr sz="1200"/>
            </a:lvl1pPr>
          </a:lstStyle>
          <a:p>
            <a:r>
              <a:rPr lang="de-DE" smtClean="0"/>
              <a:t>Hans Reithofer: Infos für Lehrende zum Semesterstart (SoSe 2017)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4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/>
          <a:lstStyle>
            <a:lvl1pPr algn="r">
              <a:defRPr sz="1200"/>
            </a:lvl1pPr>
          </a:lstStyle>
          <a:p>
            <a:fld id="{1CD37BCC-16FF-42D5-BE95-262C475E2F53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28587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 anchor="b"/>
          <a:lstStyle>
            <a:lvl1pPr algn="r">
              <a:defRPr sz="1200"/>
            </a:lvl1pPr>
          </a:lstStyle>
          <a:p>
            <a:fld id="{75C4F437-3A6F-4C4C-8838-421C24BC493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9709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/>
          <a:lstStyle>
            <a:lvl1pPr algn="l">
              <a:defRPr sz="1200"/>
            </a:lvl1pPr>
          </a:lstStyle>
          <a:p>
            <a:r>
              <a:rPr lang="de-DE" smtClean="0"/>
              <a:t>Hans Reithofer: Infos für Lehrende zum Semesterstart (SoSe 2017)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4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/>
          <a:lstStyle>
            <a:lvl1pPr algn="r">
              <a:defRPr sz="1200"/>
            </a:lvl1pPr>
          </a:lstStyle>
          <a:p>
            <a:fld id="{334C3AD5-5227-49CB-A542-1C9A1C438B86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3" tIns="45667" rIns="91333" bIns="4566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9" y="4715156"/>
            <a:ext cx="5438140" cy="4466987"/>
          </a:xfrm>
          <a:prstGeom prst="rect">
            <a:avLst/>
          </a:prstGeom>
        </p:spPr>
        <p:txBody>
          <a:bodyPr vert="horz" lIns="91333" tIns="45667" rIns="91333" bIns="45667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28587"/>
            <a:ext cx="2945659" cy="496331"/>
          </a:xfrm>
          <a:prstGeom prst="rect">
            <a:avLst/>
          </a:prstGeom>
        </p:spPr>
        <p:txBody>
          <a:bodyPr vert="horz" lIns="91333" tIns="45667" rIns="91333" bIns="45667" rtlCol="0" anchor="b"/>
          <a:lstStyle>
            <a:lvl1pPr algn="r">
              <a:defRPr sz="1200"/>
            </a:lvl1pPr>
          </a:lstStyle>
          <a:p>
            <a:fld id="{7CE648A4-0EBD-4FE9-8BAC-1B31EA9263F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132029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Hans Reithofer: Infos für Lehrende zum Semesterstart (SoSe 2017)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648A4-0EBD-4FE9-8BAC-1B31EA9263FA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596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Hans Reithofer: Infos für Lehrende zum Semesterstart (SoSe 2017)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648A4-0EBD-4FE9-8BAC-1B31EA9263F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611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Hans Reithofer: Infos für Lehrende zum Semesterstart (SoSe 2017)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648A4-0EBD-4FE9-8BAC-1B31EA9263FA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902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Hans Reithofer: Infos für Lehrende zum Semesterstart (SoSe 2017)</a:t>
            </a: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648A4-0EBD-4FE9-8BAC-1B31EA9263FA}" type="slidenum">
              <a:rPr lang="de-DE" smtClean="0">
                <a:solidFill>
                  <a:prstClr val="black"/>
                </a:solidFill>
              </a:rPr>
              <a:pPr/>
              <a:t>6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80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>
                <a:solidFill>
                  <a:prstClr val="black"/>
                </a:solidFill>
              </a:rPr>
              <a:t>Hans Reithofer: Infos rund um die BA-Arbeit (WS 15/16)</a:t>
            </a:r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E648A4-0EBD-4FE9-8BAC-1B31EA9263FA}" type="slidenum">
              <a:rPr lang="de-DE" smtClean="0">
                <a:solidFill>
                  <a:prstClr val="black"/>
                </a:solidFill>
              </a:rPr>
              <a:pPr/>
              <a:t>9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596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42CBBD3-08F6-47A9-9231-D15A9892F4D5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1560" y="6381328"/>
            <a:ext cx="1981200" cy="365760"/>
          </a:xfrm>
          <a:prstGeom prst="rect">
            <a:avLst/>
          </a:prstGeom>
        </p:spPr>
        <p:txBody>
          <a:bodyPr/>
          <a:lstStyle/>
          <a:p>
            <a:fld id="{ACF7BD21-20D5-49FD-B31F-36AD52126BD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42CBBD3-08F6-47A9-9231-D15A9892F4D5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1560" y="6381328"/>
            <a:ext cx="1981200" cy="365760"/>
          </a:xfrm>
          <a:prstGeom prst="rect">
            <a:avLst/>
          </a:prstGeom>
        </p:spPr>
        <p:txBody>
          <a:bodyPr/>
          <a:lstStyle/>
          <a:p>
            <a:fld id="{ACF7BD21-20D5-49FD-B31F-36AD52126BD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977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34005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>
              <a:solidFill>
                <a:srgbClr val="E7ECED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53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383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42CBBD3-08F6-47A9-9231-D15A9892F4D5}" type="datetimeFigureOut">
              <a:rPr lang="de-DE" smtClean="0">
                <a:solidFill>
                  <a:prstClr val="black"/>
                </a:solidFill>
              </a:rPr>
              <a:pPr/>
              <a:t>20.09.2017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1560" y="6381328"/>
            <a:ext cx="1981200" cy="365760"/>
          </a:xfrm>
          <a:prstGeom prst="rect">
            <a:avLst/>
          </a:prstGeom>
        </p:spPr>
        <p:txBody>
          <a:bodyPr/>
          <a:lstStyle/>
          <a:p>
            <a:fld id="{ACF7BD21-20D5-49FD-B31F-36AD52126BDD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91812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9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73657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E7ECED"/>
              </a:solidFill>
            </a:endParaRP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63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42CBBD3-08F6-47A9-9231-D15A9892F4D5}" type="datetimeFigureOut">
              <a:rPr lang="de-DE" smtClean="0">
                <a:solidFill>
                  <a:prstClr val="black"/>
                </a:solidFill>
              </a:rPr>
              <a:pPr/>
              <a:t>20.09.2017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1560" y="6381328"/>
            <a:ext cx="1981200" cy="365760"/>
          </a:xfrm>
          <a:prstGeom prst="rect">
            <a:avLst/>
          </a:prstGeom>
        </p:spPr>
        <p:txBody>
          <a:bodyPr/>
          <a:lstStyle/>
          <a:p>
            <a:fld id="{ACF7BD21-20D5-49FD-B31F-36AD52126BDD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80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42CBBD3-08F6-47A9-9231-D15A9892F4D5}" type="datetimeFigureOut">
              <a:rPr lang="de-DE" smtClean="0">
                <a:solidFill>
                  <a:prstClr val="black"/>
                </a:solidFill>
              </a:rPr>
              <a:pPr/>
              <a:t>20.09.2017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11560" y="6381328"/>
            <a:ext cx="1981200" cy="365760"/>
          </a:xfrm>
          <a:prstGeom prst="rect">
            <a:avLst/>
          </a:prstGeom>
        </p:spPr>
        <p:txBody>
          <a:bodyPr/>
          <a:lstStyle/>
          <a:p>
            <a:fld id="{ACF7BD21-20D5-49FD-B31F-36AD52126BDD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14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42CBBD3-08F6-47A9-9231-D15A9892F4D5}" type="datetimeFigureOut">
              <a:rPr lang="de-DE" smtClean="0"/>
              <a:pPr/>
              <a:t>20.09.2017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1560" y="6381328"/>
            <a:ext cx="1981200" cy="365760"/>
          </a:xfrm>
          <a:prstGeom prst="rect">
            <a:avLst/>
          </a:prstGeom>
        </p:spPr>
        <p:txBody>
          <a:bodyPr/>
          <a:lstStyle/>
          <a:p>
            <a:fld id="{ACF7BD21-20D5-49FD-B31F-36AD52126BD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06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84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>
              <a:solidFill>
                <a:srgbClr val="5B6973"/>
              </a:solidFill>
            </a:endParaRPr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66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goettingen.de/de/123160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goettingen.de/de/123160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a.heinzen@zvw.uni-goettingen.d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Institut für Ethnologie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Titel 13"/>
          <p:cNvSpPr>
            <a:spLocks noGrp="1"/>
          </p:cNvSpPr>
          <p:nvPr>
            <p:ph type="ctrTitle" idx="4294967295"/>
          </p:nvPr>
        </p:nvSpPr>
        <p:spPr>
          <a:xfrm>
            <a:off x="0" y="4362450"/>
            <a:ext cx="8856663" cy="1368425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de-DE" sz="4400" dirty="0" smtClean="0">
                <a:solidFill>
                  <a:schemeClr val="accent2">
                    <a:lumMod val="75000"/>
                  </a:schemeClr>
                </a:solidFill>
                <a:latin typeface="Eras Bold ITC" panose="020B0907030504020204" pitchFamily="34" charset="0"/>
              </a:rPr>
              <a:t>Infos für Lehrende </a:t>
            </a:r>
            <a:br>
              <a:rPr lang="de-DE" sz="4400" dirty="0" smtClean="0">
                <a:solidFill>
                  <a:schemeClr val="accent2">
                    <a:lumMod val="75000"/>
                  </a:schemeClr>
                </a:solidFill>
                <a:latin typeface="Eras Bold ITC" panose="020B0907030504020204" pitchFamily="34" charset="0"/>
              </a:rPr>
            </a:br>
            <a:r>
              <a:rPr lang="de-DE" sz="4400" dirty="0" smtClean="0">
                <a:solidFill>
                  <a:schemeClr val="accent2">
                    <a:lumMod val="75000"/>
                  </a:schemeClr>
                </a:solidFill>
                <a:latin typeface="Eras Bold ITC" panose="020B0907030504020204" pitchFamily="34" charset="0"/>
              </a:rPr>
              <a:t>zum Semesterstart  </a:t>
            </a:r>
            <a:endParaRPr lang="de-DE" dirty="0"/>
          </a:p>
        </p:txBody>
      </p:sp>
      <p:sp>
        <p:nvSpPr>
          <p:cNvPr id="18" name="Textplatzhalter 6"/>
          <p:cNvSpPr txBox="1">
            <a:spLocks/>
          </p:cNvSpPr>
          <p:nvPr/>
        </p:nvSpPr>
        <p:spPr>
          <a:xfrm>
            <a:off x="755576" y="476672"/>
            <a:ext cx="7272808" cy="89683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de-DE" sz="44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Eras Bold ITC" panose="020B0907030504020204" pitchFamily="34" charset="0"/>
              <a:ea typeface="+mj-ea"/>
              <a:cs typeface="+mj-cs"/>
            </a:endParaRPr>
          </a:p>
        </p:txBody>
      </p:sp>
      <p:pic>
        <p:nvPicPr>
          <p:cNvPr id="9" name="Grafik 8" descr="http://www.all-athletics.com/files/news_image/star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476" y="509409"/>
            <a:ext cx="5760720" cy="383730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/>
          <p:cNvSpPr txBox="1"/>
          <p:nvPr/>
        </p:nvSpPr>
        <p:spPr>
          <a:xfrm>
            <a:off x="1799692" y="4085104"/>
            <a:ext cx="55446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</a:rPr>
              <a:t>http://www.all-athletics.com/de/files/imagecache/news_image/news_image/start.jpg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900" dirty="0" smtClean="0"/>
              <a:t>Angaben zur </a:t>
            </a:r>
            <a:r>
              <a:rPr lang="de-DE" sz="2900" dirty="0" err="1" smtClean="0"/>
              <a:t>Credit</a:t>
            </a:r>
            <a:r>
              <a:rPr lang="de-DE" sz="2900" dirty="0" smtClean="0"/>
              <a:t>-Verteilung: z.B. 4 SWS / 9 C</a:t>
            </a:r>
            <a:endParaRPr lang="de-DE" sz="29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375365"/>
              </p:ext>
            </p:extLst>
          </p:nvPr>
        </p:nvGraphicFramePr>
        <p:xfrm>
          <a:off x="2463527" y="2924944"/>
          <a:ext cx="6191920" cy="3162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558"/>
                <a:gridCol w="4281647"/>
                <a:gridCol w="658715"/>
              </a:tblGrid>
              <a:tr h="280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Komponente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</a:rPr>
                        <a:t>C*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/>
                </a:tc>
              </a:tr>
              <a:tr h="3224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Präsenzzeit</a:t>
                      </a:r>
                      <a:endParaRPr lang="de-D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Seminar 2 SWS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1</a:t>
                      </a:r>
                      <a:endParaRPr lang="de-D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/>
                </a:tc>
              </a:tr>
              <a:tr h="2613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Begleitender Kurs </a:t>
                      </a:r>
                      <a:r>
                        <a:rPr lang="de-DE" sz="1400" dirty="0" smtClean="0">
                          <a:effectLst/>
                        </a:rPr>
                        <a:t>(BK) 2 </a:t>
                      </a:r>
                      <a:r>
                        <a:rPr lang="de-DE" sz="1400" dirty="0">
                          <a:effectLst/>
                        </a:rPr>
                        <a:t>SWS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/>
                </a:tc>
              </a:tr>
              <a:tr h="51497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Selbststudium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Vor- und Nachbereitung des S: Texte lesen, Skript nacharbeiten u.Ä.: mind. 2 Std./Wo.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26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Vor- und Nachbereitung des BK: mind. 2 Std./Wo. 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1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0356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Erarbeitung des mündlichen Seminarbeitrags (Referat oder Diskussionsleitung): Recherchieren, Lesen u. Exzerpieren, Strukturieren, Ausarbeiten, </a:t>
                      </a:r>
                      <a:r>
                        <a:rPr lang="de-DE" sz="1400" dirty="0" smtClean="0">
                          <a:effectLst/>
                        </a:rPr>
                        <a:t>Aufbereiten </a:t>
                      </a:r>
                      <a:r>
                        <a:rPr lang="de-DE" sz="1400" dirty="0">
                          <a:effectLst/>
                        </a:rPr>
                        <a:t>für Präsentation oder Diskussionsleitung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3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761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Schriftliche Ausarbeitung des Seminarbeitrags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2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2568425559"/>
              </p:ext>
            </p:extLst>
          </p:nvPr>
        </p:nvGraphicFramePr>
        <p:xfrm>
          <a:off x="322276" y="44624"/>
          <a:ext cx="403634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486777" y="23780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118886" y="159992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7217233" y="6381327"/>
            <a:ext cx="1438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* 1 </a:t>
            </a:r>
            <a:r>
              <a:rPr lang="de-DE" sz="1400" dirty="0" err="1" smtClean="0"/>
              <a:t>Credit</a:t>
            </a:r>
            <a:r>
              <a:rPr lang="de-DE" sz="1400" dirty="0" smtClean="0"/>
              <a:t> = 30h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63003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Prüfungsleistungen und -anforderungen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 lnSpcReduction="20000"/>
          </a:bodyPr>
          <a:lstStyle/>
          <a:p>
            <a:pPr marL="274320" lvl="1" indent="-457200">
              <a:buNone/>
            </a:pPr>
            <a:r>
              <a:rPr lang="de-DE" sz="2800" dirty="0" smtClean="0"/>
              <a:t>Zum Beispiel für ein </a:t>
            </a:r>
            <a:r>
              <a:rPr lang="de-DE" sz="2800" b="1" dirty="0" smtClean="0"/>
              <a:t>Referat incl. schriftl. Ausarbeitung </a:t>
            </a:r>
            <a:r>
              <a:rPr lang="de-DE" sz="2800" dirty="0" smtClean="0"/>
              <a:t>in einem Regionalmodul:</a:t>
            </a:r>
          </a:p>
          <a:p>
            <a:pPr lvl="1"/>
            <a:r>
              <a:rPr lang="de-DE" dirty="0"/>
              <a:t>Die Studierenden können ein Thema regional bezogener ethnologischer Forschung selbständig bearbeiten und in sinnvoll strukturierter Form mündlich erörtern (</a:t>
            </a:r>
            <a:r>
              <a:rPr lang="de-DE" b="1" dirty="0">
                <a:solidFill>
                  <a:schemeClr val="accent2"/>
                </a:solidFill>
              </a:rPr>
              <a:t>Referat/Koreferat</a:t>
            </a:r>
            <a:r>
              <a:rPr lang="de-DE" dirty="0"/>
              <a:t>) bzw. eine Seminarsitzung oder Gruppendiskussion dazu anleiten und moderieren. </a:t>
            </a:r>
          </a:p>
          <a:p>
            <a:pPr lvl="1"/>
            <a:r>
              <a:rPr lang="de-DE" dirty="0"/>
              <a:t>Zusätzlich können sie die gewählte Thematik in einer </a:t>
            </a:r>
            <a:r>
              <a:rPr lang="de-DE" b="1" dirty="0">
                <a:solidFill>
                  <a:schemeClr val="accent2"/>
                </a:solidFill>
              </a:rPr>
              <a:t>schriftlichen Arbeit</a:t>
            </a:r>
            <a:r>
              <a:rPr lang="de-DE" dirty="0"/>
              <a:t> darstellen, welche </a:t>
            </a:r>
          </a:p>
          <a:p>
            <a:pPr lvl="2"/>
            <a:r>
              <a:rPr lang="de-DE" dirty="0"/>
              <a:t>auf im Wesentlichen vorgegebener Fachliteratur basiert;</a:t>
            </a:r>
          </a:p>
          <a:p>
            <a:pPr lvl="2"/>
            <a:r>
              <a:rPr lang="de-DE" dirty="0"/>
              <a:t>das Thema im Gesamtkontext des Seminars verortet und Bezüge zu zentralen Texten des Seminars herstellt;</a:t>
            </a:r>
          </a:p>
          <a:p>
            <a:pPr lvl="2"/>
            <a:r>
              <a:rPr lang="de-DE" dirty="0"/>
              <a:t>eine klare Fragestellung enthält, die fokussiert und stringent bearbeitet wird;</a:t>
            </a:r>
          </a:p>
          <a:p>
            <a:pPr lvl="2"/>
            <a:r>
              <a:rPr lang="de-DE" dirty="0"/>
              <a:t>regionale Überblickskenntnisse zeigt und erörtert;</a:t>
            </a:r>
          </a:p>
          <a:p>
            <a:pPr lvl="2"/>
            <a:r>
              <a:rPr lang="de-DE" dirty="0"/>
              <a:t>auf in der Literatur verwendete Fachbegriffe und Theorien Bezug nimmt;</a:t>
            </a:r>
          </a:p>
          <a:p>
            <a:pPr lvl="2"/>
            <a:r>
              <a:rPr lang="de-DE" dirty="0"/>
              <a:t>die formalen Anforderungen an eine akademische Arbeit erfüllt.</a:t>
            </a:r>
          </a:p>
          <a:p>
            <a:pPr marL="274320" lvl="1" indent="-457200">
              <a:buNone/>
            </a:pPr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77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Prüfungsanmeldung &amp; Abgabefristen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85000" lnSpcReduction="20000"/>
          </a:bodyPr>
          <a:lstStyle/>
          <a:p>
            <a:r>
              <a:rPr lang="de-DE" dirty="0" err="1" smtClean="0"/>
              <a:t>FlexNow</a:t>
            </a:r>
            <a:r>
              <a:rPr lang="de-DE" dirty="0" smtClean="0"/>
              <a:t>-Anmeldungen nur zu Modulprüfungen, nicht zu Lehrveranstaltungen allgemein!</a:t>
            </a:r>
          </a:p>
          <a:p>
            <a:r>
              <a:rPr lang="de-DE" b="1" dirty="0" err="1" smtClean="0">
                <a:solidFill>
                  <a:schemeClr val="accent2"/>
                </a:solidFill>
              </a:rPr>
              <a:t>FlexNow</a:t>
            </a:r>
            <a:r>
              <a:rPr lang="de-DE" b="1" dirty="0" smtClean="0">
                <a:solidFill>
                  <a:schemeClr val="accent2"/>
                </a:solidFill>
              </a:rPr>
              <a:t>-Anmeldefristen:</a:t>
            </a:r>
            <a:r>
              <a:rPr lang="de-DE" dirty="0" smtClean="0"/>
              <a:t> </a:t>
            </a:r>
          </a:p>
          <a:p>
            <a:pPr lvl="1"/>
            <a:r>
              <a:rPr lang="de-DE" dirty="0"/>
              <a:t>bei veranstaltungsbegleitenden Prüfungsformen (z.B. Präsentation u. schriftl. Ausarbeitung</a:t>
            </a:r>
            <a:r>
              <a:rPr lang="de-DE" dirty="0" smtClean="0"/>
              <a:t>): bis </a:t>
            </a:r>
            <a:r>
              <a:rPr lang="de-DE" dirty="0"/>
              <a:t>zum </a:t>
            </a:r>
            <a:r>
              <a:rPr lang="de-DE" dirty="0" smtClean="0"/>
              <a:t>Abgabetermin der schriftlichen Prüfungsarbeit (d.h. bis </a:t>
            </a:r>
            <a:r>
              <a:rPr lang="de-DE" dirty="0" smtClean="0"/>
              <a:t>15.03.18)</a:t>
            </a:r>
            <a:endParaRPr lang="de-DE" dirty="0" smtClean="0"/>
          </a:p>
          <a:p>
            <a:pPr lvl="1"/>
            <a:r>
              <a:rPr lang="de-DE" dirty="0"/>
              <a:t>b</a:t>
            </a:r>
            <a:r>
              <a:rPr lang="de-DE" dirty="0" smtClean="0"/>
              <a:t>ei Klausuren: bis 1 Woche vor dem Klausurtermin  </a:t>
            </a:r>
            <a:endParaRPr lang="de-DE" dirty="0"/>
          </a:p>
          <a:p>
            <a:pPr lvl="1"/>
            <a:r>
              <a:rPr lang="de-DE" b="1" dirty="0" smtClean="0">
                <a:solidFill>
                  <a:srgbClr val="C00000"/>
                </a:solidFill>
              </a:rPr>
              <a:t>Achtung: Es sind keine </a:t>
            </a:r>
            <a:r>
              <a:rPr lang="de-DE" b="1" dirty="0" err="1" smtClean="0">
                <a:solidFill>
                  <a:srgbClr val="C00000"/>
                </a:solidFill>
              </a:rPr>
              <a:t>FlexNow</a:t>
            </a:r>
            <a:r>
              <a:rPr lang="de-DE" b="1" dirty="0" smtClean="0">
                <a:solidFill>
                  <a:srgbClr val="C00000"/>
                </a:solidFill>
              </a:rPr>
              <a:t>-Nachmeldungen möglich! </a:t>
            </a:r>
            <a:r>
              <a:rPr lang="de-DE" dirty="0" smtClean="0"/>
              <a:t>Wer vergisst, sich anzumelden, hat Pech gehabt: Die Prüfung kann nicht verbucht werden!!</a:t>
            </a:r>
          </a:p>
          <a:p>
            <a:r>
              <a:rPr lang="de-DE" b="1" dirty="0" smtClean="0">
                <a:solidFill>
                  <a:schemeClr val="accent2"/>
                </a:solidFill>
              </a:rPr>
              <a:t>Abgabefristen</a:t>
            </a:r>
            <a:r>
              <a:rPr lang="de-DE" dirty="0" smtClean="0"/>
              <a:t> von Hausarbeiten etc.: </a:t>
            </a:r>
            <a:r>
              <a:rPr lang="de-DE" dirty="0"/>
              <a:t>Im WS jeweils der 15.03., im </a:t>
            </a:r>
            <a:r>
              <a:rPr lang="de-DE" dirty="0" err="1"/>
              <a:t>SoSe</a:t>
            </a:r>
            <a:r>
              <a:rPr lang="de-DE" dirty="0"/>
              <a:t> jeweils der 15.09.</a:t>
            </a:r>
            <a:endParaRPr lang="de-DE" dirty="0" smtClean="0"/>
          </a:p>
          <a:p>
            <a:r>
              <a:rPr lang="de-DE" dirty="0" smtClean="0"/>
              <a:t>Empfehlung für die Abgabe der Hausarbeiten: Upload einer   </a:t>
            </a:r>
            <a:r>
              <a:rPr lang="de-DE" b="1" dirty="0" smtClean="0">
                <a:solidFill>
                  <a:schemeClr val="accent2"/>
                </a:solidFill>
              </a:rPr>
              <a:t>elektronischen Version  </a:t>
            </a:r>
            <a:r>
              <a:rPr lang="de-DE" dirty="0" smtClean="0"/>
              <a:t>in einen </a:t>
            </a:r>
            <a:r>
              <a:rPr lang="de-DE" dirty="0" err="1" smtClean="0"/>
              <a:t>stud.IP</a:t>
            </a:r>
            <a:r>
              <a:rPr lang="de-DE" dirty="0" smtClean="0"/>
              <a:t>-Ordner, der für Studierende nur Uploads zulässt. Dort können Hausarbeiten dann für die 3-jährige Aufbewahrungsfrist gespeichert und archiviert werden.</a:t>
            </a:r>
            <a:endParaRPr lang="de-DE" dirty="0"/>
          </a:p>
          <a:p>
            <a:pPr lvl="1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Betreuung u. Unterstützung bei Prüfungsleistungen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de-DE" dirty="0">
                <a:solidFill>
                  <a:prstClr val="black"/>
                </a:solidFill>
              </a:rPr>
              <a:t>Seminarbegleitende Betreuung von schriftlichen </a:t>
            </a:r>
            <a:r>
              <a:rPr lang="de-DE" dirty="0" smtClean="0">
                <a:solidFill>
                  <a:prstClr val="black"/>
                </a:solidFill>
              </a:rPr>
              <a:t>Prüfungsleistungen (v.a. bei Hausarbeiten):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 smtClean="0"/>
              <a:t>Besprechung </a:t>
            </a:r>
            <a:r>
              <a:rPr lang="de-DE" dirty="0"/>
              <a:t>des Exposés bzw. des Arbeitsplans (Thema, Fragestellung, erste Literatur, Gliederung)</a:t>
            </a:r>
          </a:p>
          <a:p>
            <a:pPr lvl="1"/>
            <a:r>
              <a:rPr lang="de-DE" dirty="0"/>
              <a:t>Nach Möglichkeit noch IM Semester, während der Vorlesungszeit!</a:t>
            </a:r>
          </a:p>
          <a:p>
            <a:pPr>
              <a:buClr>
                <a:schemeClr val="accent2"/>
              </a:buClr>
            </a:pPr>
            <a:endParaRPr lang="de-DE" dirty="0" smtClean="0"/>
          </a:p>
          <a:p>
            <a:r>
              <a:rPr lang="de-DE" dirty="0"/>
              <a:t>Hinweisen auf Leitfäden u. Bewertungskriterien: </a:t>
            </a:r>
          </a:p>
          <a:p>
            <a:pPr lvl="1"/>
            <a:r>
              <a:rPr lang="de-DE" dirty="0"/>
              <a:t>Studium &amp; Lehre &gt; Studienunterstützung mit Rat &amp; Tat</a:t>
            </a:r>
          </a:p>
          <a:p>
            <a:pPr>
              <a:buClr>
                <a:schemeClr val="accent2"/>
              </a:buClr>
            </a:pPr>
            <a:endParaRPr lang="de-DE" dirty="0"/>
          </a:p>
          <a:p>
            <a:r>
              <a:rPr lang="de-DE" dirty="0" smtClean="0"/>
              <a:t>Schreibberatung der Fakultät</a:t>
            </a:r>
          </a:p>
          <a:p>
            <a:pPr lvl="1"/>
            <a:r>
              <a:rPr lang="de-DE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de-DE" dirty="0" smtClean="0">
                <a:solidFill>
                  <a:srgbClr val="0070C0"/>
                </a:solidFill>
                <a:hlinkClick r:id="rId3"/>
              </a:rPr>
              <a:t>www.uni-goettingen.de/de/123160.html</a:t>
            </a:r>
            <a:r>
              <a:rPr lang="de-DE" dirty="0" smtClean="0">
                <a:solidFill>
                  <a:srgbClr val="0070C0"/>
                </a:solidFill>
              </a:rPr>
              <a:t> </a:t>
            </a:r>
          </a:p>
          <a:p>
            <a:pPr lvl="1"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Schreibberatung </a:t>
            </a:r>
            <a:r>
              <a:rPr lang="de-DE" dirty="0"/>
              <a:t>der Fakultät</a:t>
            </a:r>
            <a:r>
              <a:rPr lang="de-DE" dirty="0" smtClean="0"/>
              <a:t>: 3 Säulen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18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>
                <a:hlinkClick r:id="rId3"/>
              </a:rPr>
              <a:t>http://</a:t>
            </a:r>
            <a:r>
              <a:rPr lang="de-DE" sz="2000" dirty="0" smtClean="0">
                <a:hlinkClick r:id="rId3"/>
              </a:rPr>
              <a:t>www.uni-goettingen.de/de/123160.html</a:t>
            </a:r>
            <a:r>
              <a:rPr lang="de-DE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de-DE" sz="2000" b="1" dirty="0" smtClean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2000" b="1" dirty="0" smtClean="0">
                <a:solidFill>
                  <a:schemeClr val="accent2"/>
                </a:solidFill>
              </a:rPr>
              <a:t>Offene </a:t>
            </a:r>
            <a:r>
              <a:rPr lang="de-DE" sz="2000" b="1" dirty="0">
                <a:solidFill>
                  <a:schemeClr val="accent2"/>
                </a:solidFill>
              </a:rPr>
              <a:t>Sprechzeiten:</a:t>
            </a:r>
            <a:r>
              <a:rPr lang="de-DE" sz="2000" b="1" dirty="0"/>
              <a:t> </a:t>
            </a:r>
            <a:r>
              <a:rPr lang="de-DE" sz="2000" dirty="0"/>
              <a:t>Di 14:00 - 16:00 LRC der SUB &amp; Mi 10:00 - </a:t>
            </a:r>
            <a:r>
              <a:rPr lang="de-DE" sz="2000" dirty="0" smtClean="0"/>
              <a:t>11:30 </a:t>
            </a:r>
            <a:r>
              <a:rPr lang="de-DE" sz="2000" dirty="0"/>
              <a:t>Büro der Schreibberatung, </a:t>
            </a:r>
            <a:r>
              <a:rPr lang="de-DE" sz="2000" dirty="0" smtClean="0"/>
              <a:t>OEC </a:t>
            </a:r>
            <a:r>
              <a:rPr lang="de-DE" sz="2000" dirty="0" smtClean="0"/>
              <a:t>1.117 </a:t>
            </a:r>
            <a:endParaRPr lang="de-DE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de-DE" sz="2000" dirty="0" smtClean="0"/>
              <a:t>Die </a:t>
            </a:r>
            <a:r>
              <a:rPr lang="de-DE" sz="2000" dirty="0"/>
              <a:t>eigentliche Beratung findet während der </a:t>
            </a:r>
            <a:r>
              <a:rPr lang="de-DE" sz="2000" b="1" dirty="0">
                <a:solidFill>
                  <a:schemeClr val="accent2"/>
                </a:solidFill>
              </a:rPr>
              <a:t>individuell vereinbarten Termine</a:t>
            </a:r>
            <a:r>
              <a:rPr lang="de-DE" sz="2000" b="1" dirty="0"/>
              <a:t> </a:t>
            </a:r>
            <a:r>
              <a:rPr lang="de-DE" sz="2000" dirty="0"/>
              <a:t>statt. Zu diesem Zweck können Sie uns auch per E-Mail kontaktieren: </a:t>
            </a:r>
            <a:r>
              <a:rPr lang="de-DE" sz="2000" i="1" dirty="0"/>
              <a:t>Schreibberatung@sowi.uni-goettingen.de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2000" b="1" dirty="0" smtClean="0">
                <a:solidFill>
                  <a:schemeClr val="accent2"/>
                </a:solidFill>
              </a:rPr>
              <a:t>Workshops</a:t>
            </a:r>
            <a:r>
              <a:rPr lang="de-DE" sz="2000" dirty="0" smtClean="0"/>
              <a:t> im </a:t>
            </a:r>
            <a:r>
              <a:rPr lang="de-DE" sz="2000" dirty="0" smtClean="0"/>
              <a:t>WS 17/18</a:t>
            </a:r>
            <a:r>
              <a:rPr lang="de-DE" sz="2000" b="1" dirty="0" smtClean="0"/>
              <a:t>:</a:t>
            </a:r>
            <a:endParaRPr lang="de-DE" sz="2000" b="1" dirty="0" smtClean="0"/>
          </a:p>
          <a:p>
            <a:pPr marL="548640" lvl="2" indent="0">
              <a:buNone/>
            </a:pPr>
            <a:r>
              <a:rPr lang="de-DE" sz="1800" dirty="0" smtClean="0"/>
              <a:t>Verschiedene </a:t>
            </a:r>
            <a:r>
              <a:rPr lang="de-DE" sz="1800" dirty="0"/>
              <a:t>Workshops rund um das wissenschaftliche </a:t>
            </a:r>
            <a:r>
              <a:rPr lang="de-DE" sz="1800" dirty="0" smtClean="0"/>
              <a:t>Schreiben: z.B</a:t>
            </a:r>
            <a:r>
              <a:rPr lang="de-DE" sz="1800" dirty="0"/>
              <a:t>.</a:t>
            </a:r>
            <a:r>
              <a:rPr lang="de-DE" sz="1800" dirty="0" smtClean="0"/>
              <a:t> </a:t>
            </a:r>
            <a:r>
              <a:rPr lang="de-DE" sz="1800" dirty="0"/>
              <a:t>Hausarbeit, Schreibstrategien, </a:t>
            </a:r>
            <a:r>
              <a:rPr lang="de-DE" sz="1800" dirty="0"/>
              <a:t>das Überarbeiten von Rohfassungen und das Überwinden von Schreibproblemen. </a:t>
            </a:r>
            <a:r>
              <a:rPr lang="de-DE" sz="1800" dirty="0" smtClean="0"/>
              <a:t>Im </a:t>
            </a:r>
            <a:r>
              <a:rPr lang="de-DE" sz="1800" dirty="0" err="1" smtClean="0"/>
              <a:t>UniVZ</a:t>
            </a:r>
            <a:r>
              <a:rPr lang="de-DE" sz="1800" dirty="0" smtClean="0"/>
              <a:t> sind die </a:t>
            </a:r>
            <a:r>
              <a:rPr lang="de-DE" sz="1800" dirty="0"/>
              <a:t>wichtigsten Infos zu den Veranstaltungen </a:t>
            </a:r>
            <a:r>
              <a:rPr lang="de-DE" sz="1800" dirty="0" smtClean="0"/>
              <a:t>zu finden (Lehrende</a:t>
            </a:r>
            <a:r>
              <a:rPr lang="de-DE" sz="1800" dirty="0"/>
              <a:t>: Uta Scheer &amp; Valerie Bleisteiner).</a:t>
            </a:r>
            <a:endParaRPr lang="de-DE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39616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Fristverlängerungen &amp; Rücktritt von Prüfungen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de-DE" sz="2800" b="1" dirty="0">
                <a:solidFill>
                  <a:schemeClr val="accent2"/>
                </a:solidFill>
              </a:rPr>
              <a:t>Verlängerungen von Bearbeitungszeiten</a:t>
            </a:r>
            <a:r>
              <a:rPr lang="de-DE" sz="2800" dirty="0">
                <a:solidFill>
                  <a:schemeClr val="accent2"/>
                </a:solidFill>
              </a:rPr>
              <a:t> </a:t>
            </a:r>
            <a:r>
              <a:rPr lang="de-DE" sz="2800" dirty="0"/>
              <a:t>können ausschließlich unter Vorlage eines entsprechenden Nachweises (i. d. R. Attest) beim Prüfungsamt gewährt werden (das Attest sollte also in diesem Falle möglichst einen Zeitraum angeben</a:t>
            </a:r>
            <a:r>
              <a:rPr lang="de-DE" sz="2800" dirty="0" smtClean="0"/>
              <a:t>). Vorgehensweise:</a:t>
            </a:r>
            <a:endParaRPr lang="de-DE" sz="2800" dirty="0"/>
          </a:p>
          <a:p>
            <a:pPr lvl="0"/>
            <a:r>
              <a:rPr lang="de-DE" sz="2800" dirty="0" smtClean="0"/>
              <a:t>Studierende </a:t>
            </a:r>
            <a:r>
              <a:rPr lang="de-DE" sz="2800" dirty="0"/>
              <a:t>sollen Atteste direkt bei </a:t>
            </a:r>
            <a:r>
              <a:rPr lang="de-DE" sz="2800" dirty="0" smtClean="0"/>
              <a:t>der zuständigen Mitarbeiterin </a:t>
            </a:r>
            <a:r>
              <a:rPr lang="de-DE" sz="2800" dirty="0"/>
              <a:t>des Prüfungsamtes </a:t>
            </a:r>
            <a:r>
              <a:rPr lang="de-DE" sz="2800" dirty="0" smtClean="0"/>
              <a:t>einreichen. Für die Ethnologie </a:t>
            </a:r>
            <a:r>
              <a:rPr lang="de-DE" sz="2800" dirty="0"/>
              <a:t>ist zur Zeit Frau Martina Heinzen zuständig: </a:t>
            </a:r>
            <a:r>
              <a:rPr lang="de-DE" sz="2800" u="sng" dirty="0" smtClean="0">
                <a:hlinkClick r:id="rId2"/>
              </a:rPr>
              <a:t>martina.heinzen@zvw.uni-goettingen.de</a:t>
            </a:r>
            <a:r>
              <a:rPr lang="de-DE" sz="2800" dirty="0" smtClean="0"/>
              <a:t>.</a:t>
            </a:r>
            <a:endParaRPr lang="de-DE" sz="2800" dirty="0"/>
          </a:p>
          <a:p>
            <a:pPr lvl="0"/>
            <a:r>
              <a:rPr lang="de-DE" sz="2800" dirty="0" smtClean="0"/>
              <a:t>Die </a:t>
            </a:r>
            <a:r>
              <a:rPr lang="de-DE" sz="2800" dirty="0"/>
              <a:t>Studierenden und Prüfenden werden nach Eingang und Bearbeitung vom Prüfungsamt wie folgt informiert: </a:t>
            </a:r>
          </a:p>
          <a:p>
            <a:pPr lvl="1"/>
            <a:r>
              <a:rPr lang="de-DE" sz="2400" dirty="0"/>
              <a:t>über die Abmeldung und entsprechende Verbuchung (‚Freigabe‘) der Modulprüfung via </a:t>
            </a:r>
            <a:r>
              <a:rPr lang="de-DE" sz="2400" dirty="0" err="1"/>
              <a:t>FlexNow</a:t>
            </a:r>
            <a:r>
              <a:rPr lang="de-DE" sz="2400" dirty="0"/>
              <a:t>-System;</a:t>
            </a:r>
          </a:p>
          <a:p>
            <a:pPr lvl="1"/>
            <a:r>
              <a:rPr lang="de-DE" sz="2400" dirty="0"/>
              <a:t>über geänderte Prüfungstermine bei Verlängerungen der Bearbeitungszeit zusätzlich per E-Mail.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40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571470" y="3214686"/>
          <a:ext cx="8001060" cy="2187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5"/>
                <a:gridCol w="2000265"/>
                <a:gridCol w="2000265"/>
                <a:gridCol w="2000265"/>
              </a:tblGrid>
              <a:tr h="285752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r>
                        <a:rPr lang="de-DE" baseline="0" dirty="0" smtClean="0"/>
                        <a:t> Semester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 Semester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3. Semester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4. Semester</a:t>
                      </a:r>
                      <a:endParaRPr lang="de-DE" dirty="0"/>
                    </a:p>
                  </a:txBody>
                  <a:tcPr/>
                </a:tc>
              </a:tr>
              <a:tr h="182166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Kolloquien im MA-Studiengang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937760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/>
              <a:t>Die jeweils angebotenen </a:t>
            </a:r>
            <a:r>
              <a:rPr lang="de-DE" sz="2000" b="1" dirty="0"/>
              <a:t>Examenskolloquien</a:t>
            </a:r>
            <a:r>
              <a:rPr lang="de-DE" sz="2000" dirty="0"/>
              <a:t> sind anrechenbar für die Module M.Eth.201, M.Eth.104 und M.Eth.106, die auch in dieser Reihenfolge absolviert werden sollten. Anmeldung </a:t>
            </a:r>
            <a:r>
              <a:rPr lang="de-DE" sz="2000" dirty="0" smtClean="0"/>
              <a:t>in </a:t>
            </a:r>
            <a:r>
              <a:rPr lang="de-DE" sz="2000" dirty="0" err="1"/>
              <a:t>FlexNow</a:t>
            </a:r>
            <a:r>
              <a:rPr lang="de-DE" sz="2000" dirty="0"/>
              <a:t> unter den betreffenden Modulen unter dem Namen des/der </a:t>
            </a:r>
            <a:r>
              <a:rPr lang="de-DE" sz="2000" dirty="0" err="1"/>
              <a:t>DozentIn</a:t>
            </a:r>
            <a:r>
              <a:rPr lang="de-DE" sz="2000" dirty="0"/>
              <a:t>.</a:t>
            </a:r>
          </a:p>
          <a:p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>
            <a:off x="4286248" y="4429132"/>
            <a:ext cx="357190" cy="35719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/>
          <p:cNvSpPr/>
          <p:nvPr/>
        </p:nvSpPr>
        <p:spPr>
          <a:xfrm rot="16200000">
            <a:off x="6283178" y="4432466"/>
            <a:ext cx="363859" cy="357190"/>
          </a:xfrm>
          <a:prstGeom prst="downArrow">
            <a:avLst>
              <a:gd name="adj1" fmla="val 55000"/>
              <a:gd name="adj2" fmla="val 45000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Abgerundetes Rechteck 12"/>
          <p:cNvSpPr/>
          <p:nvPr/>
        </p:nvSpPr>
        <p:spPr>
          <a:xfrm>
            <a:off x="2714612" y="4071942"/>
            <a:ext cx="1500198" cy="107157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Abgerundetes Rechteck 13"/>
          <p:cNvSpPr/>
          <p:nvPr/>
        </p:nvSpPr>
        <p:spPr>
          <a:xfrm>
            <a:off x="4714876" y="4071942"/>
            <a:ext cx="1500198" cy="1071570"/>
          </a:xfrm>
          <a:prstGeom prst="round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6786578" y="4071942"/>
            <a:ext cx="1500198" cy="1071570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2714612" y="4071942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M.Eth.201</a:t>
            </a:r>
          </a:p>
          <a:p>
            <a:r>
              <a:rPr lang="de-DE" sz="1400" dirty="0" smtClean="0">
                <a:solidFill>
                  <a:schemeClr val="bg1"/>
                </a:solidFill>
              </a:rPr>
              <a:t>Organisation ethnologischer Forschung (4 C)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714876" y="4071942"/>
            <a:ext cx="1571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M.Eth.104</a:t>
            </a:r>
          </a:p>
          <a:p>
            <a:r>
              <a:rPr lang="de-DE" sz="1400" dirty="0" smtClean="0">
                <a:solidFill>
                  <a:schemeClr val="bg1"/>
                </a:solidFill>
              </a:rPr>
              <a:t>Forschungsprojekt &amp; Projekt-Kolloquium (4 C)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786578" y="4071942"/>
            <a:ext cx="15716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M.Eth.106</a:t>
            </a:r>
          </a:p>
          <a:p>
            <a:r>
              <a:rPr lang="de-DE" sz="1400" dirty="0" smtClean="0">
                <a:solidFill>
                  <a:schemeClr val="bg1"/>
                </a:solidFill>
              </a:rPr>
              <a:t>MA-Kolloquium </a:t>
            </a:r>
          </a:p>
          <a:p>
            <a:r>
              <a:rPr lang="de-DE" sz="1400" dirty="0" smtClean="0">
                <a:solidFill>
                  <a:schemeClr val="bg1"/>
                </a:solidFill>
              </a:rPr>
              <a:t>(4 C)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7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endParaRPr lang="de-DE" dirty="0">
              <a:solidFill>
                <a:prstClr val="black">
                  <a:lumMod val="65000"/>
                  <a:lumOff val="35000"/>
                </a:prstClr>
              </a:solidFill>
              <a:latin typeface="Eras Bold ITC" panose="020B0907030504020204" pitchFamily="34" charset="0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59832" y="6492240"/>
            <a:ext cx="3312368" cy="365760"/>
          </a:xfrm>
        </p:spPr>
        <p:txBody>
          <a:bodyPr/>
          <a:lstStyle/>
          <a:p>
            <a:r>
              <a:rPr lang="de-DE" dirty="0" smtClean="0">
                <a:solidFill>
                  <a:prstClr val="black"/>
                </a:solidFill>
              </a:rPr>
              <a:t>Institut für Ethnologie, September 2017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4731541" y="142259"/>
            <a:ext cx="4088931" cy="3826152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1200"/>
              </a:spcBef>
              <a:spcAft>
                <a:spcPts val="600"/>
              </a:spcAft>
              <a:defRPr/>
            </a:pPr>
            <a:r>
              <a:rPr lang="de-DE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Für alle BA-Studierenden ab dem 4. Semester:</a:t>
            </a:r>
            <a:br>
              <a:rPr lang="de-DE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1100" dirty="0" err="1" smtClean="0">
                <a:solidFill>
                  <a:schemeClr val="bg1">
                    <a:lumMod val="95000"/>
                  </a:schemeClr>
                </a:solidFill>
              </a:rPr>
              <a:t>ss</a:t>
            </a:r>
            <a:r>
              <a:rPr lang="de-DE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e-DE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Info-Veranstaltung</a:t>
            </a:r>
            <a:r>
              <a:rPr lang="de-DE" dirty="0" smtClean="0"/>
              <a:t> </a:t>
            </a:r>
            <a:r>
              <a:rPr lang="de-DE" dirty="0">
                <a:solidFill>
                  <a:schemeClr val="accent1"/>
                </a:solidFill>
              </a:rPr>
              <a:t>„Rund um die </a:t>
            </a:r>
            <a:r>
              <a:rPr lang="de-DE" dirty="0" smtClean="0">
                <a:solidFill>
                  <a:schemeClr val="accent1"/>
                </a:solidFill>
              </a:rPr>
              <a:t/>
            </a:r>
            <a:br>
              <a:rPr lang="de-DE" dirty="0" smtClean="0">
                <a:solidFill>
                  <a:schemeClr val="accent1"/>
                </a:solidFill>
              </a:rPr>
            </a:br>
            <a:r>
              <a:rPr lang="de-DE" dirty="0" smtClean="0">
                <a:solidFill>
                  <a:schemeClr val="accent1"/>
                </a:solidFill>
              </a:rPr>
              <a:t>BA-Arbeit“</a:t>
            </a:r>
            <a:br>
              <a:rPr lang="de-DE" dirty="0" smtClean="0">
                <a:solidFill>
                  <a:schemeClr val="accent1"/>
                </a:solidFill>
              </a:rPr>
            </a:br>
            <a:r>
              <a:rPr lang="de-DE" sz="1300" dirty="0" err="1">
                <a:solidFill>
                  <a:schemeClr val="bg1">
                    <a:lumMod val="95000"/>
                  </a:schemeClr>
                </a:solidFill>
              </a:rPr>
              <a:t>ss</a:t>
            </a:r>
            <a:r>
              <a:rPr lang="de-DE" dirty="0" smtClean="0">
                <a:solidFill>
                  <a:srgbClr val="FD7267"/>
                </a:solidFill>
              </a:rPr>
              <a:t/>
            </a:r>
            <a:br>
              <a:rPr lang="de-DE" dirty="0" smtClean="0">
                <a:solidFill>
                  <a:srgbClr val="FD7267"/>
                </a:solidFill>
              </a:rPr>
            </a:br>
            <a:r>
              <a:rPr lang="de-D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Institutskolloquium,</a:t>
            </a:r>
            <a:br>
              <a:rPr lang="de-DE" sz="2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e-DE" sz="2200" b="1" dirty="0" smtClean="0">
                <a:solidFill>
                  <a:schemeClr val="accent1"/>
                </a:solidFill>
              </a:rPr>
              <a:t>Do. 19.10., </a:t>
            </a:r>
            <a:r>
              <a:rPr lang="de-DE" sz="2200" b="1" dirty="0">
                <a:solidFill>
                  <a:schemeClr val="accent1"/>
                </a:solidFill>
              </a:rPr>
              <a:t>16-18 Uhr </a:t>
            </a:r>
            <a:r>
              <a:rPr lang="de-DE" sz="2200" b="1" dirty="0" smtClean="0">
                <a:solidFill>
                  <a:schemeClr val="accent1"/>
                </a:solidFill>
              </a:rPr>
              <a:t/>
            </a:r>
            <a:br>
              <a:rPr lang="de-DE" sz="2200" b="1" dirty="0" smtClean="0">
                <a:solidFill>
                  <a:schemeClr val="accent1"/>
                </a:solidFill>
              </a:rPr>
            </a:b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 Hörsaal)</a:t>
            </a:r>
            <a:b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de-DE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platzhalter 6"/>
          <p:cNvSpPr txBox="1">
            <a:spLocks/>
          </p:cNvSpPr>
          <p:nvPr/>
        </p:nvSpPr>
        <p:spPr>
          <a:xfrm>
            <a:off x="755576" y="476672"/>
            <a:ext cx="7272808" cy="89683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>
              <a:spcBef>
                <a:spcPts val="600"/>
              </a:spcBef>
              <a:buClr>
                <a:srgbClr val="98C723"/>
              </a:buClr>
              <a:buSzPct val="76000"/>
              <a:buFont typeface="Wingdings 3"/>
              <a:buNone/>
              <a:defRPr/>
            </a:pPr>
            <a:endParaRPr lang="de-DE" sz="4400" dirty="0" smtClean="0">
              <a:solidFill>
                <a:prstClr val="black">
                  <a:lumMod val="65000"/>
                  <a:lumOff val="35000"/>
                </a:prstClr>
              </a:solidFill>
              <a:latin typeface="Eras Bold ITC" panose="020B0907030504020204" pitchFamily="34" charset="0"/>
            </a:endParaRPr>
          </a:p>
        </p:txBody>
      </p:sp>
      <p:pic>
        <p:nvPicPr>
          <p:cNvPr id="15" name="Grafik 14" descr="C:\Users\HANSRE~1\AppData\Local\Temp\reptile-316281_1280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" r="37865"/>
          <a:stretch/>
        </p:blipFill>
        <p:spPr bwMode="auto">
          <a:xfrm rot="20670422">
            <a:off x="923881" y="-189350"/>
            <a:ext cx="3707904" cy="39211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323528" y="3825928"/>
            <a:ext cx="8496944" cy="240005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>
              <a:spcBef>
                <a:spcPts val="600"/>
              </a:spcBef>
              <a:buClr>
                <a:srgbClr val="98C723"/>
              </a:buClr>
            </a:pPr>
            <a:endParaRPr lang="de-DE" sz="2800" dirty="0" smtClean="0">
              <a:solidFill>
                <a:srgbClr val="FD7267"/>
              </a:solidFill>
            </a:endParaRPr>
          </a:p>
          <a:p>
            <a:pPr marL="1177200" lvl="1" algn="l">
              <a:spcBef>
                <a:spcPts val="0"/>
              </a:spcBef>
              <a:spcAft>
                <a:spcPts val="1200"/>
              </a:spcAft>
              <a:buClr>
                <a:srgbClr val="59B0B9"/>
              </a:buClr>
            </a:pP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Grundlegende Infos zur (Planung der) BA-Arbeit</a:t>
            </a:r>
          </a:p>
          <a:p>
            <a:pPr marL="1177200" lvl="1" algn="l">
              <a:buClr>
                <a:srgbClr val="59B0B9"/>
              </a:buClr>
            </a:pP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Infos zur Betreuung: Lehrende des Instituts stellen ihre inhaltlichen Schwerpunkte &amp; „Wunschthemen“ vor</a:t>
            </a:r>
          </a:p>
          <a:p>
            <a:pPr marL="1177200" lvl="1" algn="l">
              <a:spcBef>
                <a:spcPts val="1200"/>
              </a:spcBef>
              <a:buClr>
                <a:srgbClr val="59B0B9"/>
              </a:buClr>
            </a:pPr>
            <a:r>
              <a:rPr lang="de-DE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Fragen von Studierenden, allg. Austausch</a:t>
            </a:r>
          </a:p>
        </p:txBody>
      </p:sp>
      <p:pic>
        <p:nvPicPr>
          <p:cNvPr id="17" name="Grafik 16" descr="C:\Users\HANSRE~1\AppData\Local\Temp\reptile-316281_1280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65"/>
          <a:stretch/>
        </p:blipFill>
        <p:spPr bwMode="auto">
          <a:xfrm>
            <a:off x="755576" y="4149080"/>
            <a:ext cx="576065" cy="5734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Grafik 18" descr="C:\Users\HANSRE~1\AppData\Local\Temp\reptile-316281_1280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65"/>
          <a:stretch/>
        </p:blipFill>
        <p:spPr bwMode="auto">
          <a:xfrm>
            <a:off x="755576" y="4797152"/>
            <a:ext cx="576065" cy="6207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Grafik 19" descr="C:\Users\HANSRE~1\AppData\Local\Temp\reptile-316281_1280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65"/>
          <a:stretch/>
        </p:blipFill>
        <p:spPr bwMode="auto">
          <a:xfrm>
            <a:off x="755576" y="5536120"/>
            <a:ext cx="576065" cy="5779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421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ffen_Lehrende_WS 12-13">
  <a:themeElements>
    <a:clrScheme name="Zusammengesetz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fo-Veranstaltung_Rund um die BA-Arbeit_mit Folien HR (WS 14-15)">
  <a:themeElements>
    <a:clrScheme name="Zusammengesetz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ti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Treffen_Lehrende_WS 12-13</Template>
  <TotalTime>0</TotalTime>
  <Words>823</Words>
  <Application>Microsoft Office PowerPoint</Application>
  <PresentationFormat>Bildschirmpräsentation (4:3)</PresentationFormat>
  <Paragraphs>96</Paragraphs>
  <Slides>9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Treffen_Lehrende_WS 12-13</vt:lpstr>
      <vt:lpstr>Info-Veranstaltung_Rund um die BA-Arbeit_mit Folien HR (WS 14-15)</vt:lpstr>
      <vt:lpstr>Infos für Lehrende  zum Semesterstart  </vt:lpstr>
      <vt:lpstr>Angaben zur Credit-Verteilung: z.B. 4 SWS / 9 C</vt:lpstr>
      <vt:lpstr>Prüfungsleistungen und -anforderungen</vt:lpstr>
      <vt:lpstr>Prüfungsanmeldung &amp; Abgabefristen</vt:lpstr>
      <vt:lpstr>Betreuung u. Unterstützung bei Prüfungsleistungen</vt:lpstr>
      <vt:lpstr>Schreibberatung der Fakultät: 3 Säulen</vt:lpstr>
      <vt:lpstr>Fristverlängerungen &amp; Rücktritt von Prüfungen</vt:lpstr>
      <vt:lpstr>Kolloquien im MA-Studiengang</vt:lpstr>
      <vt:lpstr>Für alle BA-Studierenden ab dem 4. Semester: ss Info-Veranstaltung „Rund um die  BA-Arbeit“ ss Institutskolloquium, Do. 19.10., 16-18 Uhr  (im Hörsaal)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 Reithofer</dc:creator>
  <cp:lastModifiedBy>Hans Reithofer</cp:lastModifiedBy>
  <cp:revision>83</cp:revision>
  <cp:lastPrinted>2017-09-20T13:52:06Z</cp:lastPrinted>
  <dcterms:created xsi:type="dcterms:W3CDTF">2013-04-08T09:45:08Z</dcterms:created>
  <dcterms:modified xsi:type="dcterms:W3CDTF">2017-09-20T13:52:09Z</dcterms:modified>
</cp:coreProperties>
</file>