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81" r:id="rId2"/>
    <p:sldId id="292" r:id="rId3"/>
    <p:sldId id="337" r:id="rId4"/>
    <p:sldId id="313" r:id="rId5"/>
    <p:sldId id="340" r:id="rId6"/>
    <p:sldId id="316" r:id="rId7"/>
    <p:sldId id="317" r:id="rId8"/>
    <p:sldId id="331" r:id="rId9"/>
    <p:sldId id="295" r:id="rId10"/>
    <p:sldId id="297" r:id="rId11"/>
    <p:sldId id="298" r:id="rId12"/>
    <p:sldId id="346" r:id="rId13"/>
    <p:sldId id="347" r:id="rId14"/>
    <p:sldId id="341" r:id="rId15"/>
  </p:sldIdLst>
  <p:sldSz cx="9144000" cy="6858000" type="screen4x3"/>
  <p:notesSz cx="6648450" cy="9850438"/>
  <p:defaultTextStyle>
    <a:defPPr>
      <a:defRPr lang="de-DE"/>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3366"/>
    <a:srgbClr val="003C68"/>
    <a:srgbClr val="66C483"/>
    <a:srgbClr val="C1CAD9"/>
    <a:srgbClr val="B3BED1"/>
    <a:srgbClr val="ADB9CD"/>
    <a:srgbClr val="B0B8CA"/>
    <a:srgbClr val="336699"/>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8" autoAdjust="0"/>
  </p:normalViewPr>
  <p:slideViewPr>
    <p:cSldViewPr>
      <p:cViewPr varScale="1">
        <p:scale>
          <a:sx n="104" d="100"/>
          <a:sy n="104" d="100"/>
        </p:scale>
        <p:origin x="-180" y="-90"/>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91" d="100"/>
          <a:sy n="91" d="100"/>
        </p:scale>
        <p:origin x="-1704" y="1398"/>
      </p:cViewPr>
      <p:guideLst>
        <p:guide orient="horz" pos="3103"/>
        <p:guide pos="209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oleObject" Target="Diagramm%20in%20Microsoft%20Office%20PowerPoint"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ug-uzdv-fs1\user\faust\Arbeitsmarktanforderungen\Positionen%20der%20Arbeitgeber%20zu%20SK\ausgewertet\Erwartungen%20an%20Hochschulabsolventen_Engl.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ug-uzdv-fs1\user\faust\Arbeitsmarktanforderungen\Positionen%20der%20Arbeitgeber%20zu%20SK\ausgewertet\Erwartungen%20an%20Hochschulabsolventen_Engl%20(2).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de-DE"/>
  <c:clrMapOvr bg1="lt1" tx1="dk1" bg2="lt2" tx2="dk2" accent1="accent1" accent2="accent2" accent3="accent3" accent4="accent4" accent5="accent5" accent6="accent6" hlink="hlink" folHlink="folHlink"/>
  <c:chart>
    <c:title>
      <c:tx>
        <c:rich>
          <a:bodyPr/>
          <a:lstStyle/>
          <a:p>
            <a:pPr>
              <a:defRPr>
                <a:solidFill>
                  <a:srgbClr val="003366"/>
                </a:solidFill>
              </a:defRPr>
            </a:pPr>
            <a:r>
              <a:rPr lang="en-US" baseline="0" dirty="0" smtClean="0">
                <a:solidFill>
                  <a:srgbClr val="003366"/>
                </a:solidFill>
              </a:rPr>
              <a:t>The top 10 competencies </a:t>
            </a:r>
            <a:endParaRPr lang="en-US" dirty="0">
              <a:solidFill>
                <a:srgbClr val="003366"/>
              </a:solidFill>
            </a:endParaRPr>
          </a:p>
        </c:rich>
      </c:tx>
      <c:layout>
        <c:manualLayout>
          <c:xMode val="edge"/>
          <c:yMode val="edge"/>
          <c:x val="0.37209430237149582"/>
          <c:y val="2.1739130434782612E-2"/>
        </c:manualLayout>
      </c:layout>
    </c:title>
    <c:view3D>
      <c:rAngAx val="1"/>
    </c:view3D>
    <c:plotArea>
      <c:layout/>
      <c:bar3DChart>
        <c:barDir val="col"/>
        <c:grouping val="clustered"/>
        <c:dLbls>
          <c:showVal val="1"/>
        </c:dLbls>
        <c:shape val="cylinder"/>
        <c:axId val="75949568"/>
        <c:axId val="75951104"/>
        <c:axId val="0"/>
      </c:bar3DChart>
      <c:catAx>
        <c:axId val="75949568"/>
        <c:scaling>
          <c:orientation val="minMax"/>
        </c:scaling>
        <c:axPos val="b"/>
        <c:majorTickMark val="none"/>
        <c:tickLblPos val="nextTo"/>
        <c:txPr>
          <a:bodyPr/>
          <a:lstStyle/>
          <a:p>
            <a:pPr>
              <a:defRPr>
                <a:solidFill>
                  <a:srgbClr val="002060"/>
                </a:solidFill>
              </a:defRPr>
            </a:pPr>
            <a:endParaRPr lang="de-DE"/>
          </a:p>
        </c:txPr>
        <c:crossAx val="75951104"/>
        <c:crosses val="autoZero"/>
        <c:auto val="1"/>
        <c:lblAlgn val="ctr"/>
        <c:lblOffset val="100"/>
      </c:catAx>
      <c:valAx>
        <c:axId val="75951104"/>
        <c:scaling>
          <c:orientation val="minMax"/>
        </c:scaling>
        <c:axPos val="l"/>
        <c:majorGridlines/>
        <c:numFmt formatCode="General" sourceLinked="1"/>
        <c:majorTickMark val="none"/>
        <c:tickLblPos val="nextTo"/>
        <c:crossAx val="75949568"/>
        <c:crosses val="autoZero"/>
        <c:crossBetween val="between"/>
      </c:valAx>
    </c:plotArea>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de-DE"/>
  <c:clrMapOvr bg1="lt1" tx1="dk1" bg2="lt2" tx2="dk2" accent1="accent1" accent2="accent2" accent3="accent3" accent4="accent4" accent5="accent5" accent6="accent6" hlink="hlink" folHlink="folHlink"/>
  <c:chart>
    <c:title>
      <c:tx>
        <c:rich>
          <a:bodyPr/>
          <a:lstStyle/>
          <a:p>
            <a:pPr>
              <a:defRPr>
                <a:solidFill>
                  <a:srgbClr val="003C68"/>
                </a:solidFill>
              </a:defRPr>
            </a:pPr>
            <a:r>
              <a:rPr lang="en-US">
                <a:solidFill>
                  <a:srgbClr val="003C68"/>
                </a:solidFill>
              </a:rPr>
              <a:t>The top 10 competencies</a:t>
            </a:r>
          </a:p>
        </c:rich>
      </c:tx>
      <c:layout>
        <c:manualLayout>
          <c:xMode val="edge"/>
          <c:yMode val="edge"/>
          <c:x val="0.37209430237149582"/>
          <c:y val="2.1739130434782612E-2"/>
        </c:manualLayout>
      </c:layout>
    </c:title>
    <c:view3D>
      <c:rAngAx val="1"/>
    </c:view3D>
    <c:plotArea>
      <c:layout/>
      <c:bar3DChart>
        <c:barDir val="col"/>
        <c:grouping val="clustered"/>
        <c:ser>
          <c:idx val="0"/>
          <c:order val="0"/>
          <c:tx>
            <c:strRef>
              <c:f>'Top 10'!$B$1</c:f>
              <c:strCache>
                <c:ptCount val="1"/>
                <c:pt idx="0">
                  <c:v>Datenreihe 1</c:v>
                </c:pt>
              </c:strCache>
            </c:strRef>
          </c:tx>
          <c:dLbls>
            <c:showVal val="1"/>
          </c:dLbls>
          <c:cat>
            <c:strRef>
              <c:f>'Top 10'!$A$2:$A$11</c:f>
              <c:strCache>
                <c:ptCount val="10"/>
                <c:pt idx="0">
                  <c:v>capacity for teamwork</c:v>
                </c:pt>
                <c:pt idx="1">
                  <c:v>autonomous working/self-management</c:v>
                </c:pt>
                <c:pt idx="2">
                  <c:v>commitment</c:v>
                </c:pt>
                <c:pt idx="3">
                  <c:v>communication skills</c:v>
                </c:pt>
                <c:pt idx="4">
                  <c:v>extensive subject knowledge in the relevant subject discipline</c:v>
                </c:pt>
                <c:pt idx="5">
                  <c:v>sense of responsibility</c:v>
                </c:pt>
                <c:pt idx="6">
                  <c:v>analytic skills and decision-making ability</c:v>
                </c:pt>
                <c:pt idx="7">
                  <c:v>ability to cope with stress</c:v>
                </c:pt>
                <c:pt idx="8">
                  <c:v>foreign language skills</c:v>
                </c:pt>
                <c:pt idx="9">
                  <c:v>success orientation</c:v>
                </c:pt>
              </c:strCache>
            </c:strRef>
          </c:cat>
          <c:val>
            <c:numRef>
              <c:f>'Top 10'!$B$2:$B$11</c:f>
              <c:numCache>
                <c:formatCode>General</c:formatCode>
                <c:ptCount val="10"/>
                <c:pt idx="0">
                  <c:v>71</c:v>
                </c:pt>
                <c:pt idx="1">
                  <c:v>63</c:v>
                </c:pt>
                <c:pt idx="2">
                  <c:v>60</c:v>
                </c:pt>
                <c:pt idx="3">
                  <c:v>59</c:v>
                </c:pt>
                <c:pt idx="4">
                  <c:v>52</c:v>
                </c:pt>
                <c:pt idx="5">
                  <c:v>50</c:v>
                </c:pt>
                <c:pt idx="6">
                  <c:v>49</c:v>
                </c:pt>
                <c:pt idx="7">
                  <c:v>33</c:v>
                </c:pt>
                <c:pt idx="8">
                  <c:v>33</c:v>
                </c:pt>
                <c:pt idx="9">
                  <c:v>33</c:v>
                </c:pt>
              </c:numCache>
            </c:numRef>
          </c:val>
        </c:ser>
        <c:dLbls>
          <c:showVal val="1"/>
        </c:dLbls>
        <c:shape val="cylinder"/>
        <c:axId val="75993088"/>
        <c:axId val="75994624"/>
        <c:axId val="0"/>
      </c:bar3DChart>
      <c:catAx>
        <c:axId val="75993088"/>
        <c:scaling>
          <c:orientation val="minMax"/>
        </c:scaling>
        <c:axPos val="b"/>
        <c:majorTickMark val="none"/>
        <c:tickLblPos val="nextTo"/>
        <c:txPr>
          <a:bodyPr/>
          <a:lstStyle/>
          <a:p>
            <a:pPr>
              <a:defRPr sz="1100">
                <a:solidFill>
                  <a:srgbClr val="003366"/>
                </a:solidFill>
              </a:defRPr>
            </a:pPr>
            <a:endParaRPr lang="de-DE"/>
          </a:p>
        </c:txPr>
        <c:crossAx val="75994624"/>
        <c:crosses val="autoZero"/>
        <c:auto val="1"/>
        <c:lblAlgn val="ctr"/>
        <c:lblOffset val="100"/>
      </c:catAx>
      <c:valAx>
        <c:axId val="75994624"/>
        <c:scaling>
          <c:orientation val="minMax"/>
        </c:scaling>
        <c:axPos val="l"/>
        <c:majorGridlines/>
        <c:numFmt formatCode="General" sourceLinked="1"/>
        <c:majorTickMark val="none"/>
        <c:tickLblPos val="nextTo"/>
        <c:crossAx val="75993088"/>
        <c:crosses val="autoZero"/>
        <c:crossBetween val="between"/>
      </c:valAx>
    </c:plotArea>
    <c:plotVisOnly val="1"/>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de-DE"/>
  <c:clrMapOvr bg1="lt1" tx1="dk1" bg2="lt2" tx2="dk2" accent1="accent1" accent2="accent2" accent3="accent3" accent4="accent4" accent5="accent5" accent6="accent6" hlink="hlink" folHlink="folHlink"/>
  <c:chart>
    <c:title>
      <c:tx>
        <c:rich>
          <a:bodyPr/>
          <a:lstStyle/>
          <a:p>
            <a:pPr>
              <a:defRPr>
                <a:solidFill>
                  <a:srgbClr val="003366"/>
                </a:solidFill>
              </a:defRPr>
            </a:pPr>
            <a:r>
              <a:rPr lang="en-US" dirty="0">
                <a:solidFill>
                  <a:srgbClr val="003366"/>
                </a:solidFill>
              </a:rPr>
              <a:t>Further important competencies</a:t>
            </a:r>
          </a:p>
        </c:rich>
      </c:tx>
      <c:layout/>
    </c:title>
    <c:view3D>
      <c:rAngAx val="1"/>
    </c:view3D>
    <c:plotArea>
      <c:layout/>
      <c:bar3DChart>
        <c:barDir val="col"/>
        <c:grouping val="clustered"/>
        <c:ser>
          <c:idx val="0"/>
          <c:order val="0"/>
          <c:tx>
            <c:strRef>
              <c:f>Tabelle1!$B$1</c:f>
              <c:strCache>
                <c:ptCount val="1"/>
                <c:pt idx="0">
                  <c:v>Datenreihe 1</c:v>
                </c:pt>
              </c:strCache>
            </c:strRef>
          </c:tx>
          <c:cat>
            <c:strRef>
              <c:f>Tabelle1!$A$2:$A$11</c:f>
              <c:strCache>
                <c:ptCount val="10"/>
                <c:pt idx="0">
                  <c:v>specific professional competencies</c:v>
                </c:pt>
                <c:pt idx="1">
                  <c:v>EDP/IT skills</c:v>
                </c:pt>
                <c:pt idx="2">
                  <c:v>interdisciplinary skills</c:v>
                </c:pt>
                <c:pt idx="3">
                  <c:v>learning competence</c:v>
                </c:pt>
                <c:pt idx="4">
                  <c:v>entrepreneurial spirit/enterprise</c:v>
                </c:pt>
                <c:pt idx="5">
                  <c:v>leadership competence</c:v>
                </c:pt>
                <c:pt idx="6">
                  <c:v>creativity</c:v>
                </c:pt>
                <c:pt idx="7">
                  <c:v>flexibility/mobility</c:v>
                </c:pt>
                <c:pt idx="8">
                  <c:v>eloquence and presentation skills </c:v>
                </c:pt>
                <c:pt idx="9">
                  <c:v>conflict management skills</c:v>
                </c:pt>
              </c:strCache>
            </c:strRef>
          </c:cat>
          <c:val>
            <c:numRef>
              <c:f>Tabelle1!$B$2:$B$11</c:f>
              <c:numCache>
                <c:formatCode>General</c:formatCode>
                <c:ptCount val="10"/>
                <c:pt idx="0">
                  <c:v>32</c:v>
                </c:pt>
                <c:pt idx="1">
                  <c:v>29</c:v>
                </c:pt>
                <c:pt idx="2">
                  <c:v>28</c:v>
                </c:pt>
                <c:pt idx="3">
                  <c:v>24</c:v>
                </c:pt>
                <c:pt idx="4">
                  <c:v>23</c:v>
                </c:pt>
                <c:pt idx="5">
                  <c:v>19</c:v>
                </c:pt>
                <c:pt idx="6">
                  <c:v>18</c:v>
                </c:pt>
                <c:pt idx="7">
                  <c:v>18</c:v>
                </c:pt>
                <c:pt idx="8">
                  <c:v>15</c:v>
                </c:pt>
                <c:pt idx="9">
                  <c:v>14</c:v>
                </c:pt>
              </c:numCache>
            </c:numRef>
          </c:val>
        </c:ser>
        <c:shape val="cylinder"/>
        <c:axId val="76420224"/>
        <c:axId val="76421760"/>
        <c:axId val="0"/>
      </c:bar3DChart>
      <c:catAx>
        <c:axId val="76420224"/>
        <c:scaling>
          <c:orientation val="minMax"/>
        </c:scaling>
        <c:axPos val="b"/>
        <c:tickLblPos val="nextTo"/>
        <c:txPr>
          <a:bodyPr/>
          <a:lstStyle/>
          <a:p>
            <a:pPr>
              <a:defRPr sz="1100">
                <a:solidFill>
                  <a:srgbClr val="003366"/>
                </a:solidFill>
              </a:defRPr>
            </a:pPr>
            <a:endParaRPr lang="de-DE"/>
          </a:p>
        </c:txPr>
        <c:crossAx val="76421760"/>
        <c:crosses val="autoZero"/>
        <c:auto val="1"/>
        <c:lblAlgn val="ctr"/>
        <c:lblOffset val="100"/>
      </c:catAx>
      <c:valAx>
        <c:axId val="76421760"/>
        <c:scaling>
          <c:orientation val="minMax"/>
        </c:scaling>
        <c:axPos val="l"/>
        <c:majorGridlines/>
        <c:numFmt formatCode="General" sourceLinked="1"/>
        <c:tickLblPos val="nextTo"/>
        <c:crossAx val="76420224"/>
        <c:crosses val="autoZero"/>
        <c:crossBetween val="between"/>
      </c:valAx>
    </c:plotArea>
    <c:plotVisOnly val="1"/>
  </c:chart>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EC406C-9B71-4556-BE7B-6792FE71E200}" type="doc">
      <dgm:prSet loTypeId="urn:microsoft.com/office/officeart/2005/8/layout/pyramid1" loCatId="pyramid" qsTypeId="urn:microsoft.com/office/officeart/2005/8/quickstyle/3d4" qsCatId="3D" csTypeId="urn:microsoft.com/office/officeart/2005/8/colors/accent1_2" csCatId="accent1" phldr="1"/>
      <dgm:spPr/>
    </dgm:pt>
    <dgm:pt modelId="{84C5D82D-CE40-40B5-8F2E-CD292CA33E73}">
      <dgm:prSet custT="1"/>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de-DE" sz="2000" b="1" dirty="0" smtClean="0"/>
        </a:p>
        <a:p>
          <a:endParaRPr lang="de-DE" sz="1600" b="1" dirty="0" smtClean="0"/>
        </a:p>
        <a:p>
          <a:r>
            <a:rPr lang="en-GB" sz="1600" b="1" dirty="0" smtClean="0">
              <a:solidFill>
                <a:srgbClr val="003C68"/>
              </a:solidFill>
            </a:rPr>
            <a:t>Key competency strategy of </a:t>
          </a:r>
          <a:endParaRPr lang="de-DE" sz="1600" dirty="0" smtClean="0">
            <a:solidFill>
              <a:srgbClr val="003C68"/>
            </a:solidFill>
          </a:endParaRPr>
        </a:p>
        <a:p>
          <a:r>
            <a:rPr lang="en-GB" sz="1600" b="1" dirty="0" smtClean="0">
              <a:solidFill>
                <a:srgbClr val="003C68"/>
              </a:solidFill>
            </a:rPr>
            <a:t>the University of Göttingen</a:t>
          </a:r>
          <a:endParaRPr lang="de-DE" sz="1600" dirty="0" smtClean="0">
            <a:solidFill>
              <a:srgbClr val="003C68"/>
            </a:solidFill>
          </a:endParaRPr>
        </a:p>
        <a:p>
          <a:r>
            <a:rPr lang="en-GB" sz="1600" b="1" dirty="0" smtClean="0">
              <a:solidFill>
                <a:srgbClr val="003C68"/>
              </a:solidFill>
            </a:rPr>
            <a:t>(5 </a:t>
          </a:r>
          <a:r>
            <a:rPr lang="en-GB" sz="1600" b="1" dirty="0" err="1" smtClean="0">
              <a:solidFill>
                <a:srgbClr val="003C68"/>
              </a:solidFill>
            </a:rPr>
            <a:t>areasof</a:t>
          </a:r>
          <a:r>
            <a:rPr lang="en-GB" sz="1600" b="1" dirty="0" smtClean="0">
              <a:solidFill>
                <a:srgbClr val="003C68"/>
              </a:solidFill>
            </a:rPr>
            <a:t> competency)</a:t>
          </a:r>
          <a:r>
            <a:rPr lang="en-GB" sz="1600" dirty="0" smtClean="0">
              <a:solidFill>
                <a:srgbClr val="003C68"/>
              </a:solidFill>
            </a:rPr>
            <a:t> </a:t>
          </a:r>
          <a:endParaRPr lang="de-DE" sz="1600" dirty="0">
            <a:solidFill>
              <a:srgbClr val="003C68"/>
            </a:solidFill>
          </a:endParaRPr>
        </a:p>
      </dgm:t>
    </dgm:pt>
    <dgm:pt modelId="{2B5F21C0-134B-4D1A-BB79-EFC6034784EE}" type="parTrans" cxnId="{02C1BD26-803F-455B-8294-AAC0A2557CAB}">
      <dgm:prSet/>
      <dgm:spPr/>
      <dgm:t>
        <a:bodyPr/>
        <a:lstStyle/>
        <a:p>
          <a:endParaRPr lang="de-DE"/>
        </a:p>
      </dgm:t>
    </dgm:pt>
    <dgm:pt modelId="{64B50221-EB3F-40E5-9094-295985432C1E}" type="sibTrans" cxnId="{02C1BD26-803F-455B-8294-AAC0A2557CAB}">
      <dgm:prSet/>
      <dgm:spPr/>
      <dgm:t>
        <a:bodyPr/>
        <a:lstStyle/>
        <a:p>
          <a:endParaRPr lang="de-DE"/>
        </a:p>
      </dgm:t>
    </dgm:pt>
    <dgm:pt modelId="{4422B8B0-819A-4B60-B5B6-1289ABED0141}" type="pres">
      <dgm:prSet presAssocID="{02EC406C-9B71-4556-BE7B-6792FE71E200}" presName="Name0" presStyleCnt="0">
        <dgm:presLayoutVars>
          <dgm:dir/>
          <dgm:animLvl val="lvl"/>
          <dgm:resizeHandles val="exact"/>
        </dgm:presLayoutVars>
      </dgm:prSet>
      <dgm:spPr/>
    </dgm:pt>
    <dgm:pt modelId="{8B9535E8-1F9E-452D-8B04-4DD145784E64}" type="pres">
      <dgm:prSet presAssocID="{84C5D82D-CE40-40B5-8F2E-CD292CA33E73}" presName="Name8" presStyleCnt="0"/>
      <dgm:spPr/>
    </dgm:pt>
    <dgm:pt modelId="{0838A8C9-4095-4D5F-A8BF-061826169DC6}" type="pres">
      <dgm:prSet presAssocID="{84C5D82D-CE40-40B5-8F2E-CD292CA33E73}" presName="level" presStyleLbl="node1" presStyleIdx="0" presStyleCnt="1" custLinFactNeighborY="8624">
        <dgm:presLayoutVars>
          <dgm:chMax val="1"/>
          <dgm:bulletEnabled val="1"/>
        </dgm:presLayoutVars>
      </dgm:prSet>
      <dgm:spPr/>
      <dgm:t>
        <a:bodyPr/>
        <a:lstStyle/>
        <a:p>
          <a:endParaRPr lang="de-DE"/>
        </a:p>
      </dgm:t>
    </dgm:pt>
    <dgm:pt modelId="{1D760166-7D1F-4631-9A7D-CB45AFEC291E}" type="pres">
      <dgm:prSet presAssocID="{84C5D82D-CE40-40B5-8F2E-CD292CA33E73}" presName="levelTx" presStyleLbl="revTx" presStyleIdx="0" presStyleCnt="0">
        <dgm:presLayoutVars>
          <dgm:chMax val="1"/>
          <dgm:bulletEnabled val="1"/>
        </dgm:presLayoutVars>
      </dgm:prSet>
      <dgm:spPr/>
      <dgm:t>
        <a:bodyPr/>
        <a:lstStyle/>
        <a:p>
          <a:endParaRPr lang="de-DE"/>
        </a:p>
      </dgm:t>
    </dgm:pt>
  </dgm:ptLst>
  <dgm:cxnLst>
    <dgm:cxn modelId="{BC00B0AD-0D42-48B9-9657-3269F1ECD8CC}" type="presOf" srcId="{84C5D82D-CE40-40B5-8F2E-CD292CA33E73}" destId="{0838A8C9-4095-4D5F-A8BF-061826169DC6}" srcOrd="0" destOrd="0" presId="urn:microsoft.com/office/officeart/2005/8/layout/pyramid1"/>
    <dgm:cxn modelId="{02C1BD26-803F-455B-8294-AAC0A2557CAB}" srcId="{02EC406C-9B71-4556-BE7B-6792FE71E200}" destId="{84C5D82D-CE40-40B5-8F2E-CD292CA33E73}" srcOrd="0" destOrd="0" parTransId="{2B5F21C0-134B-4D1A-BB79-EFC6034784EE}" sibTransId="{64B50221-EB3F-40E5-9094-295985432C1E}"/>
    <dgm:cxn modelId="{DD8CBD51-B711-4681-96C0-53DDCD8058CE}" type="presOf" srcId="{84C5D82D-CE40-40B5-8F2E-CD292CA33E73}" destId="{1D760166-7D1F-4631-9A7D-CB45AFEC291E}" srcOrd="1" destOrd="0" presId="urn:microsoft.com/office/officeart/2005/8/layout/pyramid1"/>
    <dgm:cxn modelId="{34179BD2-D93A-4A65-8312-B521FA751552}" type="presOf" srcId="{02EC406C-9B71-4556-BE7B-6792FE71E200}" destId="{4422B8B0-819A-4B60-B5B6-1289ABED0141}" srcOrd="0" destOrd="0" presId="urn:microsoft.com/office/officeart/2005/8/layout/pyramid1"/>
    <dgm:cxn modelId="{FC5F04C7-DB41-4ED1-AB38-A50FA26E6CDE}" type="presParOf" srcId="{4422B8B0-819A-4B60-B5B6-1289ABED0141}" destId="{8B9535E8-1F9E-452D-8B04-4DD145784E64}" srcOrd="0" destOrd="0" presId="urn:microsoft.com/office/officeart/2005/8/layout/pyramid1"/>
    <dgm:cxn modelId="{56EE527C-6C1C-4777-8053-CB664E7EAF0A}" type="presParOf" srcId="{8B9535E8-1F9E-452D-8B04-4DD145784E64}" destId="{0838A8C9-4095-4D5F-A8BF-061826169DC6}" srcOrd="0" destOrd="0" presId="urn:microsoft.com/office/officeart/2005/8/layout/pyramid1"/>
    <dgm:cxn modelId="{4F65466B-A4CE-4F75-BB76-F9787FA53FA1}" type="presParOf" srcId="{8B9535E8-1F9E-452D-8B04-4DD145784E64}" destId="{1D760166-7D1F-4631-9A7D-CB45AFEC291E}" srcOrd="1" destOrd="0" presId="urn:microsoft.com/office/officeart/2005/8/layout/pyramid1"/>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881313" cy="492125"/>
          </a:xfrm>
          <a:prstGeom prst="rect">
            <a:avLst/>
          </a:prstGeom>
          <a:noFill/>
          <a:ln w="9525">
            <a:noFill/>
            <a:miter lim="800000"/>
            <a:headEnd/>
            <a:tailEnd/>
          </a:ln>
          <a:effectLst/>
        </p:spPr>
        <p:txBody>
          <a:bodyPr vert="horz" wrap="square" lIns="90935" tIns="45468" rIns="90935" bIns="45468" numCol="1" anchor="t" anchorCtr="0" compatLnSpc="1">
            <a:prstTxWarp prst="textNoShape">
              <a:avLst/>
            </a:prstTxWarp>
          </a:bodyPr>
          <a:lstStyle>
            <a:lvl1pPr>
              <a:defRPr sz="1200"/>
            </a:lvl1pPr>
          </a:lstStyle>
          <a:p>
            <a:pPr>
              <a:defRPr/>
            </a:pPr>
            <a:endParaRPr lang="de-DE"/>
          </a:p>
        </p:txBody>
      </p:sp>
      <p:sp>
        <p:nvSpPr>
          <p:cNvPr id="23555" name="Rectangle 3"/>
          <p:cNvSpPr>
            <a:spLocks noGrp="1" noChangeArrowheads="1"/>
          </p:cNvSpPr>
          <p:nvPr>
            <p:ph type="dt" sz="quarter" idx="1"/>
          </p:nvPr>
        </p:nvSpPr>
        <p:spPr bwMode="auto">
          <a:xfrm>
            <a:off x="3767138" y="0"/>
            <a:ext cx="2881312" cy="492125"/>
          </a:xfrm>
          <a:prstGeom prst="rect">
            <a:avLst/>
          </a:prstGeom>
          <a:noFill/>
          <a:ln w="9525">
            <a:noFill/>
            <a:miter lim="800000"/>
            <a:headEnd/>
            <a:tailEnd/>
          </a:ln>
          <a:effectLst/>
        </p:spPr>
        <p:txBody>
          <a:bodyPr vert="horz" wrap="square" lIns="90935" tIns="45468" rIns="90935" bIns="45468" numCol="1" anchor="t" anchorCtr="0" compatLnSpc="1">
            <a:prstTxWarp prst="textNoShape">
              <a:avLst/>
            </a:prstTxWarp>
          </a:bodyPr>
          <a:lstStyle>
            <a:lvl1pPr algn="r">
              <a:defRPr sz="1200"/>
            </a:lvl1pPr>
          </a:lstStyle>
          <a:p>
            <a:pPr>
              <a:defRPr/>
            </a:pPr>
            <a:endParaRPr lang="de-DE"/>
          </a:p>
        </p:txBody>
      </p:sp>
      <p:sp>
        <p:nvSpPr>
          <p:cNvPr id="23556" name="Rectangle 4"/>
          <p:cNvSpPr>
            <a:spLocks noGrp="1" noChangeArrowheads="1"/>
          </p:cNvSpPr>
          <p:nvPr>
            <p:ph type="ftr" sz="quarter" idx="2"/>
          </p:nvPr>
        </p:nvSpPr>
        <p:spPr bwMode="auto">
          <a:xfrm>
            <a:off x="0" y="9358313"/>
            <a:ext cx="2881313" cy="492125"/>
          </a:xfrm>
          <a:prstGeom prst="rect">
            <a:avLst/>
          </a:prstGeom>
          <a:noFill/>
          <a:ln w="9525">
            <a:noFill/>
            <a:miter lim="800000"/>
            <a:headEnd/>
            <a:tailEnd/>
          </a:ln>
          <a:effectLst/>
        </p:spPr>
        <p:txBody>
          <a:bodyPr vert="horz" wrap="square" lIns="90935" tIns="45468" rIns="90935" bIns="45468" numCol="1" anchor="b" anchorCtr="0" compatLnSpc="1">
            <a:prstTxWarp prst="textNoShape">
              <a:avLst/>
            </a:prstTxWarp>
          </a:bodyPr>
          <a:lstStyle>
            <a:lvl1pPr>
              <a:defRPr sz="1200"/>
            </a:lvl1pPr>
          </a:lstStyle>
          <a:p>
            <a:pPr>
              <a:defRPr/>
            </a:pPr>
            <a:endParaRPr lang="de-DE"/>
          </a:p>
        </p:txBody>
      </p:sp>
      <p:sp>
        <p:nvSpPr>
          <p:cNvPr id="23557" name="Rectangle 5"/>
          <p:cNvSpPr>
            <a:spLocks noGrp="1" noChangeArrowheads="1"/>
          </p:cNvSpPr>
          <p:nvPr>
            <p:ph type="sldNum" sz="quarter" idx="3"/>
          </p:nvPr>
        </p:nvSpPr>
        <p:spPr bwMode="auto">
          <a:xfrm>
            <a:off x="3767138" y="9358313"/>
            <a:ext cx="2881312" cy="492125"/>
          </a:xfrm>
          <a:prstGeom prst="rect">
            <a:avLst/>
          </a:prstGeom>
          <a:noFill/>
          <a:ln w="9525">
            <a:noFill/>
            <a:miter lim="800000"/>
            <a:headEnd/>
            <a:tailEnd/>
          </a:ln>
          <a:effectLst/>
        </p:spPr>
        <p:txBody>
          <a:bodyPr vert="horz" wrap="square" lIns="90935" tIns="45468" rIns="90935" bIns="45468" numCol="1" anchor="b" anchorCtr="0" compatLnSpc="1">
            <a:prstTxWarp prst="textNoShape">
              <a:avLst/>
            </a:prstTxWarp>
          </a:bodyPr>
          <a:lstStyle>
            <a:lvl1pPr algn="r">
              <a:defRPr sz="1200"/>
            </a:lvl1pPr>
          </a:lstStyle>
          <a:p>
            <a:pPr>
              <a:defRPr/>
            </a:pPr>
            <a:fld id="{EE9827D0-5A08-428A-835F-736B2A827084}" type="slidenum">
              <a:rPr lang="de-DE"/>
              <a:pPr>
                <a:defRPr/>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1313" cy="492125"/>
          </a:xfrm>
          <a:prstGeom prst="rect">
            <a:avLst/>
          </a:prstGeom>
          <a:noFill/>
          <a:ln w="9525">
            <a:noFill/>
            <a:miter lim="800000"/>
            <a:headEnd/>
            <a:tailEnd/>
          </a:ln>
          <a:effectLst/>
        </p:spPr>
        <p:txBody>
          <a:bodyPr vert="horz" wrap="square" lIns="90935" tIns="45468" rIns="90935" bIns="45468" numCol="1" anchor="t" anchorCtr="0" compatLnSpc="1">
            <a:prstTxWarp prst="textNoShape">
              <a:avLst/>
            </a:prstTxWarp>
          </a:bodyPr>
          <a:lstStyle>
            <a:lvl1pPr>
              <a:defRPr sz="1200"/>
            </a:lvl1pPr>
          </a:lstStyle>
          <a:p>
            <a:pPr>
              <a:defRPr/>
            </a:pPr>
            <a:endParaRPr lang="de-DE"/>
          </a:p>
        </p:txBody>
      </p:sp>
      <p:sp>
        <p:nvSpPr>
          <p:cNvPr id="3075" name="Rectangle 3"/>
          <p:cNvSpPr>
            <a:spLocks noGrp="1" noChangeArrowheads="1"/>
          </p:cNvSpPr>
          <p:nvPr>
            <p:ph type="dt" idx="1"/>
          </p:nvPr>
        </p:nvSpPr>
        <p:spPr bwMode="auto">
          <a:xfrm>
            <a:off x="3767138" y="0"/>
            <a:ext cx="2881312" cy="492125"/>
          </a:xfrm>
          <a:prstGeom prst="rect">
            <a:avLst/>
          </a:prstGeom>
          <a:noFill/>
          <a:ln w="9525">
            <a:noFill/>
            <a:miter lim="800000"/>
            <a:headEnd/>
            <a:tailEnd/>
          </a:ln>
          <a:effectLst/>
        </p:spPr>
        <p:txBody>
          <a:bodyPr vert="horz" wrap="square" lIns="90935" tIns="45468" rIns="90935" bIns="45468" numCol="1" anchor="t" anchorCtr="0" compatLnSpc="1">
            <a:prstTxWarp prst="textNoShape">
              <a:avLst/>
            </a:prstTxWarp>
          </a:bodyPr>
          <a:lstStyle>
            <a:lvl1pPr algn="r">
              <a:defRPr sz="1200"/>
            </a:lvl1pPr>
          </a:lstStyle>
          <a:p>
            <a:pPr>
              <a:defRPr/>
            </a:pPr>
            <a:endParaRPr lang="de-DE"/>
          </a:p>
        </p:txBody>
      </p:sp>
      <p:sp>
        <p:nvSpPr>
          <p:cNvPr id="17412" name="Rectangle 4"/>
          <p:cNvSpPr>
            <a:spLocks noGrp="1" noRot="1" noChangeAspect="1" noChangeArrowheads="1" noTextEdit="1"/>
          </p:cNvSpPr>
          <p:nvPr>
            <p:ph type="sldImg" idx="2"/>
          </p:nvPr>
        </p:nvSpPr>
        <p:spPr bwMode="auto">
          <a:xfrm>
            <a:off x="863600" y="738188"/>
            <a:ext cx="4922838" cy="3694112"/>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887413" y="4678363"/>
            <a:ext cx="4873625" cy="4432300"/>
          </a:xfrm>
          <a:prstGeom prst="rect">
            <a:avLst/>
          </a:prstGeom>
          <a:noFill/>
          <a:ln w="9525">
            <a:noFill/>
            <a:miter lim="800000"/>
            <a:headEnd/>
            <a:tailEnd/>
          </a:ln>
          <a:effectLst/>
        </p:spPr>
        <p:txBody>
          <a:bodyPr vert="horz" wrap="square" lIns="90935" tIns="45468" rIns="90935" bIns="45468"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0" y="9358313"/>
            <a:ext cx="2881313" cy="492125"/>
          </a:xfrm>
          <a:prstGeom prst="rect">
            <a:avLst/>
          </a:prstGeom>
          <a:noFill/>
          <a:ln w="9525">
            <a:noFill/>
            <a:miter lim="800000"/>
            <a:headEnd/>
            <a:tailEnd/>
          </a:ln>
          <a:effectLst/>
        </p:spPr>
        <p:txBody>
          <a:bodyPr vert="horz" wrap="square" lIns="90935" tIns="45468" rIns="90935" bIns="45468" numCol="1" anchor="b" anchorCtr="0" compatLnSpc="1">
            <a:prstTxWarp prst="textNoShape">
              <a:avLst/>
            </a:prstTxWarp>
          </a:bodyPr>
          <a:lstStyle>
            <a:lvl1pPr>
              <a:defRPr sz="1200"/>
            </a:lvl1pPr>
          </a:lstStyle>
          <a:p>
            <a:pPr>
              <a:defRPr/>
            </a:pPr>
            <a:endParaRPr lang="de-DE"/>
          </a:p>
        </p:txBody>
      </p:sp>
      <p:sp>
        <p:nvSpPr>
          <p:cNvPr id="3079" name="Rectangle 7"/>
          <p:cNvSpPr>
            <a:spLocks noGrp="1" noChangeArrowheads="1"/>
          </p:cNvSpPr>
          <p:nvPr>
            <p:ph type="sldNum" sz="quarter" idx="5"/>
          </p:nvPr>
        </p:nvSpPr>
        <p:spPr bwMode="auto">
          <a:xfrm>
            <a:off x="3767138" y="9358313"/>
            <a:ext cx="2881312" cy="492125"/>
          </a:xfrm>
          <a:prstGeom prst="rect">
            <a:avLst/>
          </a:prstGeom>
          <a:noFill/>
          <a:ln w="9525">
            <a:noFill/>
            <a:miter lim="800000"/>
            <a:headEnd/>
            <a:tailEnd/>
          </a:ln>
          <a:effectLst/>
        </p:spPr>
        <p:txBody>
          <a:bodyPr vert="horz" wrap="square" lIns="90935" tIns="45468" rIns="90935" bIns="45468" numCol="1" anchor="b" anchorCtr="0" compatLnSpc="1">
            <a:prstTxWarp prst="textNoShape">
              <a:avLst/>
            </a:prstTxWarp>
          </a:bodyPr>
          <a:lstStyle>
            <a:lvl1pPr algn="r">
              <a:defRPr sz="1200"/>
            </a:lvl1pPr>
          </a:lstStyle>
          <a:p>
            <a:pPr>
              <a:defRPr/>
            </a:pPr>
            <a:fld id="{EE992479-EC51-46DB-A6A5-A00437B8C16F}"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BE92F0F3-8449-4299-A269-BD9057E46F26}" type="slidenum">
              <a:rPr lang="de-DE" smtClean="0"/>
              <a:pPr/>
              <a:t>1</a:t>
            </a:fld>
            <a:endParaRPr lang="de-DE"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de-DE" smtClean="0">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08511CB-148C-45FA-97E3-A0561ECCD840}" type="slidenum">
              <a:rPr lang="de-DE" smtClean="0"/>
              <a:pPr/>
              <a:t>10</a:t>
            </a:fld>
            <a:endParaRPr lang="de-DE"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de-DE" smtClean="0">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A81E908-E2B3-43E1-8D67-3DACDA80C387}" type="slidenum">
              <a:rPr lang="de-DE" smtClean="0"/>
              <a:pPr/>
              <a:t>11</a:t>
            </a:fld>
            <a:endParaRPr lang="de-DE"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de-DE" smtClean="0">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p:cNvSpPr>
            <a:spLocks noGrp="1" noRot="1" noChangeAspect="1" noTextEdit="1"/>
          </p:cNvSpPr>
          <p:nvPr>
            <p:ph type="sldImg"/>
          </p:nvPr>
        </p:nvSpPr>
        <p:spPr>
          <a:ln/>
        </p:spPr>
      </p:sp>
      <p:sp>
        <p:nvSpPr>
          <p:cNvPr id="29699" name="Notizenplatzhalter 2"/>
          <p:cNvSpPr>
            <a:spLocks noGrp="1"/>
          </p:cNvSpPr>
          <p:nvPr>
            <p:ph type="body" idx="1"/>
          </p:nvPr>
        </p:nvSpPr>
        <p:spPr>
          <a:noFill/>
          <a:ln/>
        </p:spPr>
        <p:txBody>
          <a:bodyPr/>
          <a:lstStyle/>
          <a:p>
            <a:endParaRPr lang="de-DE" smtClean="0">
              <a:latin typeface="Times New Roman" charset="0"/>
            </a:endParaRPr>
          </a:p>
        </p:txBody>
      </p:sp>
      <p:sp>
        <p:nvSpPr>
          <p:cNvPr id="29700" name="Foliennummernplatzhalter 3"/>
          <p:cNvSpPr>
            <a:spLocks noGrp="1"/>
          </p:cNvSpPr>
          <p:nvPr>
            <p:ph type="sldNum" sz="quarter" idx="5"/>
          </p:nvPr>
        </p:nvSpPr>
        <p:spPr>
          <a:noFill/>
        </p:spPr>
        <p:txBody>
          <a:bodyPr/>
          <a:lstStyle/>
          <a:p>
            <a:fld id="{DB57B87B-925C-4757-8B1E-6274DD974C38}" type="slidenum">
              <a:rPr lang="de-DE" smtClean="0"/>
              <a:pPr/>
              <a:t>12</a:t>
            </a:fld>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a:ln/>
        </p:spPr>
      </p:sp>
      <p:sp>
        <p:nvSpPr>
          <p:cNvPr id="30723" name="Notizenplatzhalter 2"/>
          <p:cNvSpPr>
            <a:spLocks noGrp="1"/>
          </p:cNvSpPr>
          <p:nvPr>
            <p:ph type="body" idx="1"/>
          </p:nvPr>
        </p:nvSpPr>
        <p:spPr>
          <a:noFill/>
          <a:ln/>
        </p:spPr>
        <p:txBody>
          <a:bodyPr/>
          <a:lstStyle/>
          <a:p>
            <a:pPr eaLnBrk="1" hangingPunct="1">
              <a:spcBef>
                <a:spcPct val="0"/>
              </a:spcBef>
              <a:spcAft>
                <a:spcPts val="350"/>
              </a:spcAft>
            </a:pPr>
            <a:endParaRPr lang="de-DE" sz="1100" smtClean="0">
              <a:latin typeface="Arial" charset="0"/>
              <a:cs typeface="Arial" charset="0"/>
            </a:endParaRPr>
          </a:p>
        </p:txBody>
      </p:sp>
      <p:sp>
        <p:nvSpPr>
          <p:cNvPr id="30724" name="Foliennummernplatzhalter 3"/>
          <p:cNvSpPr>
            <a:spLocks noGrp="1"/>
          </p:cNvSpPr>
          <p:nvPr>
            <p:ph type="sldNum" sz="quarter" idx="5"/>
          </p:nvPr>
        </p:nvSpPr>
        <p:spPr>
          <a:noFill/>
        </p:spPr>
        <p:txBody>
          <a:bodyPr/>
          <a:lstStyle/>
          <a:p>
            <a:fld id="{78426B8C-9179-437D-9266-49DD3CBA8945}" type="slidenum">
              <a:rPr lang="de-DE" smtClean="0"/>
              <a:pPr/>
              <a:t>13</a:t>
            </a:fld>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a:ln/>
        </p:spPr>
      </p:sp>
      <p:sp>
        <p:nvSpPr>
          <p:cNvPr id="31747" name="Notizenplatzhalter 2"/>
          <p:cNvSpPr>
            <a:spLocks noGrp="1"/>
          </p:cNvSpPr>
          <p:nvPr>
            <p:ph type="body" idx="1"/>
          </p:nvPr>
        </p:nvSpPr>
        <p:spPr>
          <a:xfrm>
            <a:off x="887413" y="4678363"/>
            <a:ext cx="4873625" cy="4708525"/>
          </a:xfrm>
          <a:noFill/>
          <a:ln/>
        </p:spPr>
        <p:txBody>
          <a:bodyPr/>
          <a:lstStyle/>
          <a:p>
            <a:pPr algn="just" eaLnBrk="1" hangingPunct="1">
              <a:spcBef>
                <a:spcPct val="0"/>
              </a:spcBef>
              <a:spcAft>
                <a:spcPts val="350"/>
              </a:spcAft>
            </a:pPr>
            <a:endParaRPr lang="de-DE" sz="1100" b="1" smtClean="0">
              <a:latin typeface="Arial" charset="0"/>
              <a:cs typeface="Arial" charset="0"/>
            </a:endParaRPr>
          </a:p>
          <a:p>
            <a:pPr eaLnBrk="1" hangingPunct="1"/>
            <a:endParaRPr lang="de-DE" smtClean="0">
              <a:latin typeface="Times New Roman" charset="0"/>
            </a:endParaRPr>
          </a:p>
        </p:txBody>
      </p:sp>
      <p:sp>
        <p:nvSpPr>
          <p:cNvPr id="31748" name="Foliennummernplatzhalter 3"/>
          <p:cNvSpPr>
            <a:spLocks noGrp="1"/>
          </p:cNvSpPr>
          <p:nvPr>
            <p:ph type="sldNum" sz="quarter" idx="5"/>
          </p:nvPr>
        </p:nvSpPr>
        <p:spPr>
          <a:noFill/>
        </p:spPr>
        <p:txBody>
          <a:bodyPr/>
          <a:lstStyle/>
          <a:p>
            <a:fld id="{5597C14B-9DE1-45B8-ABA6-6C441731AECF}" type="slidenum">
              <a:rPr lang="de-DE" smtClean="0"/>
              <a:pPr/>
              <a:t>14</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p:cNvSpPr>
            <a:spLocks noGrp="1" noRot="1" noChangeAspect="1" noTextEdit="1"/>
          </p:cNvSpPr>
          <p:nvPr>
            <p:ph type="sldImg"/>
          </p:nvPr>
        </p:nvSpPr>
        <p:spPr>
          <a:ln/>
        </p:spPr>
      </p:sp>
      <p:sp>
        <p:nvSpPr>
          <p:cNvPr id="19459" name="Notizenplatzhalter 2"/>
          <p:cNvSpPr>
            <a:spLocks noGrp="1"/>
          </p:cNvSpPr>
          <p:nvPr>
            <p:ph type="body" idx="1"/>
          </p:nvPr>
        </p:nvSpPr>
        <p:spPr>
          <a:noFill/>
          <a:ln/>
        </p:spPr>
        <p:txBody>
          <a:bodyPr/>
          <a:lstStyle/>
          <a:p>
            <a:endParaRPr lang="de-DE" smtClean="0">
              <a:latin typeface="Times New Roman" charset="0"/>
            </a:endParaRPr>
          </a:p>
        </p:txBody>
      </p:sp>
      <p:sp>
        <p:nvSpPr>
          <p:cNvPr id="19460" name="Foliennummernplatzhalter 3"/>
          <p:cNvSpPr>
            <a:spLocks noGrp="1"/>
          </p:cNvSpPr>
          <p:nvPr>
            <p:ph type="sldNum" sz="quarter" idx="5"/>
          </p:nvPr>
        </p:nvSpPr>
        <p:spPr>
          <a:noFill/>
        </p:spPr>
        <p:txBody>
          <a:bodyPr/>
          <a:lstStyle/>
          <a:p>
            <a:fld id="{1B6678CD-26C4-4621-8F78-F7A6CA80F0EA}" type="slidenum">
              <a:rPr lang="de-DE" smtClean="0"/>
              <a:pPr/>
              <a:t>2</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a:ln/>
        </p:spPr>
      </p:sp>
      <p:sp>
        <p:nvSpPr>
          <p:cNvPr id="20483" name="Notizenplatzhalter 2"/>
          <p:cNvSpPr>
            <a:spLocks noGrp="1"/>
          </p:cNvSpPr>
          <p:nvPr>
            <p:ph type="body" idx="1"/>
          </p:nvPr>
        </p:nvSpPr>
        <p:spPr>
          <a:noFill/>
          <a:ln/>
        </p:spPr>
        <p:txBody>
          <a:bodyPr/>
          <a:lstStyle/>
          <a:p>
            <a:endParaRPr lang="de-DE" smtClean="0">
              <a:latin typeface="Times New Roman" charset="0"/>
            </a:endParaRPr>
          </a:p>
        </p:txBody>
      </p:sp>
      <p:sp>
        <p:nvSpPr>
          <p:cNvPr id="20484" name="Foliennummernplatzhalter 3"/>
          <p:cNvSpPr>
            <a:spLocks noGrp="1"/>
          </p:cNvSpPr>
          <p:nvPr>
            <p:ph type="sldNum" sz="quarter" idx="5"/>
          </p:nvPr>
        </p:nvSpPr>
        <p:spPr>
          <a:noFill/>
        </p:spPr>
        <p:txBody>
          <a:bodyPr/>
          <a:lstStyle/>
          <a:p>
            <a:fld id="{A5E38E5F-7FCF-4B6C-89FA-8699C0D20B19}" type="slidenum">
              <a:rPr lang="de-DE" smtClean="0"/>
              <a:pPr/>
              <a:t>3</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a:ln/>
        </p:spPr>
      </p:sp>
      <p:sp>
        <p:nvSpPr>
          <p:cNvPr id="21507" name="Notizenplatzhalter 2"/>
          <p:cNvSpPr>
            <a:spLocks noGrp="1"/>
          </p:cNvSpPr>
          <p:nvPr>
            <p:ph type="body" idx="1"/>
          </p:nvPr>
        </p:nvSpPr>
        <p:spPr>
          <a:noFill/>
          <a:ln/>
        </p:spPr>
        <p:txBody>
          <a:bodyPr/>
          <a:lstStyle/>
          <a:p>
            <a:pPr eaLnBrk="1" hangingPunct="1">
              <a:spcBef>
                <a:spcPct val="0"/>
              </a:spcBef>
            </a:pPr>
            <a:endParaRPr lang="de-DE" smtClean="0">
              <a:latin typeface="Arial" charset="0"/>
              <a:cs typeface="Arial" charset="0"/>
            </a:endParaRPr>
          </a:p>
        </p:txBody>
      </p:sp>
      <p:sp>
        <p:nvSpPr>
          <p:cNvPr id="21508" name="Foliennummernplatzhalter 3"/>
          <p:cNvSpPr>
            <a:spLocks noGrp="1"/>
          </p:cNvSpPr>
          <p:nvPr>
            <p:ph type="sldNum" sz="quarter" idx="5"/>
          </p:nvPr>
        </p:nvSpPr>
        <p:spPr>
          <a:noFill/>
        </p:spPr>
        <p:txBody>
          <a:bodyPr/>
          <a:lstStyle/>
          <a:p>
            <a:fld id="{D3023442-1AF5-455A-81AD-937EF5A5B949}" type="slidenum">
              <a:rPr lang="de-DE" smtClean="0"/>
              <a:pPr/>
              <a:t>4</a:t>
            </a:fld>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p:cNvSpPr>
            <a:spLocks noGrp="1" noRot="1" noChangeAspect="1" noTextEdit="1"/>
          </p:cNvSpPr>
          <p:nvPr>
            <p:ph type="sldImg"/>
          </p:nvPr>
        </p:nvSpPr>
        <p:spPr>
          <a:ln/>
        </p:spPr>
      </p:sp>
      <p:sp>
        <p:nvSpPr>
          <p:cNvPr id="22531" name="Notizenplatzhalter 2"/>
          <p:cNvSpPr>
            <a:spLocks noGrp="1"/>
          </p:cNvSpPr>
          <p:nvPr>
            <p:ph type="body" idx="1"/>
          </p:nvPr>
        </p:nvSpPr>
        <p:spPr>
          <a:noFill/>
          <a:ln/>
        </p:spPr>
        <p:txBody>
          <a:bodyPr/>
          <a:lstStyle/>
          <a:p>
            <a:endParaRPr lang="de-DE" smtClean="0">
              <a:latin typeface="Times New Roman" charset="0"/>
            </a:endParaRPr>
          </a:p>
        </p:txBody>
      </p:sp>
      <p:sp>
        <p:nvSpPr>
          <p:cNvPr id="22532" name="Foliennummernplatzhalter 3"/>
          <p:cNvSpPr>
            <a:spLocks noGrp="1"/>
          </p:cNvSpPr>
          <p:nvPr>
            <p:ph type="sldNum" sz="quarter" idx="5"/>
          </p:nvPr>
        </p:nvSpPr>
        <p:spPr>
          <a:noFill/>
        </p:spPr>
        <p:txBody>
          <a:bodyPr/>
          <a:lstStyle/>
          <a:p>
            <a:fld id="{B59AD146-F9D4-4B9D-B6B3-5715BFA4A5E2}" type="slidenum">
              <a:rPr lang="de-DE" smtClean="0"/>
              <a:pPr/>
              <a:t>5</a:t>
            </a:fld>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1"/>
          <p:cNvSpPr>
            <a:spLocks noGrp="1" noRot="1" noChangeAspect="1" noTextEdit="1"/>
          </p:cNvSpPr>
          <p:nvPr>
            <p:ph type="sldImg"/>
          </p:nvPr>
        </p:nvSpPr>
        <p:spPr>
          <a:ln/>
        </p:spPr>
      </p:sp>
      <p:sp>
        <p:nvSpPr>
          <p:cNvPr id="23555" name="Notizenplatzhalter 2"/>
          <p:cNvSpPr>
            <a:spLocks noGrp="1"/>
          </p:cNvSpPr>
          <p:nvPr>
            <p:ph type="body" idx="1"/>
          </p:nvPr>
        </p:nvSpPr>
        <p:spPr>
          <a:noFill/>
          <a:ln/>
        </p:spPr>
        <p:txBody>
          <a:bodyPr/>
          <a:lstStyle/>
          <a:p>
            <a:pPr eaLnBrk="1" hangingPunct="1"/>
            <a:endParaRPr lang="de-DE" dirty="0" smtClean="0">
              <a:latin typeface="Arial" charset="0"/>
              <a:cs typeface="Arial" charset="0"/>
            </a:endParaRPr>
          </a:p>
        </p:txBody>
      </p:sp>
      <p:sp>
        <p:nvSpPr>
          <p:cNvPr id="23556" name="Foliennummernplatzhalter 3"/>
          <p:cNvSpPr>
            <a:spLocks noGrp="1"/>
          </p:cNvSpPr>
          <p:nvPr>
            <p:ph type="sldNum" sz="quarter" idx="5"/>
          </p:nvPr>
        </p:nvSpPr>
        <p:spPr>
          <a:noFill/>
        </p:spPr>
        <p:txBody>
          <a:bodyPr/>
          <a:lstStyle/>
          <a:p>
            <a:fld id="{AB22E5B7-AAEA-414B-8815-9809E6717075}" type="slidenum">
              <a:rPr lang="de-DE" smtClean="0"/>
              <a:pPr/>
              <a:t>6</a:t>
            </a:fld>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a:ln/>
        </p:spPr>
      </p:sp>
      <p:sp>
        <p:nvSpPr>
          <p:cNvPr id="24579" name="Notizenplatzhalter 2"/>
          <p:cNvSpPr>
            <a:spLocks noGrp="1"/>
          </p:cNvSpPr>
          <p:nvPr>
            <p:ph type="body" idx="1"/>
          </p:nvPr>
        </p:nvSpPr>
        <p:spPr>
          <a:noFill/>
          <a:ln/>
        </p:spPr>
        <p:txBody>
          <a:bodyPr/>
          <a:lstStyle/>
          <a:p>
            <a:pPr eaLnBrk="1" hangingPunct="1"/>
            <a:endParaRPr lang="de-DE" dirty="0" smtClean="0">
              <a:latin typeface="Arial" charset="0"/>
              <a:cs typeface="Arial" charset="0"/>
            </a:endParaRPr>
          </a:p>
        </p:txBody>
      </p:sp>
      <p:sp>
        <p:nvSpPr>
          <p:cNvPr id="24580" name="Foliennummernplatzhalter 3"/>
          <p:cNvSpPr>
            <a:spLocks noGrp="1"/>
          </p:cNvSpPr>
          <p:nvPr>
            <p:ph type="sldNum" sz="quarter" idx="5"/>
          </p:nvPr>
        </p:nvSpPr>
        <p:spPr>
          <a:noFill/>
        </p:spPr>
        <p:txBody>
          <a:bodyPr/>
          <a:lstStyle/>
          <a:p>
            <a:fld id="{260C4656-7600-460B-8C2A-AE338F60C2F8}" type="slidenum">
              <a:rPr lang="de-DE" smtClean="0"/>
              <a:pPr/>
              <a:t>7</a:t>
            </a:fld>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a:ln/>
        </p:spPr>
      </p:sp>
      <p:sp>
        <p:nvSpPr>
          <p:cNvPr id="25603" name="Notizenplatzhalter 2"/>
          <p:cNvSpPr>
            <a:spLocks noGrp="1"/>
          </p:cNvSpPr>
          <p:nvPr>
            <p:ph type="body" idx="1"/>
          </p:nvPr>
        </p:nvSpPr>
        <p:spPr>
          <a:noFill/>
          <a:ln/>
        </p:spPr>
        <p:txBody>
          <a:bodyPr/>
          <a:lstStyle/>
          <a:p>
            <a:pPr eaLnBrk="1" hangingPunct="1"/>
            <a:endParaRPr lang="de-DE" smtClean="0">
              <a:latin typeface="Times New Roman" charset="0"/>
            </a:endParaRPr>
          </a:p>
        </p:txBody>
      </p:sp>
      <p:sp>
        <p:nvSpPr>
          <p:cNvPr id="25604" name="Foliennummernplatzhalter 3"/>
          <p:cNvSpPr>
            <a:spLocks noGrp="1"/>
          </p:cNvSpPr>
          <p:nvPr>
            <p:ph type="sldNum" sz="quarter" idx="5"/>
          </p:nvPr>
        </p:nvSpPr>
        <p:spPr>
          <a:noFill/>
        </p:spPr>
        <p:txBody>
          <a:bodyPr/>
          <a:lstStyle/>
          <a:p>
            <a:fld id="{C75C385B-4558-476E-9092-C8CFFB5B5491}" type="slidenum">
              <a:rPr lang="de-DE" smtClean="0"/>
              <a:pPr/>
              <a:t>8</a:t>
            </a:fld>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a:ln/>
        </p:spPr>
      </p:sp>
      <p:sp>
        <p:nvSpPr>
          <p:cNvPr id="26627" name="Notizenplatzhalter 2"/>
          <p:cNvSpPr>
            <a:spLocks noGrp="1"/>
          </p:cNvSpPr>
          <p:nvPr>
            <p:ph type="body" idx="1"/>
          </p:nvPr>
        </p:nvSpPr>
        <p:spPr>
          <a:noFill/>
          <a:ln/>
        </p:spPr>
        <p:txBody>
          <a:bodyPr/>
          <a:lstStyle/>
          <a:p>
            <a:endParaRPr lang="de-DE" smtClean="0">
              <a:latin typeface="Times New Roman" charset="0"/>
            </a:endParaRPr>
          </a:p>
        </p:txBody>
      </p:sp>
      <p:sp>
        <p:nvSpPr>
          <p:cNvPr id="26628" name="Foliennummernplatzhalter 3"/>
          <p:cNvSpPr>
            <a:spLocks noGrp="1"/>
          </p:cNvSpPr>
          <p:nvPr>
            <p:ph type="sldNum" sz="quarter" idx="5"/>
          </p:nvPr>
        </p:nvSpPr>
        <p:spPr>
          <a:noFill/>
        </p:spPr>
        <p:txBody>
          <a:bodyPr/>
          <a:lstStyle/>
          <a:p>
            <a:fld id="{7E0443DC-E765-4279-9B53-55B7B4D663F9}" type="slidenum">
              <a:rPr lang="de-DE" smtClean="0"/>
              <a:pPr/>
              <a:t>9</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B182F4E0-7F12-425B-BCE0-B9D17FE185BE}" type="datetime1">
              <a:rPr lang="de-DE"/>
              <a:pPr>
                <a:defRPr/>
              </a:pPr>
              <a:t>20.01.2012</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7689B409-8BA6-4FC3-9EA1-0EE156B158C5}" type="datetime1">
              <a:rPr lang="de-DE"/>
              <a:pPr>
                <a:defRPr/>
              </a:pPr>
              <a:t>20.01.2012</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6688" y="1371600"/>
            <a:ext cx="1943100" cy="45720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1371600"/>
            <a:ext cx="5678488" cy="4572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1E60BC47-439E-4C40-B74F-B9CD5154DF13}" type="datetime1">
              <a:rPr lang="de-DE"/>
              <a:pPr>
                <a:defRPr/>
              </a:pPr>
              <a:t>20.01.2012</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85800" y="1371600"/>
            <a:ext cx="7772400" cy="4572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685800" y="2057400"/>
            <a:ext cx="7772400" cy="3886200"/>
          </a:xfrm>
        </p:spPr>
        <p:txBody>
          <a:bodyPr/>
          <a:lstStyle/>
          <a:p>
            <a:pPr lvl="0"/>
            <a:endParaRPr lang="de-DE" noProof="0"/>
          </a:p>
        </p:txBody>
      </p:sp>
      <p:sp>
        <p:nvSpPr>
          <p:cNvPr id="4" name="Datumsplatzhalter 3"/>
          <p:cNvSpPr>
            <a:spLocks noGrp="1"/>
          </p:cNvSpPr>
          <p:nvPr>
            <p:ph type="dt" sz="half" idx="10"/>
          </p:nvPr>
        </p:nvSpPr>
        <p:spPr/>
        <p:txBody>
          <a:bodyPr/>
          <a:lstStyle>
            <a:lvl1pPr>
              <a:defRPr/>
            </a:lvl1pPr>
          </a:lstStyle>
          <a:p>
            <a:pPr>
              <a:defRPr/>
            </a:pPr>
            <a:fld id="{33BAD749-F956-419C-B512-B6F4E652E6A9}" type="datetime1">
              <a:rPr lang="de-DE"/>
              <a:pPr>
                <a:defRPr/>
              </a:pPr>
              <a:t>20.01.2012</a:t>
            </a:fld>
            <a:endParaRPr lang="de-DE"/>
          </a:p>
        </p:txBody>
      </p:sp>
      <p:sp>
        <p:nvSpPr>
          <p:cNvPr id="5" name="Fußzeilenplatzhalter 4"/>
          <p:cNvSpPr>
            <a:spLocks noGrp="1"/>
          </p:cNvSpPr>
          <p:nvPr>
            <p:ph type="ftr" sz="quarter" idx="11"/>
          </p:nvPr>
        </p:nvSpPr>
        <p:spPr>
          <a:xfrm>
            <a:off x="381000" y="6400800"/>
            <a:ext cx="2971800" cy="457200"/>
          </a:xfrm>
          <a:prstGeom prst="rect">
            <a:avLst/>
          </a:prstGeom>
        </p:spPr>
        <p:txBody>
          <a:bodyPr/>
          <a:lstStyle>
            <a:lvl1pPr>
              <a:defRPr>
                <a:latin typeface="Times New Roman" pitchFamily="18" charset="0"/>
              </a:defRPr>
            </a:lvl1pPr>
          </a:lstStyle>
          <a:p>
            <a:pPr>
              <a:defRPr/>
            </a:pPr>
            <a:r>
              <a:rPr lang="de-DE"/>
              <a:t>Studieninformationstage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A0947AC8-1131-4ECD-93DA-B4BF1766E75B}" type="datetime1">
              <a:rPr lang="de-DE"/>
              <a:pPr>
                <a:defRPr/>
              </a:pPr>
              <a:t>20.01.2012</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fld id="{D0C78637-55AF-4C99-8295-3B4D9AA0C0CE}" type="datetime1">
              <a:rPr lang="de-DE"/>
              <a:pPr>
                <a:defRPr/>
              </a:pPr>
              <a:t>20.01.2012</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20574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2057400"/>
            <a:ext cx="3811588"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fld id="{E2D4549B-F848-46AB-80DE-1C68A8EAAC8F}" type="datetime1">
              <a:rPr lang="de-DE"/>
              <a:pPr>
                <a:defRPr/>
              </a:pPr>
              <a:t>20.01.2012</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fld id="{D5731999-34ED-4E41-A484-8FF6EE721FBE}" type="datetime1">
              <a:rPr lang="de-DE"/>
              <a:pPr>
                <a:defRPr/>
              </a:pPr>
              <a:t>20.01.2012</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fld id="{F37733B1-958B-4D5C-888F-1D138DADCD5B}" type="datetime1">
              <a:rPr lang="de-DE"/>
              <a:pPr>
                <a:defRPr/>
              </a:pPr>
              <a:t>20.01.2012</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E404215-E7E8-4EA4-A00B-B9567B25ED71}" type="datetime1">
              <a:rPr lang="de-DE"/>
              <a:pPr>
                <a:defRPr/>
              </a:pPr>
              <a:t>20.01.2012</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fld id="{8C443A12-D483-4D1B-97F9-5817CD83482D}" type="datetime1">
              <a:rPr lang="de-DE"/>
              <a:pPr>
                <a:defRPr/>
              </a:pPr>
              <a:t>20.01.2012</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fld id="{6116416D-75B0-4C07-A073-FFAD5A039B29}" type="datetime1">
              <a:rPr lang="de-DE"/>
              <a:pPr>
                <a:defRPr/>
              </a:pPr>
              <a:t>20.01.2012</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0egoett_6_02.TIF%20%20%20%20%20%20%20%20%20%20%20%20%20%20%20%20%20%20%20%20%20%20%20%20%20%20%20%20%20%20%20%20%20%20%20%20%20%20%20%20%20%20%20%20%20%20%20%20%2000016396%0brothes_imac%20%20%20%20%20%20%20%20%20%20%20%20%20%20%20%20%20%20%20%20ABA78158:"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goett_6_02.TIF                                                 00016396rothes_imac                    ABA78158:"/>
          <p:cNvPicPr>
            <a:picLocks noChangeAspect="1" noChangeArrowheads="1"/>
          </p:cNvPicPr>
          <p:nvPr userDrawn="1"/>
        </p:nvPicPr>
        <p:blipFill>
          <a:blip r:embed="rId14" r:link="rId15">
            <a:lum bright="80000" contrast="-80000"/>
          </a:blip>
          <a:srcRect l="6296" t="673" r="6331" b="673"/>
          <a:stretch>
            <a:fillRect/>
          </a:stretch>
        </p:blipFill>
        <p:spPr bwMode="auto">
          <a:xfrm>
            <a:off x="-1588" y="0"/>
            <a:ext cx="9145588"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1371600"/>
            <a:ext cx="7772400" cy="457200"/>
          </a:xfrm>
          <a:prstGeom prst="rect">
            <a:avLst/>
          </a:prstGeom>
          <a:solidFill>
            <a:srgbClr val="B0B8CA">
              <a:alpha val="50195"/>
            </a:srgbClr>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Klicken Sie, um das Titelformat zu bearbeiten</a:t>
            </a:r>
          </a:p>
        </p:txBody>
      </p:sp>
      <p:sp>
        <p:nvSpPr>
          <p:cNvPr id="1028" name="Rectangle 3"/>
          <p:cNvSpPr>
            <a:spLocks noGrp="1" noChangeArrowheads="1"/>
          </p:cNvSpPr>
          <p:nvPr>
            <p:ph type="body" idx="1"/>
          </p:nvPr>
        </p:nvSpPr>
        <p:spPr bwMode="auto">
          <a:xfrm>
            <a:off x="685800" y="2057400"/>
            <a:ext cx="7773988" cy="3886200"/>
          </a:xfrm>
          <a:prstGeom prst="rect">
            <a:avLst/>
          </a:prstGeom>
          <a:solidFill>
            <a:srgbClr val="B0B8CA">
              <a:alpha val="50195"/>
            </a:srgbClr>
          </a:solidFill>
          <a:ln w="9525">
            <a:noFill/>
            <a:miter lim="800000"/>
            <a:headEnd/>
            <a:tailEnd/>
          </a:ln>
        </p:spPr>
        <p:txBody>
          <a:bodyPr vert="horz" wrap="square" lIns="90000" tIns="46800" rIns="90000" bIns="4680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 name="Rectangle 4"/>
          <p:cNvSpPr>
            <a:spLocks noGrp="1" noChangeArrowheads="1"/>
          </p:cNvSpPr>
          <p:nvPr>
            <p:ph type="dt" sz="half" idx="2"/>
          </p:nvPr>
        </p:nvSpPr>
        <p:spPr bwMode="auto">
          <a:xfrm>
            <a:off x="6858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3C68"/>
                </a:solidFill>
                <a:latin typeface="Arial" charset="0"/>
              </a:defRPr>
            </a:lvl1pPr>
          </a:lstStyle>
          <a:p>
            <a:pPr>
              <a:defRPr/>
            </a:pPr>
            <a:fld id="{19086A69-1497-41D4-96B0-742C5C0C90D0}" type="datetime1">
              <a:rPr lang="de-DE"/>
              <a:pPr>
                <a:defRPr/>
              </a:pPr>
              <a:t>20.01.2012</a:t>
            </a:fld>
            <a:endParaRPr lang="de-DE"/>
          </a:p>
        </p:txBody>
      </p:sp>
      <p:sp>
        <p:nvSpPr>
          <p:cNvPr id="1030" name="Rectangle 8"/>
          <p:cNvSpPr>
            <a:spLocks noChangeArrowheads="1"/>
          </p:cNvSpPr>
          <p:nvPr/>
        </p:nvSpPr>
        <p:spPr bwMode="auto">
          <a:xfrm>
            <a:off x="381000" y="6400800"/>
            <a:ext cx="1905000" cy="457200"/>
          </a:xfrm>
          <a:prstGeom prst="rect">
            <a:avLst/>
          </a:prstGeom>
          <a:noFill/>
          <a:ln w="9525">
            <a:noFill/>
            <a:miter lim="800000"/>
            <a:headEnd/>
            <a:tailEnd/>
          </a:ln>
        </p:spPr>
        <p:txBody>
          <a:bodyPr/>
          <a:lstStyle/>
          <a:p>
            <a:pPr>
              <a:defRPr/>
            </a:pPr>
            <a:r>
              <a:rPr lang="de-DE" sz="1400">
                <a:solidFill>
                  <a:srgbClr val="003C68"/>
                </a:solidFill>
                <a:latin typeface="Arial" charset="0"/>
              </a:rPr>
              <a:t>page </a:t>
            </a:r>
            <a:fld id="{8B5146BF-518F-4487-AAE5-4DF8D4908F92}" type="slidenum">
              <a:rPr lang="de-DE" sz="1400">
                <a:solidFill>
                  <a:srgbClr val="003C68"/>
                </a:solidFill>
                <a:latin typeface="Arial" charset="0"/>
              </a:rPr>
              <a:pPr>
                <a:defRPr/>
              </a:pPr>
              <a:t>‹Nr.›</a:t>
            </a:fld>
            <a:endParaRPr lang="de-DE" sz="1400">
              <a:solidFill>
                <a:srgbClr val="003C68"/>
              </a:solidFill>
              <a:latin typeface="Arial" charset="0"/>
            </a:endParaRPr>
          </a:p>
        </p:txBody>
      </p:sp>
      <p:pic>
        <p:nvPicPr>
          <p:cNvPr id="1031" name="Picture 12" descr="logo_4c_unigoettingen Kopie"/>
          <p:cNvPicPr>
            <a:picLocks noChangeAspect="1" noChangeArrowheads="1"/>
          </p:cNvPicPr>
          <p:nvPr userDrawn="1"/>
        </p:nvPicPr>
        <p:blipFill>
          <a:blip r:embed="rId16">
            <a:clrChange>
              <a:clrFrom>
                <a:srgbClr val="FFFFFF"/>
              </a:clrFrom>
              <a:clrTo>
                <a:srgbClr val="FFFFFF">
                  <a:alpha val="0"/>
                </a:srgbClr>
              </a:clrTo>
            </a:clrChange>
          </a:blip>
          <a:srcRect/>
          <a:stretch>
            <a:fillRect/>
          </a:stretch>
        </p:blipFill>
        <p:spPr bwMode="auto">
          <a:xfrm>
            <a:off x="7315200" y="228600"/>
            <a:ext cx="1173163" cy="966788"/>
          </a:xfrm>
          <a:prstGeom prst="rect">
            <a:avLst/>
          </a:prstGeom>
          <a:noFill/>
          <a:ln w="9525">
            <a:noFill/>
            <a:miter lim="800000"/>
            <a:headEnd/>
            <a:tailEnd/>
          </a:ln>
        </p:spPr>
      </p:pic>
      <p:pic>
        <p:nvPicPr>
          <p:cNvPr id="1032" name="Picture 15" descr="Schriftzug_rechts Kopie"/>
          <p:cNvPicPr>
            <a:picLocks noChangeAspect="1" noChangeArrowheads="1"/>
          </p:cNvPicPr>
          <p:nvPr userDrawn="1"/>
        </p:nvPicPr>
        <p:blipFill>
          <a:blip r:embed="rId17">
            <a:clrChange>
              <a:clrFrom>
                <a:srgbClr val="FFFFFF"/>
              </a:clrFrom>
              <a:clrTo>
                <a:srgbClr val="FFFFFF">
                  <a:alpha val="0"/>
                </a:srgbClr>
              </a:clrTo>
            </a:clrChange>
          </a:blip>
          <a:srcRect/>
          <a:stretch>
            <a:fillRect/>
          </a:stretch>
        </p:blipFill>
        <p:spPr bwMode="auto">
          <a:xfrm>
            <a:off x="3429000" y="381000"/>
            <a:ext cx="3846513" cy="587375"/>
          </a:xfrm>
          <a:prstGeom prst="rect">
            <a:avLst/>
          </a:prstGeom>
          <a:noFill/>
          <a:ln w="9525">
            <a:noFill/>
            <a:miter lim="800000"/>
            <a:headEnd/>
            <a:tailEnd/>
          </a:ln>
        </p:spPr>
      </p:pic>
      <p:grpSp>
        <p:nvGrpSpPr>
          <p:cNvPr id="1033" name="Group 18"/>
          <p:cNvGrpSpPr>
            <a:grpSpLocks/>
          </p:cNvGrpSpPr>
          <p:nvPr userDrawn="1"/>
        </p:nvGrpSpPr>
        <p:grpSpPr bwMode="auto">
          <a:xfrm>
            <a:off x="457200" y="6324600"/>
            <a:ext cx="8305800" cy="381000"/>
            <a:chOff x="288" y="3984"/>
            <a:chExt cx="5232" cy="240"/>
          </a:xfrm>
        </p:grpSpPr>
        <p:sp>
          <p:nvSpPr>
            <p:cNvPr id="1034" name="Line 16"/>
            <p:cNvSpPr>
              <a:spLocks noChangeShapeType="1"/>
            </p:cNvSpPr>
            <p:nvPr userDrawn="1"/>
          </p:nvSpPr>
          <p:spPr bwMode="auto">
            <a:xfrm>
              <a:off x="288" y="4224"/>
              <a:ext cx="5232" cy="0"/>
            </a:xfrm>
            <a:prstGeom prst="line">
              <a:avLst/>
            </a:prstGeom>
            <a:noFill/>
            <a:ln w="19050">
              <a:solidFill>
                <a:srgbClr val="003C68"/>
              </a:solidFill>
              <a:round/>
              <a:headEnd/>
              <a:tailEnd/>
            </a:ln>
          </p:spPr>
          <p:txBody>
            <a:bodyPr lIns="90000" tIns="46800" rIns="90000" bIns="46800"/>
            <a:lstStyle/>
            <a:p>
              <a:pPr>
                <a:defRPr/>
              </a:pPr>
              <a:endParaRPr lang="de-DE"/>
            </a:p>
          </p:txBody>
        </p:sp>
        <p:sp>
          <p:nvSpPr>
            <p:cNvPr id="1035" name="Line 17"/>
            <p:cNvSpPr>
              <a:spLocks noChangeShapeType="1"/>
            </p:cNvSpPr>
            <p:nvPr userDrawn="1"/>
          </p:nvSpPr>
          <p:spPr bwMode="auto">
            <a:xfrm>
              <a:off x="5520" y="3984"/>
              <a:ext cx="0" cy="240"/>
            </a:xfrm>
            <a:prstGeom prst="line">
              <a:avLst/>
            </a:prstGeom>
            <a:noFill/>
            <a:ln w="19050">
              <a:solidFill>
                <a:srgbClr val="003C68"/>
              </a:solidFill>
              <a:round/>
              <a:headEnd/>
              <a:tailEnd/>
            </a:ln>
          </p:spPr>
          <p:txBody>
            <a:bodyPr lIns="90000" tIns="46800" rIns="90000" bIns="46800"/>
            <a:lstStyle/>
            <a:p>
              <a:pPr>
                <a:defRPr/>
              </a:pPr>
              <a:endParaRPr lang="de-DE"/>
            </a:p>
          </p:txBody>
        </p:sp>
      </p:gr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hf sldNum="0" hdr="0"/>
  <p:txStyles>
    <p:titleStyle>
      <a:lvl1pPr algn="l" rtl="0" eaLnBrk="0" fontAlgn="base" hangingPunct="0">
        <a:spcBef>
          <a:spcPct val="0"/>
        </a:spcBef>
        <a:spcAft>
          <a:spcPct val="0"/>
        </a:spcAft>
        <a:defRPr sz="2000">
          <a:solidFill>
            <a:srgbClr val="003C68"/>
          </a:solidFill>
          <a:latin typeface="+mj-lt"/>
          <a:ea typeface="+mj-ea"/>
          <a:cs typeface="+mj-cs"/>
        </a:defRPr>
      </a:lvl1pPr>
      <a:lvl2pPr algn="l" rtl="0" eaLnBrk="0" fontAlgn="base" hangingPunct="0">
        <a:spcBef>
          <a:spcPct val="0"/>
        </a:spcBef>
        <a:spcAft>
          <a:spcPct val="0"/>
        </a:spcAft>
        <a:defRPr sz="2000">
          <a:solidFill>
            <a:srgbClr val="003C68"/>
          </a:solidFill>
          <a:latin typeface="Arial" charset="0"/>
        </a:defRPr>
      </a:lvl2pPr>
      <a:lvl3pPr algn="l" rtl="0" eaLnBrk="0" fontAlgn="base" hangingPunct="0">
        <a:spcBef>
          <a:spcPct val="0"/>
        </a:spcBef>
        <a:spcAft>
          <a:spcPct val="0"/>
        </a:spcAft>
        <a:defRPr sz="2000">
          <a:solidFill>
            <a:srgbClr val="003C68"/>
          </a:solidFill>
          <a:latin typeface="Arial" charset="0"/>
        </a:defRPr>
      </a:lvl3pPr>
      <a:lvl4pPr algn="l" rtl="0" eaLnBrk="0" fontAlgn="base" hangingPunct="0">
        <a:spcBef>
          <a:spcPct val="0"/>
        </a:spcBef>
        <a:spcAft>
          <a:spcPct val="0"/>
        </a:spcAft>
        <a:defRPr sz="2000">
          <a:solidFill>
            <a:srgbClr val="003C68"/>
          </a:solidFill>
          <a:latin typeface="Arial" charset="0"/>
        </a:defRPr>
      </a:lvl4pPr>
      <a:lvl5pPr algn="l" rtl="0" eaLnBrk="0" fontAlgn="base" hangingPunct="0">
        <a:spcBef>
          <a:spcPct val="0"/>
        </a:spcBef>
        <a:spcAft>
          <a:spcPct val="0"/>
        </a:spcAft>
        <a:defRPr sz="2000">
          <a:solidFill>
            <a:srgbClr val="003C68"/>
          </a:solidFill>
          <a:latin typeface="Arial" charset="0"/>
        </a:defRPr>
      </a:lvl5pPr>
      <a:lvl6pPr marL="457200" algn="l" rtl="0" fontAlgn="base">
        <a:spcBef>
          <a:spcPct val="0"/>
        </a:spcBef>
        <a:spcAft>
          <a:spcPct val="0"/>
        </a:spcAft>
        <a:defRPr sz="2000">
          <a:solidFill>
            <a:srgbClr val="003C68"/>
          </a:solidFill>
          <a:latin typeface="Arial" charset="0"/>
        </a:defRPr>
      </a:lvl6pPr>
      <a:lvl7pPr marL="914400" algn="l" rtl="0" fontAlgn="base">
        <a:spcBef>
          <a:spcPct val="0"/>
        </a:spcBef>
        <a:spcAft>
          <a:spcPct val="0"/>
        </a:spcAft>
        <a:defRPr sz="2000">
          <a:solidFill>
            <a:srgbClr val="003C68"/>
          </a:solidFill>
          <a:latin typeface="Arial" charset="0"/>
        </a:defRPr>
      </a:lvl7pPr>
      <a:lvl8pPr marL="1371600" algn="l" rtl="0" fontAlgn="base">
        <a:spcBef>
          <a:spcPct val="0"/>
        </a:spcBef>
        <a:spcAft>
          <a:spcPct val="0"/>
        </a:spcAft>
        <a:defRPr sz="2000">
          <a:solidFill>
            <a:srgbClr val="003C68"/>
          </a:solidFill>
          <a:latin typeface="Arial" charset="0"/>
        </a:defRPr>
      </a:lvl8pPr>
      <a:lvl9pPr marL="1828800" algn="l" rtl="0" fontAlgn="base">
        <a:spcBef>
          <a:spcPct val="0"/>
        </a:spcBef>
        <a:spcAft>
          <a:spcPct val="0"/>
        </a:spcAft>
        <a:defRPr sz="2000">
          <a:solidFill>
            <a:srgbClr val="003C68"/>
          </a:solidFill>
          <a:latin typeface="Arial" charset="0"/>
        </a:defRPr>
      </a:lvl9pPr>
    </p:titleStyle>
    <p:bodyStyle>
      <a:lvl1pPr marL="342900" indent="-342900" algn="l" rtl="0" eaLnBrk="0" fontAlgn="base" hangingPunct="0">
        <a:spcBef>
          <a:spcPct val="30000"/>
        </a:spcBef>
        <a:spcAft>
          <a:spcPct val="0"/>
        </a:spcAft>
        <a:buChar char="•"/>
        <a:defRPr sz="1600">
          <a:solidFill>
            <a:srgbClr val="003C68"/>
          </a:solidFill>
          <a:latin typeface="+mn-lt"/>
          <a:ea typeface="+mn-ea"/>
          <a:cs typeface="+mn-cs"/>
        </a:defRPr>
      </a:lvl1pPr>
      <a:lvl2pPr marL="742950" indent="-285750" algn="l" rtl="0" eaLnBrk="0" fontAlgn="base" hangingPunct="0">
        <a:spcBef>
          <a:spcPct val="30000"/>
        </a:spcBef>
        <a:spcAft>
          <a:spcPct val="0"/>
        </a:spcAft>
        <a:buChar char="–"/>
        <a:defRPr sz="1600">
          <a:solidFill>
            <a:srgbClr val="003C68"/>
          </a:solidFill>
          <a:latin typeface="+mn-lt"/>
        </a:defRPr>
      </a:lvl2pPr>
      <a:lvl3pPr marL="1143000" indent="-228600" algn="l" rtl="0" eaLnBrk="0" fontAlgn="base" hangingPunct="0">
        <a:spcBef>
          <a:spcPct val="30000"/>
        </a:spcBef>
        <a:spcAft>
          <a:spcPct val="0"/>
        </a:spcAft>
        <a:buChar char="•"/>
        <a:defRPr sz="1400">
          <a:solidFill>
            <a:srgbClr val="003C68"/>
          </a:solidFill>
          <a:latin typeface="+mn-lt"/>
        </a:defRPr>
      </a:lvl3pPr>
      <a:lvl4pPr marL="1600200" indent="-228600" algn="l" rtl="0" eaLnBrk="0" fontAlgn="base" hangingPunct="0">
        <a:spcBef>
          <a:spcPct val="30000"/>
        </a:spcBef>
        <a:spcAft>
          <a:spcPct val="0"/>
        </a:spcAft>
        <a:buChar char="–"/>
        <a:defRPr sz="1400">
          <a:solidFill>
            <a:srgbClr val="003C68"/>
          </a:solidFill>
          <a:latin typeface="+mn-lt"/>
        </a:defRPr>
      </a:lvl4pPr>
      <a:lvl5pPr marL="2057400" indent="-228600" algn="l" rtl="0" eaLnBrk="0" fontAlgn="base" hangingPunct="0">
        <a:spcBef>
          <a:spcPct val="30000"/>
        </a:spcBef>
        <a:spcAft>
          <a:spcPct val="0"/>
        </a:spcAft>
        <a:buChar char="»"/>
        <a:defRPr sz="1400">
          <a:solidFill>
            <a:srgbClr val="003C68"/>
          </a:solidFill>
          <a:latin typeface="+mn-lt"/>
        </a:defRPr>
      </a:lvl5pPr>
      <a:lvl6pPr marL="2514600" indent="-228600" algn="l" rtl="0" fontAlgn="base">
        <a:spcBef>
          <a:spcPct val="30000"/>
        </a:spcBef>
        <a:spcAft>
          <a:spcPct val="0"/>
        </a:spcAft>
        <a:buChar char="»"/>
        <a:defRPr sz="1400">
          <a:solidFill>
            <a:srgbClr val="003C68"/>
          </a:solidFill>
          <a:latin typeface="+mn-lt"/>
        </a:defRPr>
      </a:lvl6pPr>
      <a:lvl7pPr marL="2971800" indent="-228600" algn="l" rtl="0" fontAlgn="base">
        <a:spcBef>
          <a:spcPct val="30000"/>
        </a:spcBef>
        <a:spcAft>
          <a:spcPct val="0"/>
        </a:spcAft>
        <a:buChar char="»"/>
        <a:defRPr sz="1400">
          <a:solidFill>
            <a:srgbClr val="003C68"/>
          </a:solidFill>
          <a:latin typeface="+mn-lt"/>
        </a:defRPr>
      </a:lvl7pPr>
      <a:lvl8pPr marL="3429000" indent="-228600" algn="l" rtl="0" fontAlgn="base">
        <a:spcBef>
          <a:spcPct val="30000"/>
        </a:spcBef>
        <a:spcAft>
          <a:spcPct val="0"/>
        </a:spcAft>
        <a:buChar char="»"/>
        <a:defRPr sz="1400">
          <a:solidFill>
            <a:srgbClr val="003C68"/>
          </a:solidFill>
          <a:latin typeface="+mn-lt"/>
        </a:defRPr>
      </a:lvl8pPr>
      <a:lvl9pPr marL="3886200" indent="-228600" algn="l" rtl="0" fontAlgn="base">
        <a:spcBef>
          <a:spcPct val="30000"/>
        </a:spcBef>
        <a:spcAft>
          <a:spcPct val="0"/>
        </a:spcAft>
        <a:buChar char="»"/>
        <a:defRPr sz="1400">
          <a:solidFill>
            <a:srgbClr val="003C68"/>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umsplatzhalter 3"/>
          <p:cNvSpPr>
            <a:spLocks noGrp="1"/>
          </p:cNvSpPr>
          <p:nvPr>
            <p:ph type="dt" sz="quarter" idx="10"/>
          </p:nvPr>
        </p:nvSpPr>
        <p:spPr>
          <a:noFill/>
        </p:spPr>
        <p:txBody>
          <a:bodyPr/>
          <a:lstStyle/>
          <a:p>
            <a:fld id="{0856752D-3762-4B6B-ADC9-979A7B6E5DF7}" type="datetime1">
              <a:rPr lang="en-GB" smtClean="0"/>
              <a:pPr/>
              <a:t>20/01/2012</a:t>
            </a:fld>
            <a:endParaRPr lang="en-GB" smtClean="0"/>
          </a:p>
        </p:txBody>
      </p:sp>
      <p:sp>
        <p:nvSpPr>
          <p:cNvPr id="3075" name="Rectangle 5"/>
          <p:cNvSpPr>
            <a:spLocks noGrp="1" noChangeArrowheads="1"/>
          </p:cNvSpPr>
          <p:nvPr>
            <p:ph type="title"/>
          </p:nvPr>
        </p:nvSpPr>
        <p:spPr>
          <a:xfrm>
            <a:off x="685800" y="2057400"/>
            <a:ext cx="7772400" cy="3352800"/>
          </a:xfrm>
        </p:spPr>
        <p:txBody>
          <a:bodyPr/>
          <a:lstStyle/>
          <a:p>
            <a:pPr algn="ctr" eaLnBrk="1" hangingPunct="1"/>
            <a:r>
              <a:rPr lang="en-GB" smtClean="0"/>
              <a:t/>
            </a:r>
            <a:br>
              <a:rPr lang="en-GB" smtClean="0"/>
            </a:br>
            <a:r>
              <a:rPr lang="en-GB" smtClean="0"/>
              <a:t/>
            </a:r>
            <a:br>
              <a:rPr lang="en-GB" smtClean="0"/>
            </a:br>
            <a:r>
              <a:rPr lang="en-GB" smtClean="0"/>
              <a:t/>
            </a:r>
            <a:br>
              <a:rPr lang="en-GB" smtClean="0"/>
            </a:br>
            <a:r>
              <a:rPr lang="en-GB" b="1" smtClean="0"/>
              <a:t>Key competencies</a:t>
            </a:r>
            <a:br>
              <a:rPr lang="en-GB" b="1" smtClean="0"/>
            </a:br>
            <a:r>
              <a:rPr lang="en-GB" b="1" smtClean="0"/>
              <a:t>at the University of Göttingen</a:t>
            </a:r>
            <a:br>
              <a:rPr lang="en-GB" b="1" smtClean="0"/>
            </a:br>
            <a:r>
              <a:rPr lang="en-GB" smtClean="0"/>
              <a:t/>
            </a:r>
            <a:br>
              <a:rPr lang="en-GB" smtClean="0"/>
            </a:br>
            <a:r>
              <a:rPr lang="en-GB" sz="1600" smtClean="0"/>
              <a:t>Dr. Claudia Faust (Department for Academic Programme Development and </a:t>
            </a:r>
            <a:br>
              <a:rPr lang="en-GB" sz="1600" smtClean="0"/>
            </a:br>
            <a:r>
              <a:rPr lang="en-GB" sz="1600" smtClean="0"/>
              <a:t>Quality Management)</a:t>
            </a:r>
            <a:r>
              <a:rPr lang="en-GB" smtClean="0"/>
              <a:t/>
            </a:r>
            <a:br>
              <a:rPr lang="en-GB" smtClean="0"/>
            </a:br>
            <a:endParaRPr lang="en-GB"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umsplatzhalter 3"/>
          <p:cNvSpPr>
            <a:spLocks noGrp="1"/>
          </p:cNvSpPr>
          <p:nvPr>
            <p:ph type="dt" sz="quarter" idx="10"/>
          </p:nvPr>
        </p:nvSpPr>
        <p:spPr>
          <a:noFill/>
        </p:spPr>
        <p:txBody>
          <a:bodyPr/>
          <a:lstStyle/>
          <a:p>
            <a:fld id="{E650AF68-27CC-41E6-8366-2A4915397AE9}" type="datetime1">
              <a:rPr lang="de-DE" smtClean="0"/>
              <a:pPr/>
              <a:t>20.01.2012</a:t>
            </a:fld>
            <a:endParaRPr lang="de-DE" smtClean="0"/>
          </a:p>
        </p:txBody>
      </p:sp>
      <p:sp>
        <p:nvSpPr>
          <p:cNvPr id="12291" name="Rectangle 4"/>
          <p:cNvSpPr>
            <a:spLocks noGrp="1" noChangeArrowheads="1"/>
          </p:cNvSpPr>
          <p:nvPr>
            <p:ph type="title"/>
          </p:nvPr>
        </p:nvSpPr>
        <p:spPr>
          <a:xfrm>
            <a:off x="685800" y="1371600"/>
            <a:ext cx="7772400" cy="688975"/>
          </a:xfrm>
        </p:spPr>
        <p:txBody>
          <a:bodyPr/>
          <a:lstStyle/>
          <a:p>
            <a:pPr marL="466725" indent="-457200"/>
            <a:r>
              <a:rPr lang="en-GB" b="1" smtClean="0"/>
              <a:t>3b. 	Key competencies in two-subjects Bachelor degree programmes</a:t>
            </a:r>
            <a:endParaRPr lang="de-DE" smtClean="0"/>
          </a:p>
        </p:txBody>
      </p:sp>
      <p:graphicFrame>
        <p:nvGraphicFramePr>
          <p:cNvPr id="20994" name="Group 514"/>
          <p:cNvGraphicFramePr>
            <a:graphicFrameLocks noGrp="1"/>
          </p:cNvGraphicFramePr>
          <p:nvPr>
            <p:ph idx="1"/>
          </p:nvPr>
        </p:nvGraphicFramePr>
        <p:xfrm>
          <a:off x="684213" y="2205038"/>
          <a:ext cx="7772400" cy="4215403"/>
        </p:xfrm>
        <a:graphic>
          <a:graphicData uri="http://schemas.openxmlformats.org/drawingml/2006/table">
            <a:tbl>
              <a:tblPr/>
              <a:tblGrid>
                <a:gridCol w="1458913"/>
                <a:gridCol w="1284287"/>
                <a:gridCol w="1117600"/>
                <a:gridCol w="1400175"/>
                <a:gridCol w="1549400"/>
                <a:gridCol w="962025"/>
              </a:tblGrid>
              <a:tr h="625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smtClean="0">
                        <a:ln>
                          <a:noFill/>
                        </a:ln>
                        <a:solidFill>
                          <a:schemeClr val="tx1"/>
                        </a:solidFill>
                        <a:effectLst/>
                        <a:latin typeface="Calibri" pitchFamily="34" charset="0"/>
                        <a:cs typeface="Times New Roman"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346075"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003C68"/>
                          </a:solidFill>
                          <a:effectLst/>
                          <a:latin typeface="Arial" charset="0"/>
                          <a:cs typeface="Times New Roman" charset="0"/>
                        </a:rPr>
                        <a:t>Subject-related studies (132 C)</a:t>
                      </a:r>
                      <a:r>
                        <a:rPr kumimoji="0" lang="en-GB" sz="1000" b="0" i="0" u="none" strike="noStrike" cap="none" normalizeH="0" baseline="0" dirty="0" smtClean="0">
                          <a:ln>
                            <a:noFill/>
                          </a:ln>
                          <a:solidFill>
                            <a:srgbClr val="003C68"/>
                          </a:solidFill>
                          <a:effectLst/>
                          <a:latin typeface="Times New Roman" charset="0"/>
                          <a:ea typeface="Times New Roman" charset="0"/>
                          <a:cs typeface="Arial" charset="0"/>
                        </a:rPr>
                        <a:t> </a:t>
                      </a:r>
                      <a:r>
                        <a:rPr kumimoji="0" lang="en-GB" sz="1100" b="0" i="0" u="none" strike="noStrike" cap="none" normalizeH="0" baseline="0" dirty="0" smtClean="0">
                          <a:ln>
                            <a:noFill/>
                          </a:ln>
                          <a:solidFill>
                            <a:srgbClr val="003C68"/>
                          </a:solidFill>
                          <a:effectLst/>
                          <a:latin typeface="Arial" charset="0"/>
                          <a:cs typeface="Times New Roman" charset="0"/>
                        </a:rPr>
                        <a:t>(identical for all profiles)</a:t>
                      </a:r>
                      <a:r>
                        <a:rPr kumimoji="0" lang="en-GB" sz="2400" b="0" i="0" u="none" strike="noStrike" cap="none" normalizeH="0" baseline="0" dirty="0" smtClean="0">
                          <a:ln>
                            <a:noFill/>
                          </a:ln>
                          <a:solidFill>
                            <a:srgbClr val="003C68"/>
                          </a:solidFill>
                          <a:effectLst/>
                          <a:latin typeface="Times New Roman" charset="0"/>
                          <a:cs typeface="Times New Roman" charset="0"/>
                        </a:rPr>
                        <a:t> </a:t>
                      </a:r>
                      <a:endParaRPr kumimoji="0" lang="de-DE" sz="1100" b="0" i="0" u="none" strike="noStrike" cap="none" normalizeH="0" baseline="0" dirty="0" smtClean="0">
                        <a:ln>
                          <a:noFill/>
                        </a:ln>
                        <a:solidFill>
                          <a:schemeClr val="tx1"/>
                        </a:solidFill>
                        <a:effectLst/>
                        <a:latin typeface="Calibri" pitchFamily="34" charset="0"/>
                        <a:ea typeface="SimSun" pitchFamily="2" charset="-122"/>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gridSpan="2">
                  <a:txBody>
                    <a:bodyPr/>
                    <a:lstStyle/>
                    <a:p>
                      <a:pPr marL="0" marR="0" lvl="0" indent="-346075"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003C68"/>
                          </a:solidFill>
                          <a:effectLst/>
                          <a:latin typeface="Arial" charset="0"/>
                          <a:cs typeface="Times New Roman" charset="0"/>
                        </a:rPr>
                        <a:t>Area of </a:t>
                      </a:r>
                      <a:r>
                        <a:rPr kumimoji="0" lang="en-GB" sz="1100" b="1" i="0" u="none" strike="noStrike" cap="none" normalizeH="0" baseline="0" dirty="0" err="1" smtClean="0">
                          <a:ln>
                            <a:noFill/>
                          </a:ln>
                          <a:solidFill>
                            <a:srgbClr val="003C68"/>
                          </a:solidFill>
                          <a:effectLst/>
                          <a:latin typeface="Arial" charset="0"/>
                          <a:cs typeface="Times New Roman" charset="0"/>
                        </a:rPr>
                        <a:t>professionalisation</a:t>
                      </a:r>
                      <a:r>
                        <a:rPr kumimoji="0" lang="en-GB" sz="1100" b="1" i="0" u="none" strike="noStrike" cap="none" normalizeH="0" baseline="0" dirty="0" smtClean="0">
                          <a:ln>
                            <a:noFill/>
                          </a:ln>
                          <a:solidFill>
                            <a:srgbClr val="003C68"/>
                          </a:solidFill>
                          <a:effectLst/>
                          <a:latin typeface="Arial" charset="0"/>
                          <a:cs typeface="Times New Roman" charset="0"/>
                        </a:rPr>
                        <a:t> </a:t>
                      </a:r>
                      <a:br>
                        <a:rPr kumimoji="0" lang="en-GB" sz="1100" b="1" i="0" u="none" strike="noStrike" cap="none" normalizeH="0" baseline="0" dirty="0" smtClean="0">
                          <a:ln>
                            <a:noFill/>
                          </a:ln>
                          <a:solidFill>
                            <a:srgbClr val="003C68"/>
                          </a:solidFill>
                          <a:effectLst/>
                          <a:latin typeface="Arial" charset="0"/>
                          <a:cs typeface="Times New Roman" charset="0"/>
                        </a:rPr>
                      </a:br>
                      <a:r>
                        <a:rPr kumimoji="0" lang="en-GB" sz="1100" b="1" i="0" u="none" strike="noStrike" cap="none" normalizeH="0" baseline="0" dirty="0" smtClean="0">
                          <a:ln>
                            <a:noFill/>
                          </a:ln>
                          <a:solidFill>
                            <a:srgbClr val="003C68"/>
                          </a:solidFill>
                          <a:effectLst/>
                          <a:latin typeface="Arial" charset="0"/>
                          <a:cs typeface="Times New Roman" charset="0"/>
                        </a:rPr>
                        <a:t>(36 C)</a:t>
                      </a:r>
                      <a:r>
                        <a:rPr kumimoji="0" lang="en-GB" sz="2400" b="0" i="0" u="none" strike="noStrike" cap="none" normalizeH="0" baseline="0" dirty="0" smtClean="0">
                          <a:ln>
                            <a:noFill/>
                          </a:ln>
                          <a:solidFill>
                            <a:srgbClr val="003C68"/>
                          </a:solidFill>
                          <a:effectLst/>
                          <a:latin typeface="Times New Roman" charset="0"/>
                          <a:ea typeface="Times New Roman" charset="0"/>
                          <a:cs typeface="Arial" charset="0"/>
                        </a:rPr>
                        <a:t> </a:t>
                      </a:r>
                      <a:endParaRPr kumimoji="0" lang="de-DE" sz="1100" b="0" i="0" u="none" strike="noStrike" cap="none" normalizeH="0" baseline="0" dirty="0" smtClean="0">
                        <a:ln>
                          <a:noFill/>
                        </a:ln>
                        <a:solidFill>
                          <a:schemeClr val="tx1"/>
                        </a:solidFill>
                        <a:effectLst/>
                        <a:latin typeface="Calibri" pitchFamily="34" charset="0"/>
                        <a:ea typeface="SimSun" pitchFamily="2" charset="-122"/>
                        <a:cs typeface="Times New Roman"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346075"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003C68"/>
                          </a:solidFill>
                          <a:effectLst/>
                          <a:latin typeface="Arial" charset="0"/>
                          <a:cs typeface="Times New Roman" charset="0"/>
                        </a:rPr>
                        <a:t>BA thesis</a:t>
                      </a:r>
                      <a:endParaRPr kumimoji="0" lang="de-DE" sz="1100" b="0" i="0" u="none" strike="noStrike" cap="none" normalizeH="0" baseline="0" dirty="0" smtClean="0">
                        <a:ln>
                          <a:noFill/>
                        </a:ln>
                        <a:solidFill>
                          <a:schemeClr val="tx1"/>
                        </a:solidFill>
                        <a:effectLst/>
                        <a:latin typeface="Calibri" pitchFamily="34" charset="0"/>
                        <a:ea typeface="SimSun" pitchFamily="2" charset="-122"/>
                        <a:cs typeface="Times New Roman" charset="0"/>
                      </a:endParaRPr>
                    </a:p>
                    <a:p>
                      <a:pPr marL="0" marR="0" lvl="0" indent="-346075" algn="ctr"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3C68"/>
                          </a:solidFill>
                          <a:effectLst/>
                          <a:latin typeface="Arial" charset="0"/>
                          <a:cs typeface="Times New Roman" charset="0"/>
                        </a:rPr>
                        <a:t>(12 C)</a:t>
                      </a:r>
                      <a:r>
                        <a:rPr kumimoji="0" lang="en-GB" sz="2400" b="0" i="0" u="none" strike="noStrike" cap="none" normalizeH="0" baseline="0" dirty="0" smtClean="0">
                          <a:ln>
                            <a:noFill/>
                          </a:ln>
                          <a:solidFill>
                            <a:srgbClr val="003C68"/>
                          </a:solidFill>
                          <a:effectLst/>
                          <a:latin typeface="Times New Roman" charset="0"/>
                          <a:cs typeface="Times New Roman" charset="0"/>
                        </a:rPr>
                        <a:t> </a:t>
                      </a:r>
                      <a:endParaRPr kumimoji="0" lang="de-DE" sz="1100" b="0" i="0" u="none" strike="noStrike" cap="none" normalizeH="0" baseline="0" dirty="0" smtClean="0">
                        <a:ln>
                          <a:noFill/>
                        </a:ln>
                        <a:solidFill>
                          <a:schemeClr val="tx1"/>
                        </a:solidFill>
                        <a:effectLst/>
                        <a:latin typeface="Calibri" pitchFamily="34" charset="0"/>
                        <a:ea typeface="SimSun" pitchFamily="2" charset="-122"/>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2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smtClean="0">
                        <a:ln>
                          <a:noFill/>
                        </a:ln>
                        <a:solidFill>
                          <a:schemeClr val="tx1"/>
                        </a:solidFill>
                        <a:effectLst/>
                        <a:latin typeface="Calibri" pitchFamily="34" charset="0"/>
                        <a:cs typeface="Times New Roman"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46075" algn="ctr" defTabSz="914400" rtl="0" eaLnBrk="1" fontAlgn="base" latinLnBrk="0" hangingPunct="1">
                        <a:lnSpc>
                          <a:spcPct val="115000"/>
                        </a:lnSpc>
                        <a:spcBef>
                          <a:spcPct val="0"/>
                        </a:spcBef>
                        <a:spcAft>
                          <a:spcPct val="0"/>
                        </a:spcAft>
                        <a:buClrTx/>
                        <a:buSzTx/>
                        <a:buFontTx/>
                        <a:buNone/>
                        <a:tabLst/>
                      </a:pPr>
                      <a:r>
                        <a:rPr kumimoji="0" lang="en-GB" sz="1100" b="0" i="0" u="none" strike="noStrike" cap="none" normalizeH="0" baseline="0" dirty="0" smtClean="0">
                          <a:ln>
                            <a:noFill/>
                          </a:ln>
                          <a:solidFill>
                            <a:srgbClr val="003C68"/>
                          </a:solidFill>
                          <a:effectLst/>
                          <a:latin typeface="Arial" charset="0"/>
                          <a:cs typeface="Times New Roman" charset="0"/>
                        </a:rPr>
                        <a:t>Subject A</a:t>
                      </a:r>
                      <a:r>
                        <a:rPr kumimoji="0" lang="en-GB" sz="1100" b="0" i="0" u="none" strike="noStrike" cap="none" normalizeH="0" baseline="0" dirty="0" smtClean="0">
                          <a:ln>
                            <a:noFill/>
                          </a:ln>
                          <a:solidFill>
                            <a:srgbClr val="003C68"/>
                          </a:solidFill>
                          <a:effectLst/>
                          <a:latin typeface="Times New Roman" charset="0"/>
                          <a:ea typeface="Times New Roman" charset="0"/>
                          <a:cs typeface="Arial" charset="0"/>
                        </a:rPr>
                        <a:t> </a:t>
                      </a:r>
                      <a:endParaRPr kumimoji="0" lang="de-DE" sz="1100" b="0" i="0" u="none" strike="noStrike" cap="none" normalizeH="0" baseline="0" dirty="0" smtClean="0">
                        <a:ln>
                          <a:noFill/>
                        </a:ln>
                        <a:solidFill>
                          <a:schemeClr val="tx1"/>
                        </a:solidFill>
                        <a:effectLst/>
                        <a:latin typeface="Calibri" pitchFamily="34" charset="0"/>
                        <a:ea typeface="SimSun" pitchFamily="2" charset="-122"/>
                        <a:cs typeface="Times New Roman" charset="0"/>
                      </a:endParaRPr>
                    </a:p>
                    <a:p>
                      <a:pPr marL="0" marR="0" lvl="0" indent="-346075" algn="ctr" defTabSz="914400" rtl="0" eaLnBrk="0" fontAlgn="base" latinLnBrk="0" hangingPunct="0">
                        <a:lnSpc>
                          <a:spcPct val="115000"/>
                        </a:lnSpc>
                        <a:spcBef>
                          <a:spcPct val="0"/>
                        </a:spcBef>
                        <a:spcAft>
                          <a:spcPct val="0"/>
                        </a:spcAft>
                        <a:buClrTx/>
                        <a:buSzTx/>
                        <a:buFontTx/>
                        <a:buNone/>
                        <a:tabLst/>
                      </a:pPr>
                      <a:r>
                        <a:rPr kumimoji="0" lang="en-GB" sz="1100" b="0" i="0" u="none" strike="noStrike" cap="none" normalizeH="0" baseline="0" dirty="0" smtClean="0">
                          <a:ln>
                            <a:noFill/>
                          </a:ln>
                          <a:solidFill>
                            <a:srgbClr val="003C68"/>
                          </a:solidFill>
                          <a:effectLst/>
                          <a:latin typeface="Arial" charset="0"/>
                          <a:cs typeface="Times New Roman" charset="0"/>
                        </a:rPr>
                        <a:t>(66 C)</a:t>
                      </a:r>
                      <a:r>
                        <a:rPr kumimoji="0" lang="en-GB" sz="1100" b="0" i="0" u="none" strike="noStrike" cap="none" normalizeH="0" baseline="0" dirty="0" smtClean="0">
                          <a:ln>
                            <a:noFill/>
                          </a:ln>
                          <a:solidFill>
                            <a:srgbClr val="003C68"/>
                          </a:solidFill>
                          <a:effectLst/>
                          <a:latin typeface="Times New Roman" charset="0"/>
                          <a:cs typeface="Times New Roman" charset="0"/>
                        </a:rPr>
                        <a:t> </a:t>
                      </a:r>
                      <a:endParaRPr kumimoji="0" lang="de-DE" sz="1100" b="0" i="0" u="none" strike="noStrike" cap="none" normalizeH="0" baseline="0" dirty="0" smtClean="0">
                        <a:ln>
                          <a:noFill/>
                        </a:ln>
                        <a:solidFill>
                          <a:schemeClr val="tx1"/>
                        </a:solidFill>
                        <a:effectLst/>
                        <a:latin typeface="Calibri" pitchFamily="34" charset="0"/>
                        <a:ea typeface="SimSun" pitchFamily="2" charset="-122"/>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46075" algn="ctr" defTabSz="914400" rtl="0" eaLnBrk="1" fontAlgn="base" latinLnBrk="0" hangingPunct="1">
                        <a:lnSpc>
                          <a:spcPct val="115000"/>
                        </a:lnSpc>
                        <a:spcBef>
                          <a:spcPct val="0"/>
                        </a:spcBef>
                        <a:spcAft>
                          <a:spcPct val="0"/>
                        </a:spcAft>
                        <a:buClrTx/>
                        <a:buSzTx/>
                        <a:buFontTx/>
                        <a:buNone/>
                        <a:tabLst/>
                      </a:pPr>
                      <a:r>
                        <a:rPr kumimoji="0" lang="en-GB" sz="1100" b="0" i="0" u="none" strike="noStrike" cap="none" normalizeH="0" baseline="0" smtClean="0">
                          <a:ln>
                            <a:noFill/>
                          </a:ln>
                          <a:solidFill>
                            <a:srgbClr val="003C68"/>
                          </a:solidFill>
                          <a:effectLst/>
                          <a:latin typeface="Arial" charset="0"/>
                          <a:cs typeface="Times New Roman" charset="0"/>
                        </a:rPr>
                        <a:t>Subject B</a:t>
                      </a:r>
                      <a:r>
                        <a:rPr kumimoji="0" lang="en-GB" sz="1100" b="0" i="0" u="none" strike="noStrike" cap="none" normalizeH="0" baseline="0" smtClean="0">
                          <a:ln>
                            <a:noFill/>
                          </a:ln>
                          <a:solidFill>
                            <a:srgbClr val="003C68"/>
                          </a:solidFill>
                          <a:effectLst/>
                          <a:latin typeface="Times New Roman" charset="0"/>
                          <a:ea typeface="Times New Roman" charset="0"/>
                          <a:cs typeface="Arial" charset="0"/>
                        </a:rPr>
                        <a:t> </a:t>
                      </a:r>
                      <a:endParaRPr kumimoji="0" lang="de-DE" sz="1100" b="0" i="0" u="none" strike="noStrike" cap="none" normalizeH="0" baseline="0" smtClean="0">
                        <a:ln>
                          <a:noFill/>
                        </a:ln>
                        <a:solidFill>
                          <a:schemeClr val="tx1"/>
                        </a:solidFill>
                        <a:effectLst/>
                        <a:latin typeface="Calibri" pitchFamily="34" charset="0"/>
                        <a:ea typeface="SimSun" pitchFamily="2" charset="-122"/>
                        <a:cs typeface="Times New Roman" charset="0"/>
                      </a:endParaRPr>
                    </a:p>
                    <a:p>
                      <a:pPr marL="0" marR="0" lvl="0" indent="-346075" algn="ctr" defTabSz="914400" rtl="0" eaLnBrk="0" fontAlgn="base" latinLnBrk="0" hangingPunct="0">
                        <a:lnSpc>
                          <a:spcPct val="115000"/>
                        </a:lnSpc>
                        <a:spcBef>
                          <a:spcPct val="0"/>
                        </a:spcBef>
                        <a:spcAft>
                          <a:spcPct val="0"/>
                        </a:spcAft>
                        <a:buClrTx/>
                        <a:buSzTx/>
                        <a:buFontTx/>
                        <a:buNone/>
                        <a:tabLst/>
                      </a:pPr>
                      <a:r>
                        <a:rPr kumimoji="0" lang="en-GB" sz="1100" b="0" i="0" u="none" strike="noStrike" cap="none" normalizeH="0" baseline="0" smtClean="0">
                          <a:ln>
                            <a:noFill/>
                          </a:ln>
                          <a:solidFill>
                            <a:srgbClr val="003C68"/>
                          </a:solidFill>
                          <a:effectLst/>
                          <a:latin typeface="Arial" charset="0"/>
                          <a:cs typeface="Times New Roman" charset="0"/>
                        </a:rPr>
                        <a:t>(66 C)</a:t>
                      </a:r>
                      <a:r>
                        <a:rPr kumimoji="0" lang="en-GB" sz="1100" b="0" i="0" u="none" strike="noStrike" cap="none" normalizeH="0" baseline="0" smtClean="0">
                          <a:ln>
                            <a:noFill/>
                          </a:ln>
                          <a:solidFill>
                            <a:srgbClr val="003C68"/>
                          </a:solidFill>
                          <a:effectLst/>
                          <a:latin typeface="Times New Roman" charset="0"/>
                          <a:cs typeface="Times New Roman" charset="0"/>
                        </a:rPr>
                        <a:t> </a:t>
                      </a:r>
                      <a:endParaRPr kumimoji="0" lang="de-DE" sz="1100" b="0" i="0" u="none" strike="noStrike" cap="none" normalizeH="0" baseline="0" smtClean="0">
                        <a:ln>
                          <a:noFill/>
                        </a:ln>
                        <a:solidFill>
                          <a:schemeClr val="tx1"/>
                        </a:solidFill>
                        <a:effectLst/>
                        <a:latin typeface="Calibri" pitchFamily="34" charset="0"/>
                        <a:ea typeface="SimSun" pitchFamily="2" charset="-122"/>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46075" algn="ctr" defTabSz="914400" rtl="0" eaLnBrk="1" fontAlgn="base" latinLnBrk="0" hangingPunct="1">
                        <a:lnSpc>
                          <a:spcPct val="115000"/>
                        </a:lnSpc>
                        <a:spcBef>
                          <a:spcPct val="0"/>
                        </a:spcBef>
                        <a:spcAft>
                          <a:spcPct val="0"/>
                        </a:spcAft>
                        <a:buClrTx/>
                        <a:buSzTx/>
                        <a:buFontTx/>
                        <a:buNone/>
                        <a:tabLst/>
                      </a:pPr>
                      <a:r>
                        <a:rPr kumimoji="0" lang="en-GB" sz="1100" b="0" i="0" u="none" strike="noStrike" cap="none" normalizeH="0" baseline="0" dirty="0" smtClean="0">
                          <a:ln>
                            <a:noFill/>
                          </a:ln>
                          <a:solidFill>
                            <a:srgbClr val="003C68"/>
                          </a:solidFill>
                          <a:effectLst/>
                          <a:latin typeface="Arial" charset="0"/>
                          <a:cs typeface="Times New Roman" charset="0"/>
                        </a:rPr>
                        <a:t>Optional modules</a:t>
                      </a:r>
                      <a:r>
                        <a:rPr kumimoji="0" lang="en-GB" sz="1100" b="0" i="0" u="none" strike="noStrike" cap="none" normalizeH="0" baseline="0" dirty="0" smtClean="0">
                          <a:ln>
                            <a:noFill/>
                          </a:ln>
                          <a:solidFill>
                            <a:srgbClr val="003C68"/>
                          </a:solidFill>
                          <a:effectLst/>
                          <a:latin typeface="Times New Roman" charset="0"/>
                          <a:ea typeface="Times New Roman" charset="0"/>
                          <a:cs typeface="Arial" charset="0"/>
                        </a:rPr>
                        <a:t> </a:t>
                      </a:r>
                      <a:endParaRPr kumimoji="0" lang="de-DE" sz="1100" b="0" i="0" u="none" strike="noStrike" cap="none" normalizeH="0" baseline="0" dirty="0" smtClean="0">
                        <a:ln>
                          <a:noFill/>
                        </a:ln>
                        <a:solidFill>
                          <a:schemeClr val="tx1"/>
                        </a:solidFill>
                        <a:effectLst/>
                        <a:latin typeface="Calibri" pitchFamily="34" charset="0"/>
                        <a:ea typeface="SimSun" pitchFamily="2" charset="-122"/>
                        <a:cs typeface="Times New Roman" charset="0"/>
                      </a:endParaRPr>
                    </a:p>
                    <a:p>
                      <a:pPr marL="0" marR="0" lvl="0" indent="-346075" algn="ctr" defTabSz="914400" rtl="0" eaLnBrk="0" fontAlgn="base" latinLnBrk="0" hangingPunct="0">
                        <a:lnSpc>
                          <a:spcPct val="115000"/>
                        </a:lnSpc>
                        <a:spcBef>
                          <a:spcPct val="0"/>
                        </a:spcBef>
                        <a:spcAft>
                          <a:spcPct val="0"/>
                        </a:spcAft>
                        <a:buClrTx/>
                        <a:buSzTx/>
                        <a:buFontTx/>
                        <a:buNone/>
                        <a:tabLst/>
                      </a:pPr>
                      <a:r>
                        <a:rPr kumimoji="0" lang="en-GB" sz="1100" b="0" i="0" u="none" strike="noStrike" cap="none" normalizeH="0" baseline="0" dirty="0" smtClean="0">
                          <a:ln>
                            <a:noFill/>
                          </a:ln>
                          <a:solidFill>
                            <a:srgbClr val="003C68"/>
                          </a:solidFill>
                          <a:effectLst/>
                          <a:latin typeface="Arial" charset="0"/>
                          <a:cs typeface="Times New Roman" charset="0"/>
                        </a:rPr>
                        <a:t>(18 C)</a:t>
                      </a:r>
                      <a:r>
                        <a:rPr kumimoji="0" lang="en-GB" sz="1100" b="0" i="0" u="none" strike="noStrike" cap="none" normalizeH="0" baseline="0" dirty="0" smtClean="0">
                          <a:ln>
                            <a:noFill/>
                          </a:ln>
                          <a:solidFill>
                            <a:srgbClr val="003C68"/>
                          </a:solidFill>
                          <a:effectLst/>
                          <a:latin typeface="Times New Roman" charset="0"/>
                          <a:cs typeface="Times New Roman" charset="0"/>
                        </a:rPr>
                        <a:t> </a:t>
                      </a:r>
                      <a:endParaRPr kumimoji="0" lang="de-DE" sz="1100" b="0" i="0" u="none" strike="noStrike" cap="none" normalizeH="0" baseline="0" dirty="0" smtClean="0">
                        <a:ln>
                          <a:noFill/>
                        </a:ln>
                        <a:solidFill>
                          <a:schemeClr val="tx1"/>
                        </a:solidFill>
                        <a:effectLst/>
                        <a:latin typeface="Calibri" pitchFamily="34" charset="0"/>
                        <a:ea typeface="SimSun" pitchFamily="2" charset="-122"/>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46075" algn="ctr" defTabSz="914400" rtl="0" eaLnBrk="1" fontAlgn="base" latinLnBrk="0" hangingPunct="1">
                        <a:lnSpc>
                          <a:spcPct val="115000"/>
                        </a:lnSpc>
                        <a:spcBef>
                          <a:spcPct val="0"/>
                        </a:spcBef>
                        <a:spcAft>
                          <a:spcPct val="0"/>
                        </a:spcAft>
                        <a:buClrTx/>
                        <a:buSzTx/>
                        <a:buFontTx/>
                        <a:buNone/>
                        <a:tabLst/>
                      </a:pPr>
                      <a:r>
                        <a:rPr kumimoji="0" lang="en-GB" sz="1100" b="0" i="0" u="none" strike="noStrike" cap="none" normalizeH="0" baseline="0" dirty="0" smtClean="0">
                          <a:ln>
                            <a:noFill/>
                          </a:ln>
                          <a:solidFill>
                            <a:srgbClr val="FF0000"/>
                          </a:solidFill>
                          <a:effectLst/>
                          <a:latin typeface="Arial" charset="0"/>
                          <a:cs typeface="Times New Roman" charset="0"/>
                        </a:rPr>
                        <a:t>Key competencies </a:t>
                      </a:r>
                      <a:endParaRPr kumimoji="0" lang="de-DE" sz="1100" b="0" i="0" u="none" strike="noStrike" cap="none" normalizeH="0" baseline="0" dirty="0" smtClean="0">
                        <a:ln>
                          <a:noFill/>
                        </a:ln>
                        <a:solidFill>
                          <a:schemeClr val="tx1"/>
                        </a:solidFill>
                        <a:effectLst/>
                        <a:latin typeface="Calibri" pitchFamily="34" charset="0"/>
                        <a:ea typeface="SimSun" pitchFamily="2" charset="-122"/>
                        <a:cs typeface="Times New Roman" charset="0"/>
                      </a:endParaRPr>
                    </a:p>
                    <a:p>
                      <a:pPr marL="0" marR="0" lvl="0" indent="-346075" algn="ctr" defTabSz="914400" rtl="0" eaLnBrk="0" fontAlgn="base" latinLnBrk="0" hangingPunct="0">
                        <a:lnSpc>
                          <a:spcPct val="115000"/>
                        </a:lnSpc>
                        <a:spcBef>
                          <a:spcPct val="0"/>
                        </a:spcBef>
                        <a:spcAft>
                          <a:spcPct val="0"/>
                        </a:spcAft>
                        <a:buClrTx/>
                        <a:buSzTx/>
                        <a:buFontTx/>
                        <a:buNone/>
                        <a:tabLst/>
                      </a:pPr>
                      <a:r>
                        <a:rPr kumimoji="0" lang="en-GB" sz="1100" b="0" i="0" u="none" strike="noStrike" cap="none" normalizeH="0" baseline="0" dirty="0" smtClean="0">
                          <a:ln>
                            <a:noFill/>
                          </a:ln>
                          <a:solidFill>
                            <a:srgbClr val="FF0000"/>
                          </a:solidFill>
                          <a:effectLst/>
                          <a:latin typeface="Arial" charset="0"/>
                          <a:cs typeface="Times New Roman" charset="0"/>
                        </a:rPr>
                        <a:t>(18 C)</a:t>
                      </a:r>
                      <a:r>
                        <a:rPr kumimoji="0" lang="en-GB" sz="1100" b="0" i="0" u="none" strike="noStrike" cap="none" normalizeH="0" baseline="0" dirty="0" smtClean="0">
                          <a:ln>
                            <a:noFill/>
                          </a:ln>
                          <a:solidFill>
                            <a:srgbClr val="FF0000"/>
                          </a:solidFill>
                          <a:effectLst/>
                          <a:latin typeface="Times New Roman" charset="0"/>
                          <a:cs typeface="Times New Roman" charset="0"/>
                        </a:rPr>
                        <a:t> </a:t>
                      </a:r>
                      <a:endParaRPr kumimoji="0" lang="de-DE" sz="1100" b="0" i="0" u="none" strike="noStrike" cap="none" normalizeH="0" baseline="0" dirty="0" smtClean="0">
                        <a:ln>
                          <a:noFill/>
                        </a:ln>
                        <a:solidFill>
                          <a:schemeClr val="tx1"/>
                        </a:solidFill>
                        <a:effectLst/>
                        <a:latin typeface="Calibri" pitchFamily="34" charset="0"/>
                        <a:ea typeface="SimSun" pitchFamily="2" charset="-122"/>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346075" algn="ctr" defTabSz="914400" rtl="0" eaLnBrk="1" fontAlgn="base" latinLnBrk="0" hangingPunct="1">
                        <a:lnSpc>
                          <a:spcPct val="115000"/>
                        </a:lnSpc>
                        <a:spcBef>
                          <a:spcPct val="0"/>
                        </a:spcBef>
                        <a:spcAft>
                          <a:spcPct val="0"/>
                        </a:spcAft>
                        <a:buClrTx/>
                        <a:buSzTx/>
                        <a:buFontTx/>
                        <a:buNone/>
                        <a:tabLst/>
                      </a:pPr>
                      <a:r>
                        <a:rPr kumimoji="0" lang="en-GB" sz="1100" b="0" i="0" u="none" strike="noStrike" cap="none" normalizeH="0" baseline="0" dirty="0" smtClean="0">
                          <a:ln>
                            <a:noFill/>
                          </a:ln>
                          <a:solidFill>
                            <a:srgbClr val="003C68"/>
                          </a:solidFill>
                          <a:effectLst/>
                          <a:latin typeface="Arial" charset="0"/>
                          <a:cs typeface="Times New Roman" charset="0"/>
                        </a:rPr>
                        <a:t>BA thesis</a:t>
                      </a:r>
                      <a:r>
                        <a:rPr kumimoji="0" lang="en-GB" sz="1100" b="0" i="0" u="none" strike="noStrike" cap="none" normalizeH="0" baseline="0" dirty="0" smtClean="0">
                          <a:ln>
                            <a:noFill/>
                          </a:ln>
                          <a:solidFill>
                            <a:srgbClr val="003C68"/>
                          </a:solidFill>
                          <a:effectLst/>
                          <a:latin typeface="Times New Roman" charset="0"/>
                          <a:ea typeface="Times New Roman" charset="0"/>
                          <a:cs typeface="Arial" charset="0"/>
                        </a:rPr>
                        <a:t> </a:t>
                      </a:r>
                      <a:endParaRPr kumimoji="0" lang="de-DE" sz="1100" b="0" i="0" u="none" strike="noStrike" cap="none" normalizeH="0" baseline="0" dirty="0" smtClean="0">
                        <a:ln>
                          <a:noFill/>
                        </a:ln>
                        <a:solidFill>
                          <a:schemeClr val="tx1"/>
                        </a:solidFill>
                        <a:effectLst/>
                        <a:latin typeface="Calibri" pitchFamily="34" charset="0"/>
                        <a:ea typeface="SimSun" pitchFamily="2" charset="-122"/>
                        <a:cs typeface="Times New Roman" charset="0"/>
                      </a:endParaRPr>
                    </a:p>
                    <a:p>
                      <a:pPr marL="0" marR="0" lvl="0" indent="-346075" algn="ctr" defTabSz="914400" rtl="0" eaLnBrk="0" fontAlgn="base" latinLnBrk="0" hangingPunct="0">
                        <a:lnSpc>
                          <a:spcPct val="115000"/>
                        </a:lnSpc>
                        <a:spcBef>
                          <a:spcPct val="0"/>
                        </a:spcBef>
                        <a:spcAft>
                          <a:spcPct val="0"/>
                        </a:spcAft>
                        <a:buClrTx/>
                        <a:buSzTx/>
                        <a:buFontTx/>
                        <a:buNone/>
                        <a:tabLst/>
                      </a:pPr>
                      <a:r>
                        <a:rPr kumimoji="0" lang="en-GB" sz="1100" b="0" i="0" u="none" strike="noStrike" cap="none" normalizeH="0" baseline="0" dirty="0" smtClean="0">
                          <a:ln>
                            <a:noFill/>
                          </a:ln>
                          <a:solidFill>
                            <a:srgbClr val="003C68"/>
                          </a:solidFill>
                          <a:effectLst/>
                          <a:latin typeface="Arial" charset="0"/>
                          <a:cs typeface="Times New Roman" charset="0"/>
                        </a:rPr>
                        <a:t>(12 C)</a:t>
                      </a:r>
                      <a:r>
                        <a:rPr kumimoji="0" lang="en-GB" sz="1100" b="0" i="0" u="none" strike="noStrike" cap="none" normalizeH="0" baseline="0" dirty="0" smtClean="0">
                          <a:ln>
                            <a:noFill/>
                          </a:ln>
                          <a:solidFill>
                            <a:srgbClr val="003C68"/>
                          </a:solidFill>
                          <a:effectLst/>
                          <a:latin typeface="Times New Roman" charset="0"/>
                          <a:cs typeface="Times New Roman" charset="0"/>
                        </a:rPr>
                        <a:t> </a:t>
                      </a:r>
                      <a:endParaRPr kumimoji="0" lang="de-DE" sz="1100" b="0" i="0" u="none" strike="noStrike" cap="none" normalizeH="0" baseline="0" dirty="0" smtClean="0">
                        <a:ln>
                          <a:noFill/>
                        </a:ln>
                        <a:solidFill>
                          <a:schemeClr val="tx1"/>
                        </a:solidFill>
                        <a:effectLst/>
                        <a:latin typeface="Calibri" pitchFamily="34" charset="0"/>
                        <a:ea typeface="SimSun" pitchFamily="2" charset="-122"/>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2013">
                <a:tc>
                  <a:txBody>
                    <a:bodyPr/>
                    <a:lstStyle/>
                    <a:p>
                      <a:pPr marL="0" marR="0" lvl="0" indent="-346075" algn="ctr" defTabSz="914400" rtl="0" eaLnBrk="1" fontAlgn="base" latinLnBrk="0" hangingPunct="1">
                        <a:lnSpc>
                          <a:spcPct val="115000"/>
                        </a:lnSpc>
                        <a:spcBef>
                          <a:spcPct val="0"/>
                        </a:spcBef>
                        <a:spcAft>
                          <a:spcPct val="0"/>
                        </a:spcAft>
                        <a:buClrTx/>
                        <a:buSzTx/>
                        <a:buFontTx/>
                        <a:buNone/>
                        <a:tabLst/>
                      </a:pPr>
                      <a:r>
                        <a:rPr kumimoji="0" lang="en-GB" sz="1100" b="0" i="0" u="none" strike="noStrike" cap="none" normalizeH="0" baseline="0" dirty="0" smtClean="0">
                          <a:ln>
                            <a:noFill/>
                          </a:ln>
                          <a:solidFill>
                            <a:srgbClr val="003C68"/>
                          </a:solidFill>
                          <a:effectLst/>
                          <a:latin typeface="Arial" charset="0"/>
                          <a:cs typeface="Times New Roman" charset="0"/>
                        </a:rPr>
                        <a:t>(a)</a:t>
                      </a:r>
                      <a:r>
                        <a:rPr kumimoji="0" lang="en-GB" sz="1100" b="0" i="0" u="none" strike="noStrike" cap="none" normalizeH="0" baseline="0" dirty="0" smtClean="0">
                          <a:ln>
                            <a:noFill/>
                          </a:ln>
                          <a:solidFill>
                            <a:srgbClr val="003C68"/>
                          </a:solidFill>
                          <a:effectLst/>
                          <a:latin typeface="Times New Roman" charset="0"/>
                          <a:ea typeface="Times New Roman" charset="0"/>
                          <a:cs typeface="Arial" charset="0"/>
                        </a:rPr>
                        <a:t> </a:t>
                      </a:r>
                      <a:endParaRPr kumimoji="0" lang="de-DE" sz="1100" b="0" i="0" u="none" strike="noStrike" cap="none" normalizeH="0" baseline="0" dirty="0" smtClean="0">
                        <a:ln>
                          <a:noFill/>
                        </a:ln>
                        <a:solidFill>
                          <a:schemeClr val="tx1"/>
                        </a:solidFill>
                        <a:effectLst/>
                        <a:latin typeface="Calibri" pitchFamily="34" charset="0"/>
                        <a:ea typeface="SimSun" pitchFamily="2" charset="-122"/>
                        <a:cs typeface="Times New Roman" charset="0"/>
                      </a:endParaRPr>
                    </a:p>
                    <a:p>
                      <a:pPr marL="0" marR="0" lvl="0" indent="-346075" algn="ctr" defTabSz="914400" rtl="0" eaLnBrk="0" fontAlgn="base" latinLnBrk="0" hangingPunct="0">
                        <a:lnSpc>
                          <a:spcPct val="115000"/>
                        </a:lnSpc>
                        <a:spcBef>
                          <a:spcPct val="0"/>
                        </a:spcBef>
                        <a:spcAft>
                          <a:spcPct val="0"/>
                        </a:spcAft>
                        <a:buClrTx/>
                        <a:buSzTx/>
                        <a:buFontTx/>
                        <a:buNone/>
                        <a:tabLst/>
                      </a:pPr>
                      <a:r>
                        <a:rPr kumimoji="0" lang="en-GB" sz="1100" b="0" i="0" u="none" strike="noStrike" cap="none" normalizeH="0" baseline="0" dirty="0" smtClean="0">
                          <a:ln>
                            <a:noFill/>
                          </a:ln>
                          <a:solidFill>
                            <a:srgbClr val="003C68"/>
                          </a:solidFill>
                          <a:effectLst/>
                          <a:latin typeface="Arial" charset="0"/>
                          <a:cs typeface="Times New Roman" charset="0"/>
                        </a:rPr>
                        <a:t>Specialised profile</a:t>
                      </a:r>
                      <a:r>
                        <a:rPr kumimoji="0" lang="en-GB" sz="1100" b="0" i="0" u="none" strike="noStrike" cap="none" normalizeH="0" baseline="0" dirty="0" smtClean="0">
                          <a:ln>
                            <a:noFill/>
                          </a:ln>
                          <a:solidFill>
                            <a:srgbClr val="003C68"/>
                          </a:solidFill>
                          <a:effectLst/>
                          <a:latin typeface="Times New Roman" charset="0"/>
                          <a:cs typeface="Times New Roman" charset="0"/>
                        </a:rPr>
                        <a:t> </a:t>
                      </a:r>
                      <a:endParaRPr kumimoji="0" lang="de-DE" sz="1100" b="0" i="0" u="none" strike="noStrike" cap="none" normalizeH="0" baseline="0" dirty="0" smtClean="0">
                        <a:ln>
                          <a:noFill/>
                        </a:ln>
                        <a:solidFill>
                          <a:schemeClr val="tx1"/>
                        </a:solidFill>
                        <a:effectLst/>
                        <a:latin typeface="Calibri" pitchFamily="34" charset="0"/>
                        <a:ea typeface="SimSun" pitchFamily="2" charset="-122"/>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46075" algn="ctr" defTabSz="914400" rtl="0" eaLnBrk="1" fontAlgn="base" latinLnBrk="0" hangingPunct="1">
                        <a:lnSpc>
                          <a:spcPct val="115000"/>
                        </a:lnSpc>
                        <a:spcBef>
                          <a:spcPct val="0"/>
                        </a:spcBef>
                        <a:spcAft>
                          <a:spcPct val="0"/>
                        </a:spcAft>
                        <a:buClrTx/>
                        <a:buSzTx/>
                        <a:buFontTx/>
                        <a:buNone/>
                        <a:tabLst/>
                      </a:pPr>
                      <a:r>
                        <a:rPr kumimoji="0" lang="en-GB" sz="1100" b="0" i="0" u="none" strike="noStrike" cap="none" normalizeH="0" baseline="0" dirty="0" smtClean="0">
                          <a:ln>
                            <a:noFill/>
                          </a:ln>
                          <a:solidFill>
                            <a:srgbClr val="003C68"/>
                          </a:solidFill>
                          <a:effectLst/>
                          <a:latin typeface="Arial" charset="0"/>
                          <a:cs typeface="Times New Roman" charset="0"/>
                        </a:rPr>
                        <a:t>66 C Subject A</a:t>
                      </a:r>
                      <a:r>
                        <a:rPr kumimoji="0" lang="en-GB" sz="1100" b="0" i="0" u="none" strike="noStrike" cap="none" normalizeH="0" baseline="0" dirty="0" smtClean="0">
                          <a:ln>
                            <a:noFill/>
                          </a:ln>
                          <a:solidFill>
                            <a:srgbClr val="003C68"/>
                          </a:solidFill>
                          <a:effectLst/>
                          <a:latin typeface="Times New Roman" charset="0"/>
                          <a:ea typeface="Times New Roman" charset="0"/>
                          <a:cs typeface="Arial" charset="0"/>
                        </a:rPr>
                        <a:t> </a:t>
                      </a:r>
                      <a:endParaRPr kumimoji="0" lang="de-DE" sz="1100" b="0" i="0" u="none" strike="noStrike" cap="none" normalizeH="0" baseline="0" dirty="0" smtClean="0">
                        <a:ln>
                          <a:noFill/>
                        </a:ln>
                        <a:solidFill>
                          <a:schemeClr val="tx1"/>
                        </a:solidFill>
                        <a:effectLst/>
                        <a:latin typeface="Calibri" pitchFamily="34" charset="0"/>
                        <a:ea typeface="SimSun" pitchFamily="2" charset="-122"/>
                        <a:cs typeface="Times New Roman"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46075" algn="ctr" defTabSz="914400" rtl="0" eaLnBrk="1" fontAlgn="base" latinLnBrk="0" hangingPunct="1">
                        <a:lnSpc>
                          <a:spcPct val="115000"/>
                        </a:lnSpc>
                        <a:spcBef>
                          <a:spcPct val="0"/>
                        </a:spcBef>
                        <a:spcAft>
                          <a:spcPct val="0"/>
                        </a:spcAft>
                        <a:buClrTx/>
                        <a:buSzTx/>
                        <a:buFontTx/>
                        <a:buNone/>
                        <a:tabLst/>
                      </a:pPr>
                      <a:r>
                        <a:rPr kumimoji="0" lang="en-GB" sz="1100" b="0" i="0" u="none" strike="noStrike" cap="none" normalizeH="0" baseline="0" dirty="0" smtClean="0">
                          <a:ln>
                            <a:noFill/>
                          </a:ln>
                          <a:solidFill>
                            <a:srgbClr val="003C68"/>
                          </a:solidFill>
                          <a:effectLst/>
                          <a:latin typeface="Arial" charset="0"/>
                          <a:cs typeface="Times New Roman" charset="0"/>
                        </a:rPr>
                        <a:t>66 C Subject B</a:t>
                      </a:r>
                      <a:r>
                        <a:rPr kumimoji="0" lang="en-GB" sz="1100" b="0" i="0" u="none" strike="noStrike" cap="none" normalizeH="0" baseline="0" dirty="0" smtClean="0">
                          <a:ln>
                            <a:noFill/>
                          </a:ln>
                          <a:solidFill>
                            <a:srgbClr val="003C68"/>
                          </a:solidFill>
                          <a:effectLst/>
                          <a:latin typeface="Times New Roman" charset="0"/>
                          <a:ea typeface="Times New Roman" charset="0"/>
                          <a:cs typeface="Arial" charset="0"/>
                        </a:rPr>
                        <a:t> </a:t>
                      </a:r>
                      <a:endParaRPr kumimoji="0" lang="de-DE" sz="1100" b="0" i="0" u="none" strike="noStrike" cap="none" normalizeH="0" baseline="0" dirty="0" smtClean="0">
                        <a:ln>
                          <a:noFill/>
                        </a:ln>
                        <a:solidFill>
                          <a:schemeClr val="tx1"/>
                        </a:solidFill>
                        <a:effectLst/>
                        <a:latin typeface="Calibri" pitchFamily="34" charset="0"/>
                        <a:ea typeface="SimSun" pitchFamily="2" charset="-122"/>
                        <a:cs typeface="Times New Roman"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46075" algn="ctr" defTabSz="914400" rtl="0" eaLnBrk="1" fontAlgn="base" latinLnBrk="0" hangingPunct="1">
                        <a:lnSpc>
                          <a:spcPct val="115000"/>
                        </a:lnSpc>
                        <a:spcBef>
                          <a:spcPct val="0"/>
                        </a:spcBef>
                        <a:spcAft>
                          <a:spcPct val="0"/>
                        </a:spcAft>
                        <a:buClrTx/>
                        <a:buSzTx/>
                        <a:buFontTx/>
                        <a:buNone/>
                        <a:tabLst/>
                      </a:pPr>
                      <a:r>
                        <a:rPr kumimoji="0" lang="en-GB" sz="1100" b="0" i="0" u="none" strike="noStrike" cap="none" normalizeH="0" baseline="0" dirty="0" smtClean="0">
                          <a:ln>
                            <a:noFill/>
                          </a:ln>
                          <a:solidFill>
                            <a:srgbClr val="003C68"/>
                          </a:solidFill>
                          <a:effectLst/>
                          <a:latin typeface="Arial" charset="0"/>
                          <a:cs typeface="Times New Roman" charset="0"/>
                        </a:rPr>
                        <a:t>18 C</a:t>
                      </a:r>
                    </a:p>
                    <a:p>
                      <a:pPr marL="0" marR="0" lvl="0" indent="-346075" algn="ctr" defTabSz="914400" rtl="0" eaLnBrk="1" fontAlgn="base" latinLnBrk="0" hangingPunct="1">
                        <a:lnSpc>
                          <a:spcPct val="115000"/>
                        </a:lnSpc>
                        <a:spcBef>
                          <a:spcPct val="0"/>
                        </a:spcBef>
                        <a:spcAft>
                          <a:spcPct val="0"/>
                        </a:spcAft>
                        <a:buClrTx/>
                        <a:buSzTx/>
                        <a:buFontTx/>
                        <a:buNone/>
                        <a:tabLst/>
                      </a:pPr>
                      <a:r>
                        <a:rPr kumimoji="0" lang="en-GB" sz="1100" b="0" i="0" u="none" strike="noStrike" cap="none" normalizeH="0" baseline="0" dirty="0" smtClean="0">
                          <a:ln>
                            <a:noFill/>
                          </a:ln>
                          <a:solidFill>
                            <a:srgbClr val="003C68"/>
                          </a:solidFill>
                          <a:effectLst/>
                          <a:latin typeface="Arial" charset="0"/>
                          <a:cs typeface="Times New Roman" charset="0"/>
                        </a:rPr>
                        <a:t> specialised modules from subject A or B</a:t>
                      </a:r>
                      <a:r>
                        <a:rPr kumimoji="0" lang="en-GB" sz="1100" b="0" i="0" u="none" strike="noStrike" cap="none" normalizeH="0" baseline="0" dirty="0" smtClean="0">
                          <a:ln>
                            <a:noFill/>
                          </a:ln>
                          <a:solidFill>
                            <a:srgbClr val="003C68"/>
                          </a:solidFill>
                          <a:effectLst/>
                          <a:latin typeface="Times New Roman" charset="0"/>
                          <a:ea typeface="Times New Roman" charset="0"/>
                          <a:cs typeface="Arial" charset="0"/>
                        </a:rPr>
                        <a:t> </a:t>
                      </a:r>
                      <a:endParaRPr kumimoji="0" lang="de-DE" sz="1100" b="0" i="0" u="none" strike="noStrike" cap="none" normalizeH="0" baseline="0" dirty="0" smtClean="0">
                        <a:ln>
                          <a:noFill/>
                        </a:ln>
                        <a:solidFill>
                          <a:schemeClr val="tx1"/>
                        </a:solidFill>
                        <a:effectLst/>
                        <a:latin typeface="Calibri" pitchFamily="34" charset="0"/>
                        <a:ea typeface="SimSun" pitchFamily="2" charset="-122"/>
                        <a:cs typeface="Times New Roman"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46075" algn="ctr" defTabSz="914400" rtl="0" eaLnBrk="1" fontAlgn="base" latinLnBrk="0" hangingPunct="1">
                        <a:lnSpc>
                          <a:spcPct val="115000"/>
                        </a:lnSpc>
                        <a:spcBef>
                          <a:spcPct val="0"/>
                        </a:spcBef>
                        <a:spcAft>
                          <a:spcPct val="0"/>
                        </a:spcAft>
                        <a:buClrTx/>
                        <a:buSzTx/>
                        <a:buFontTx/>
                        <a:buNone/>
                        <a:tabLst/>
                      </a:pPr>
                      <a:r>
                        <a:rPr kumimoji="0" lang="en-GB" sz="1100" b="0" i="0" u="none" strike="noStrike" cap="none" normalizeH="0" baseline="0" dirty="0" smtClean="0">
                          <a:ln>
                            <a:noFill/>
                          </a:ln>
                          <a:solidFill>
                            <a:srgbClr val="FF0000"/>
                          </a:solidFill>
                          <a:effectLst/>
                          <a:latin typeface="Arial" charset="0"/>
                          <a:cs typeface="Times New Roman" charset="0"/>
                        </a:rPr>
                        <a:t>18 C</a:t>
                      </a:r>
                      <a:r>
                        <a:rPr kumimoji="0" lang="en-GB" sz="1100" b="0" i="0" u="none" strike="noStrike" cap="none" normalizeH="0" baseline="0" dirty="0" smtClean="0">
                          <a:ln>
                            <a:noFill/>
                          </a:ln>
                          <a:solidFill>
                            <a:srgbClr val="FF0000"/>
                          </a:solidFill>
                          <a:effectLst/>
                          <a:latin typeface="Times New Roman" charset="0"/>
                          <a:ea typeface="Times New Roman" charset="0"/>
                          <a:cs typeface="Arial" charset="0"/>
                        </a:rPr>
                        <a:t> </a:t>
                      </a:r>
                      <a:endParaRPr kumimoji="0" lang="de-DE" sz="1100" b="0" i="0" u="none" strike="noStrike" cap="none" normalizeH="0" baseline="0" dirty="0" smtClean="0">
                        <a:ln>
                          <a:noFill/>
                        </a:ln>
                        <a:solidFill>
                          <a:schemeClr val="tx1"/>
                        </a:solidFill>
                        <a:effectLst/>
                        <a:latin typeface="Calibri" pitchFamily="34" charset="0"/>
                        <a:ea typeface="SimSun" pitchFamily="2" charset="-122"/>
                        <a:cs typeface="Times New Roman"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346075" algn="ctr" defTabSz="914400" rtl="0" eaLnBrk="1" fontAlgn="base" latinLnBrk="0" hangingPunct="1">
                        <a:lnSpc>
                          <a:spcPct val="115000"/>
                        </a:lnSpc>
                        <a:spcBef>
                          <a:spcPct val="0"/>
                        </a:spcBef>
                        <a:spcAft>
                          <a:spcPct val="0"/>
                        </a:spcAft>
                        <a:buClrTx/>
                        <a:buSzTx/>
                        <a:buFontTx/>
                        <a:buNone/>
                        <a:tabLst/>
                      </a:pPr>
                      <a:r>
                        <a:rPr kumimoji="0" lang="en-GB" sz="1100" b="0" i="0" u="none" strike="noStrike" cap="none" normalizeH="0" baseline="0" dirty="0" smtClean="0">
                          <a:ln>
                            <a:noFill/>
                          </a:ln>
                          <a:solidFill>
                            <a:srgbClr val="003C68"/>
                          </a:solidFill>
                          <a:effectLst/>
                          <a:latin typeface="Arial" charset="0"/>
                          <a:cs typeface="Times New Roman" charset="0"/>
                        </a:rPr>
                        <a:t>12 C </a:t>
                      </a:r>
                      <a:endParaRPr kumimoji="0" lang="de-DE" sz="1100" b="0" i="0" u="none" strike="noStrike" cap="none" normalizeH="0" baseline="0" dirty="0" smtClean="0">
                        <a:ln>
                          <a:noFill/>
                        </a:ln>
                        <a:solidFill>
                          <a:schemeClr val="tx1"/>
                        </a:solidFill>
                        <a:effectLst/>
                        <a:latin typeface="Calibri" pitchFamily="34" charset="0"/>
                        <a:ea typeface="SimSun" pitchFamily="2" charset="-122"/>
                        <a:cs typeface="Times New Roman"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3900">
                <a:tc>
                  <a:txBody>
                    <a:bodyPr/>
                    <a:lstStyle/>
                    <a:p>
                      <a:pPr marL="0" marR="0" lvl="0" indent="-346075" algn="ctr" defTabSz="914400" rtl="0" eaLnBrk="1" fontAlgn="base" latinLnBrk="0" hangingPunct="1">
                        <a:lnSpc>
                          <a:spcPct val="115000"/>
                        </a:lnSpc>
                        <a:spcBef>
                          <a:spcPct val="0"/>
                        </a:spcBef>
                        <a:spcAft>
                          <a:spcPct val="0"/>
                        </a:spcAft>
                        <a:buClrTx/>
                        <a:buSzTx/>
                        <a:buFontTx/>
                        <a:buNone/>
                        <a:tabLst/>
                      </a:pPr>
                      <a:r>
                        <a:rPr kumimoji="0" lang="en-GB" sz="1100" b="0" i="0" u="none" strike="noStrike" cap="none" normalizeH="0" baseline="0" dirty="0" smtClean="0">
                          <a:ln>
                            <a:noFill/>
                          </a:ln>
                          <a:solidFill>
                            <a:srgbClr val="003C68"/>
                          </a:solidFill>
                          <a:effectLst/>
                          <a:latin typeface="Arial" charset="0"/>
                          <a:cs typeface="Times New Roman" charset="0"/>
                        </a:rPr>
                        <a:t>(b)</a:t>
                      </a:r>
                      <a:r>
                        <a:rPr kumimoji="0" lang="en-GB" sz="1100" b="0" i="0" u="none" strike="noStrike" cap="none" normalizeH="0" baseline="0" dirty="0" smtClean="0">
                          <a:ln>
                            <a:noFill/>
                          </a:ln>
                          <a:solidFill>
                            <a:srgbClr val="003C68"/>
                          </a:solidFill>
                          <a:effectLst/>
                          <a:latin typeface="Times New Roman" charset="0"/>
                          <a:ea typeface="Times New Roman" charset="0"/>
                          <a:cs typeface="Arial" charset="0"/>
                        </a:rPr>
                        <a:t> </a:t>
                      </a:r>
                      <a:endParaRPr kumimoji="0" lang="de-DE" sz="1100" b="0" i="0" u="none" strike="noStrike" cap="none" normalizeH="0" baseline="0" dirty="0" smtClean="0">
                        <a:ln>
                          <a:noFill/>
                        </a:ln>
                        <a:solidFill>
                          <a:schemeClr val="tx1"/>
                        </a:solidFill>
                        <a:effectLst/>
                        <a:latin typeface="Calibri" pitchFamily="34" charset="0"/>
                        <a:ea typeface="SimSun" pitchFamily="2" charset="-122"/>
                        <a:cs typeface="Times New Roman" charset="0"/>
                      </a:endParaRPr>
                    </a:p>
                    <a:p>
                      <a:pPr marL="0" marR="0" lvl="0" indent="-346075" algn="ctr" defTabSz="914400" rtl="0" eaLnBrk="0" fontAlgn="base" latinLnBrk="0" hangingPunct="0">
                        <a:lnSpc>
                          <a:spcPct val="115000"/>
                        </a:lnSpc>
                        <a:spcBef>
                          <a:spcPct val="0"/>
                        </a:spcBef>
                        <a:spcAft>
                          <a:spcPct val="0"/>
                        </a:spcAft>
                        <a:buClrTx/>
                        <a:buSzTx/>
                        <a:buFontTx/>
                        <a:buNone/>
                        <a:tabLst/>
                      </a:pPr>
                      <a:r>
                        <a:rPr kumimoji="0" lang="en-GB" sz="1100" b="0" i="0" u="none" strike="noStrike" cap="none" normalizeH="0" baseline="0" dirty="0" smtClean="0">
                          <a:ln>
                            <a:noFill/>
                          </a:ln>
                          <a:solidFill>
                            <a:srgbClr val="003C68"/>
                          </a:solidFill>
                          <a:effectLst/>
                          <a:latin typeface="Arial" charset="0"/>
                          <a:cs typeface="Times New Roman" charset="0"/>
                        </a:rPr>
                        <a:t>Practical profile</a:t>
                      </a:r>
                      <a:endParaRPr kumimoji="0" lang="de-DE" sz="1100" b="0" i="0" u="none" strike="noStrike" cap="none" normalizeH="0" baseline="0" dirty="0" smtClean="0">
                        <a:ln>
                          <a:noFill/>
                        </a:ln>
                        <a:solidFill>
                          <a:schemeClr val="tx1"/>
                        </a:solidFill>
                        <a:effectLst/>
                        <a:latin typeface="Calibri" pitchFamily="34" charset="0"/>
                        <a:ea typeface="SimSun" pitchFamily="2" charset="-122"/>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46075" algn="ctr" defTabSz="914400" rtl="0" eaLnBrk="1" fontAlgn="base" latinLnBrk="0" hangingPunct="1">
                        <a:lnSpc>
                          <a:spcPct val="115000"/>
                        </a:lnSpc>
                        <a:spcBef>
                          <a:spcPct val="0"/>
                        </a:spcBef>
                        <a:spcAft>
                          <a:spcPct val="0"/>
                        </a:spcAft>
                        <a:buClrTx/>
                        <a:buSzTx/>
                        <a:buFontTx/>
                        <a:buNone/>
                        <a:tabLst/>
                      </a:pPr>
                      <a:r>
                        <a:rPr kumimoji="0" lang="en-GB" sz="1100" b="0" i="0" u="none" strike="noStrike" cap="none" normalizeH="0" baseline="0" dirty="0" smtClean="0">
                          <a:ln>
                            <a:noFill/>
                          </a:ln>
                          <a:solidFill>
                            <a:srgbClr val="003C68"/>
                          </a:solidFill>
                          <a:effectLst/>
                          <a:latin typeface="Arial" charset="0"/>
                          <a:cs typeface="Times New Roman" charset="0"/>
                        </a:rPr>
                        <a:t>66 C Subject A</a:t>
                      </a:r>
                      <a:r>
                        <a:rPr kumimoji="0" lang="en-GB" sz="1100" b="0" i="0" u="none" strike="noStrike" cap="none" normalizeH="0" baseline="0" dirty="0" smtClean="0">
                          <a:ln>
                            <a:noFill/>
                          </a:ln>
                          <a:solidFill>
                            <a:srgbClr val="003C68"/>
                          </a:solidFill>
                          <a:effectLst/>
                          <a:latin typeface="Times New Roman" charset="0"/>
                          <a:ea typeface="Times New Roman" charset="0"/>
                          <a:cs typeface="Arial" charset="0"/>
                        </a:rPr>
                        <a:t> </a:t>
                      </a:r>
                      <a:endParaRPr kumimoji="0" lang="de-DE" sz="1100" b="0" i="0" u="none" strike="noStrike" cap="none" normalizeH="0" baseline="0" dirty="0" smtClean="0">
                        <a:ln>
                          <a:noFill/>
                        </a:ln>
                        <a:solidFill>
                          <a:schemeClr val="tx1"/>
                        </a:solidFill>
                        <a:effectLst/>
                        <a:latin typeface="Calibri" pitchFamily="34" charset="0"/>
                        <a:ea typeface="SimSun" pitchFamily="2" charset="-122"/>
                        <a:cs typeface="Times New Roman"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46075" algn="ctr" defTabSz="914400" rtl="0" eaLnBrk="1" fontAlgn="base" latinLnBrk="0" hangingPunct="1">
                        <a:lnSpc>
                          <a:spcPct val="115000"/>
                        </a:lnSpc>
                        <a:spcBef>
                          <a:spcPct val="0"/>
                        </a:spcBef>
                        <a:spcAft>
                          <a:spcPct val="0"/>
                        </a:spcAft>
                        <a:buClrTx/>
                        <a:buSzTx/>
                        <a:buFontTx/>
                        <a:buNone/>
                        <a:tabLst/>
                      </a:pPr>
                      <a:r>
                        <a:rPr kumimoji="0" lang="en-GB" sz="1100" b="0" i="0" u="none" strike="noStrike" cap="none" normalizeH="0" baseline="0" dirty="0" smtClean="0">
                          <a:ln>
                            <a:noFill/>
                          </a:ln>
                          <a:solidFill>
                            <a:srgbClr val="003C68"/>
                          </a:solidFill>
                          <a:effectLst/>
                          <a:latin typeface="Arial" charset="0"/>
                          <a:cs typeface="Times New Roman" charset="0"/>
                        </a:rPr>
                        <a:t>66 C Subject B</a:t>
                      </a:r>
                      <a:r>
                        <a:rPr kumimoji="0" lang="en-GB" sz="1100" b="0" i="0" u="none" strike="noStrike" cap="none" normalizeH="0" baseline="0" dirty="0" smtClean="0">
                          <a:ln>
                            <a:noFill/>
                          </a:ln>
                          <a:solidFill>
                            <a:srgbClr val="003C68"/>
                          </a:solidFill>
                          <a:effectLst/>
                          <a:latin typeface="Times New Roman" charset="0"/>
                          <a:ea typeface="Times New Roman" charset="0"/>
                          <a:cs typeface="Arial" charset="0"/>
                        </a:rPr>
                        <a:t> </a:t>
                      </a:r>
                      <a:endParaRPr kumimoji="0" lang="de-DE" sz="1100" b="0" i="0" u="none" strike="noStrike" cap="none" normalizeH="0" baseline="0" dirty="0" smtClean="0">
                        <a:ln>
                          <a:noFill/>
                        </a:ln>
                        <a:solidFill>
                          <a:schemeClr val="tx1"/>
                        </a:solidFill>
                        <a:effectLst/>
                        <a:latin typeface="Calibri" pitchFamily="34" charset="0"/>
                        <a:ea typeface="SimSun" pitchFamily="2" charset="-122"/>
                        <a:cs typeface="Times New Roman"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46075" algn="ctr" defTabSz="914400" rtl="0" eaLnBrk="1" fontAlgn="base" latinLnBrk="0" hangingPunct="1">
                        <a:lnSpc>
                          <a:spcPct val="115000"/>
                        </a:lnSpc>
                        <a:spcBef>
                          <a:spcPct val="0"/>
                        </a:spcBef>
                        <a:spcAft>
                          <a:spcPct val="0"/>
                        </a:spcAft>
                        <a:buClrTx/>
                        <a:buSzTx/>
                        <a:buFontTx/>
                        <a:buNone/>
                        <a:tabLst/>
                      </a:pPr>
                      <a:r>
                        <a:rPr kumimoji="0" lang="en-GB" sz="1100" b="0" i="0" u="none" strike="noStrike" cap="none" normalizeH="0" baseline="0" dirty="0" smtClean="0">
                          <a:ln>
                            <a:noFill/>
                          </a:ln>
                          <a:solidFill>
                            <a:srgbClr val="003C68"/>
                          </a:solidFill>
                          <a:effectLst/>
                          <a:latin typeface="Arial" charset="0"/>
                          <a:cs typeface="Times New Roman" charset="0"/>
                        </a:rPr>
                        <a:t>18 C </a:t>
                      </a:r>
                    </a:p>
                    <a:p>
                      <a:pPr marL="0" marR="0" lvl="0" indent="-346075" algn="ctr" defTabSz="914400" rtl="0" eaLnBrk="1" fontAlgn="base" latinLnBrk="0" hangingPunct="1">
                        <a:lnSpc>
                          <a:spcPct val="115000"/>
                        </a:lnSpc>
                        <a:spcBef>
                          <a:spcPct val="0"/>
                        </a:spcBef>
                        <a:spcAft>
                          <a:spcPct val="0"/>
                        </a:spcAft>
                        <a:buClrTx/>
                        <a:buSzTx/>
                        <a:buFontTx/>
                        <a:buNone/>
                        <a:tabLst/>
                      </a:pPr>
                      <a:r>
                        <a:rPr kumimoji="0" lang="en-GB" sz="1100" b="0" i="0" u="none" strike="noStrike" cap="none" normalizeH="0" baseline="0" dirty="0" smtClean="0">
                          <a:ln>
                            <a:noFill/>
                          </a:ln>
                          <a:solidFill>
                            <a:srgbClr val="003C68"/>
                          </a:solidFill>
                          <a:effectLst/>
                          <a:latin typeface="Arial" charset="0"/>
                          <a:cs typeface="Times New Roman" charset="0"/>
                        </a:rPr>
                        <a:t>practical modules</a:t>
                      </a:r>
                      <a:r>
                        <a:rPr kumimoji="0" lang="en-GB" sz="1100" b="0" i="0" u="none" strike="noStrike" cap="none" normalizeH="0" baseline="0" dirty="0" smtClean="0">
                          <a:ln>
                            <a:noFill/>
                          </a:ln>
                          <a:solidFill>
                            <a:srgbClr val="003C68"/>
                          </a:solidFill>
                          <a:effectLst/>
                          <a:latin typeface="Times New Roman" charset="0"/>
                          <a:ea typeface="Times New Roman" charset="0"/>
                          <a:cs typeface="Arial" charset="0"/>
                        </a:rPr>
                        <a:t> </a:t>
                      </a:r>
                      <a:endParaRPr kumimoji="0" lang="de-DE" sz="1100" b="0" i="0" u="none" strike="noStrike" cap="none" normalizeH="0" baseline="0" dirty="0" smtClean="0">
                        <a:ln>
                          <a:noFill/>
                        </a:ln>
                        <a:solidFill>
                          <a:schemeClr val="tx1"/>
                        </a:solidFill>
                        <a:effectLst/>
                        <a:latin typeface="Calibri" pitchFamily="34" charset="0"/>
                        <a:ea typeface="SimSun" pitchFamily="2" charset="-122"/>
                        <a:cs typeface="Times New Roman"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46075" algn="ctr" defTabSz="914400" rtl="0" eaLnBrk="1" fontAlgn="base" latinLnBrk="0" hangingPunct="1">
                        <a:lnSpc>
                          <a:spcPct val="115000"/>
                        </a:lnSpc>
                        <a:spcBef>
                          <a:spcPct val="0"/>
                        </a:spcBef>
                        <a:spcAft>
                          <a:spcPct val="0"/>
                        </a:spcAft>
                        <a:buClrTx/>
                        <a:buSzTx/>
                        <a:buFontTx/>
                        <a:buNone/>
                        <a:tabLst/>
                      </a:pPr>
                      <a:r>
                        <a:rPr kumimoji="0" lang="en-GB" sz="1100" b="0" i="0" u="none" strike="noStrike" cap="none" normalizeH="0" baseline="0" dirty="0" smtClean="0">
                          <a:ln>
                            <a:noFill/>
                          </a:ln>
                          <a:solidFill>
                            <a:srgbClr val="FF0000"/>
                          </a:solidFill>
                          <a:effectLst/>
                          <a:latin typeface="Arial" charset="0"/>
                          <a:cs typeface="Times New Roman" charset="0"/>
                        </a:rPr>
                        <a:t>18 C</a:t>
                      </a:r>
                      <a:r>
                        <a:rPr kumimoji="0" lang="en-GB" sz="1100" b="0" i="0" u="none" strike="noStrike" cap="none" normalizeH="0" baseline="0" dirty="0" smtClean="0">
                          <a:ln>
                            <a:noFill/>
                          </a:ln>
                          <a:solidFill>
                            <a:srgbClr val="FF0000"/>
                          </a:solidFill>
                          <a:effectLst/>
                          <a:latin typeface="Times New Roman" charset="0"/>
                          <a:ea typeface="Times New Roman" charset="0"/>
                          <a:cs typeface="Arial" charset="0"/>
                        </a:rPr>
                        <a:t> </a:t>
                      </a:r>
                      <a:endParaRPr kumimoji="0" lang="de-DE" sz="1100" b="0" i="0" u="none" strike="noStrike" cap="none" normalizeH="0" baseline="0" dirty="0" smtClean="0">
                        <a:ln>
                          <a:noFill/>
                        </a:ln>
                        <a:solidFill>
                          <a:schemeClr val="tx1"/>
                        </a:solidFill>
                        <a:effectLst/>
                        <a:latin typeface="Calibri" pitchFamily="34" charset="0"/>
                        <a:ea typeface="SimSun" pitchFamily="2" charset="-122"/>
                        <a:cs typeface="Times New Roman"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346075" algn="ctr" defTabSz="914400" rtl="0" eaLnBrk="1" fontAlgn="base" latinLnBrk="0" hangingPunct="1">
                        <a:lnSpc>
                          <a:spcPct val="115000"/>
                        </a:lnSpc>
                        <a:spcBef>
                          <a:spcPct val="0"/>
                        </a:spcBef>
                        <a:spcAft>
                          <a:spcPct val="0"/>
                        </a:spcAft>
                        <a:buClrTx/>
                        <a:buSzTx/>
                        <a:buFontTx/>
                        <a:buNone/>
                        <a:tabLst/>
                      </a:pPr>
                      <a:r>
                        <a:rPr kumimoji="0" lang="en-GB" sz="1100" b="0" i="0" u="none" strike="noStrike" cap="none" normalizeH="0" baseline="0" dirty="0" smtClean="0">
                          <a:ln>
                            <a:noFill/>
                          </a:ln>
                          <a:solidFill>
                            <a:srgbClr val="003C68"/>
                          </a:solidFill>
                          <a:effectLst/>
                          <a:latin typeface="Arial" charset="0"/>
                          <a:cs typeface="Times New Roman" charset="0"/>
                        </a:rPr>
                        <a:t>12 C </a:t>
                      </a:r>
                      <a:endParaRPr kumimoji="0" lang="de-DE" sz="1100" b="0" i="0" u="none" strike="noStrike" cap="none" normalizeH="0" baseline="0" dirty="0" smtClean="0">
                        <a:ln>
                          <a:noFill/>
                        </a:ln>
                        <a:solidFill>
                          <a:schemeClr val="tx1"/>
                        </a:solidFill>
                        <a:effectLst/>
                        <a:latin typeface="Calibri" pitchFamily="34" charset="0"/>
                        <a:ea typeface="SimSun" pitchFamily="2" charset="-122"/>
                        <a:cs typeface="Times New Roman"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1213">
                <a:tc>
                  <a:txBody>
                    <a:bodyPr/>
                    <a:lstStyle/>
                    <a:p>
                      <a:pPr marL="0" marR="0" lvl="0" indent="-346075" algn="ctr" defTabSz="914400" rtl="0" eaLnBrk="1" fontAlgn="base" latinLnBrk="0" hangingPunct="1">
                        <a:lnSpc>
                          <a:spcPct val="115000"/>
                        </a:lnSpc>
                        <a:spcBef>
                          <a:spcPct val="0"/>
                        </a:spcBef>
                        <a:spcAft>
                          <a:spcPct val="0"/>
                        </a:spcAft>
                        <a:buClrTx/>
                        <a:buSzTx/>
                        <a:buFontTx/>
                        <a:buNone/>
                        <a:tabLst/>
                      </a:pPr>
                      <a:r>
                        <a:rPr kumimoji="0" lang="en-GB" sz="1100" b="0" i="0" u="none" strike="noStrike" cap="none" normalizeH="0" baseline="0" dirty="0" smtClean="0">
                          <a:ln>
                            <a:noFill/>
                          </a:ln>
                          <a:solidFill>
                            <a:srgbClr val="003C68"/>
                          </a:solidFill>
                          <a:effectLst/>
                          <a:latin typeface="Arial" charset="0"/>
                          <a:cs typeface="Times New Roman" charset="0"/>
                        </a:rPr>
                        <a:t>(c)</a:t>
                      </a:r>
                      <a:r>
                        <a:rPr kumimoji="0" lang="en-GB" sz="1100" b="0" i="0" u="none" strike="noStrike" cap="none" normalizeH="0" baseline="0" dirty="0" smtClean="0">
                          <a:ln>
                            <a:noFill/>
                          </a:ln>
                          <a:solidFill>
                            <a:srgbClr val="003C68"/>
                          </a:solidFill>
                          <a:effectLst/>
                          <a:latin typeface="Times New Roman" charset="0"/>
                          <a:ea typeface="Times New Roman" charset="0"/>
                          <a:cs typeface="Arial" charset="0"/>
                        </a:rPr>
                        <a:t> </a:t>
                      </a:r>
                      <a:endParaRPr kumimoji="0" lang="de-DE" sz="1100" b="0" i="0" u="none" strike="noStrike" cap="none" normalizeH="0" baseline="0" dirty="0" smtClean="0">
                        <a:ln>
                          <a:noFill/>
                        </a:ln>
                        <a:solidFill>
                          <a:schemeClr val="tx1"/>
                        </a:solidFill>
                        <a:effectLst/>
                        <a:latin typeface="Calibri" pitchFamily="34" charset="0"/>
                        <a:ea typeface="SimSun" pitchFamily="2" charset="-122"/>
                        <a:cs typeface="Times New Roman" charset="0"/>
                      </a:endParaRPr>
                    </a:p>
                    <a:p>
                      <a:pPr marL="0" marR="0" lvl="0" indent="-346075" algn="ctr" defTabSz="914400" rtl="0" eaLnBrk="0" fontAlgn="base" latinLnBrk="0" hangingPunct="0">
                        <a:lnSpc>
                          <a:spcPct val="115000"/>
                        </a:lnSpc>
                        <a:spcBef>
                          <a:spcPct val="0"/>
                        </a:spcBef>
                        <a:spcAft>
                          <a:spcPct val="0"/>
                        </a:spcAft>
                        <a:buClrTx/>
                        <a:buSzTx/>
                        <a:buFontTx/>
                        <a:buNone/>
                        <a:tabLst/>
                      </a:pPr>
                      <a:r>
                        <a:rPr kumimoji="0" lang="en-GB" sz="1100" b="0" i="0" u="none" strike="noStrike" cap="none" normalizeH="0" baseline="0" dirty="0" smtClean="0">
                          <a:ln>
                            <a:noFill/>
                          </a:ln>
                          <a:solidFill>
                            <a:srgbClr val="003C68"/>
                          </a:solidFill>
                          <a:effectLst/>
                          <a:latin typeface="Arial" charset="0"/>
                          <a:cs typeface="Times New Roman" charset="0"/>
                        </a:rPr>
                        <a:t>Profile for teaching profession</a:t>
                      </a:r>
                      <a:endParaRPr kumimoji="0" lang="de-DE" sz="1100" b="0" i="0" u="none" strike="noStrike" cap="none" normalizeH="0" baseline="0" dirty="0" smtClean="0">
                        <a:ln>
                          <a:noFill/>
                        </a:ln>
                        <a:solidFill>
                          <a:schemeClr val="tx1"/>
                        </a:solidFill>
                        <a:effectLst/>
                        <a:latin typeface="Calibri" pitchFamily="34" charset="0"/>
                        <a:ea typeface="SimSun" pitchFamily="2" charset="-122"/>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46075" algn="ctr" defTabSz="914400" rtl="0" eaLnBrk="1" fontAlgn="base" latinLnBrk="0" hangingPunct="1">
                        <a:lnSpc>
                          <a:spcPct val="115000"/>
                        </a:lnSpc>
                        <a:spcBef>
                          <a:spcPct val="0"/>
                        </a:spcBef>
                        <a:spcAft>
                          <a:spcPct val="0"/>
                        </a:spcAft>
                        <a:buClrTx/>
                        <a:buSzTx/>
                        <a:buFontTx/>
                        <a:buNone/>
                        <a:tabLst/>
                      </a:pPr>
                      <a:r>
                        <a:rPr kumimoji="0" lang="en-GB" sz="1100" b="0" i="0" u="none" strike="noStrike" cap="none" normalizeH="0" baseline="0" dirty="0" smtClean="0">
                          <a:ln>
                            <a:noFill/>
                          </a:ln>
                          <a:solidFill>
                            <a:srgbClr val="003C68"/>
                          </a:solidFill>
                          <a:effectLst/>
                          <a:latin typeface="Arial" charset="0"/>
                          <a:cs typeface="Times New Roman" charset="0"/>
                        </a:rPr>
                        <a:t>66 C Subject A</a:t>
                      </a:r>
                      <a:r>
                        <a:rPr kumimoji="0" lang="en-GB" sz="1100" b="0" i="0" u="none" strike="noStrike" cap="none" normalizeH="0" baseline="0" dirty="0" smtClean="0">
                          <a:ln>
                            <a:noFill/>
                          </a:ln>
                          <a:solidFill>
                            <a:srgbClr val="003C68"/>
                          </a:solidFill>
                          <a:effectLst/>
                          <a:latin typeface="Times New Roman" charset="0"/>
                          <a:ea typeface="Times New Roman" charset="0"/>
                          <a:cs typeface="Arial" charset="0"/>
                        </a:rPr>
                        <a:t> </a:t>
                      </a:r>
                      <a:endParaRPr kumimoji="0" lang="de-DE" sz="1100" b="0" i="0" u="none" strike="noStrike" cap="none" normalizeH="0" baseline="0" dirty="0" smtClean="0">
                        <a:ln>
                          <a:noFill/>
                        </a:ln>
                        <a:solidFill>
                          <a:schemeClr val="tx1"/>
                        </a:solidFill>
                        <a:effectLst/>
                        <a:latin typeface="Calibri" pitchFamily="34" charset="0"/>
                        <a:ea typeface="SimSun" pitchFamily="2" charset="-122"/>
                        <a:cs typeface="Times New Roman"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46075" algn="ctr" defTabSz="914400" rtl="0" eaLnBrk="1" fontAlgn="base" latinLnBrk="0" hangingPunct="1">
                        <a:lnSpc>
                          <a:spcPct val="115000"/>
                        </a:lnSpc>
                        <a:spcBef>
                          <a:spcPct val="0"/>
                        </a:spcBef>
                        <a:spcAft>
                          <a:spcPct val="0"/>
                        </a:spcAft>
                        <a:buClrTx/>
                        <a:buSzTx/>
                        <a:buFontTx/>
                        <a:buNone/>
                        <a:tabLst/>
                      </a:pPr>
                      <a:r>
                        <a:rPr kumimoji="0" lang="en-GB" sz="1100" b="0" i="0" u="none" strike="noStrike" cap="none" normalizeH="0" baseline="0" dirty="0" smtClean="0">
                          <a:ln>
                            <a:noFill/>
                          </a:ln>
                          <a:solidFill>
                            <a:srgbClr val="003C68"/>
                          </a:solidFill>
                          <a:effectLst/>
                          <a:latin typeface="Arial" charset="0"/>
                          <a:cs typeface="Times New Roman" charset="0"/>
                        </a:rPr>
                        <a:t>66 C Subject B</a:t>
                      </a:r>
                      <a:r>
                        <a:rPr kumimoji="0" lang="en-GB" sz="1100" b="0" i="0" u="none" strike="noStrike" cap="none" normalizeH="0" baseline="0" dirty="0" smtClean="0">
                          <a:ln>
                            <a:noFill/>
                          </a:ln>
                          <a:solidFill>
                            <a:srgbClr val="003C68"/>
                          </a:solidFill>
                          <a:effectLst/>
                          <a:latin typeface="Times New Roman" charset="0"/>
                          <a:ea typeface="Times New Roman" charset="0"/>
                          <a:cs typeface="Arial" charset="0"/>
                        </a:rPr>
                        <a:t> </a:t>
                      </a:r>
                      <a:endParaRPr kumimoji="0" lang="de-DE" sz="1100" b="0" i="0" u="none" strike="noStrike" cap="none" normalizeH="0" baseline="0" dirty="0" smtClean="0">
                        <a:ln>
                          <a:noFill/>
                        </a:ln>
                        <a:solidFill>
                          <a:schemeClr val="tx1"/>
                        </a:solidFill>
                        <a:effectLst/>
                        <a:latin typeface="Calibri" pitchFamily="34" charset="0"/>
                        <a:ea typeface="SimSun" pitchFamily="2" charset="-122"/>
                        <a:cs typeface="Times New Roman"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346075" algn="ctr" defTabSz="914400" rtl="0" eaLnBrk="1" fontAlgn="base" latinLnBrk="0" hangingPunct="1">
                        <a:lnSpc>
                          <a:spcPct val="115000"/>
                        </a:lnSpc>
                        <a:spcBef>
                          <a:spcPct val="0"/>
                        </a:spcBef>
                        <a:spcAft>
                          <a:spcPct val="0"/>
                        </a:spcAft>
                        <a:buClrTx/>
                        <a:buSzTx/>
                        <a:buFontTx/>
                        <a:buNone/>
                        <a:tabLst/>
                      </a:pPr>
                      <a:r>
                        <a:rPr kumimoji="0" lang="en-GB" sz="1100" b="0" i="0" u="none" strike="noStrike" cap="none" normalizeH="0" baseline="0" dirty="0" smtClean="0">
                          <a:ln>
                            <a:noFill/>
                          </a:ln>
                          <a:solidFill>
                            <a:srgbClr val="003C68"/>
                          </a:solidFill>
                          <a:effectLst/>
                          <a:latin typeface="Arial" charset="0"/>
                          <a:cs typeface="Times New Roman" charset="0"/>
                        </a:rPr>
                        <a:t>18 C subject-related didactic, educational and </a:t>
                      </a:r>
                    </a:p>
                    <a:p>
                      <a:pPr marL="0" marR="0" lvl="0" indent="-346075" algn="ctr" defTabSz="914400" rtl="0" eaLnBrk="1" fontAlgn="base" latinLnBrk="0" hangingPunct="1">
                        <a:lnSpc>
                          <a:spcPct val="115000"/>
                        </a:lnSpc>
                        <a:spcBef>
                          <a:spcPct val="0"/>
                        </a:spcBef>
                        <a:spcAft>
                          <a:spcPct val="0"/>
                        </a:spcAft>
                        <a:buClrTx/>
                        <a:buSzTx/>
                        <a:buFontTx/>
                        <a:buNone/>
                        <a:tabLst/>
                      </a:pPr>
                      <a:r>
                        <a:rPr kumimoji="0" lang="en-GB" sz="1100" b="0" i="0" u="none" strike="noStrike" cap="none" normalizeH="0" baseline="0" dirty="0" smtClean="0">
                          <a:ln>
                            <a:noFill/>
                          </a:ln>
                          <a:solidFill>
                            <a:srgbClr val="FF0000"/>
                          </a:solidFill>
                          <a:effectLst/>
                          <a:latin typeface="Arial" charset="0"/>
                          <a:cs typeface="Times New Roman" charset="0"/>
                        </a:rPr>
                        <a:t>key competencies</a:t>
                      </a:r>
                      <a:r>
                        <a:rPr kumimoji="0" lang="en-GB" sz="1100" b="0" i="0" u="none" strike="noStrike" cap="none" normalizeH="0" baseline="0" dirty="0" smtClean="0">
                          <a:ln>
                            <a:noFill/>
                          </a:ln>
                          <a:solidFill>
                            <a:srgbClr val="003C68"/>
                          </a:solidFill>
                          <a:effectLst/>
                          <a:latin typeface="Arial" charset="0"/>
                          <a:cs typeface="Times New Roman" charset="0"/>
                        </a:rPr>
                        <a:t> </a:t>
                      </a:r>
                      <a:r>
                        <a:rPr kumimoji="0" lang="en-GB" sz="1100" b="0" i="0" u="none" strike="noStrike" cap="none" normalizeH="0" baseline="0" dirty="0" smtClean="0">
                          <a:ln>
                            <a:noFill/>
                          </a:ln>
                          <a:solidFill>
                            <a:srgbClr val="FF0000"/>
                          </a:solidFill>
                          <a:effectLst/>
                          <a:latin typeface="Arial" charset="0"/>
                          <a:cs typeface="Times New Roman" charset="0"/>
                        </a:rPr>
                        <a:t>(18 C)</a:t>
                      </a:r>
                      <a:r>
                        <a:rPr kumimoji="0" lang="en-GB" sz="1100" b="0" i="0" u="none" strike="noStrike" cap="none" normalizeH="0" baseline="0" dirty="0" smtClean="0">
                          <a:ln>
                            <a:noFill/>
                          </a:ln>
                          <a:solidFill>
                            <a:srgbClr val="FF0000"/>
                          </a:solidFill>
                          <a:effectLst/>
                          <a:latin typeface="Times New Roman" charset="0"/>
                          <a:ea typeface="Times New Roman" charset="0"/>
                          <a:cs typeface="Arial" charset="0"/>
                        </a:rPr>
                        <a:t> </a:t>
                      </a:r>
                      <a:endParaRPr kumimoji="0" lang="de-DE" sz="1100" b="0" i="0" u="none" strike="noStrike" cap="none" normalizeH="0" baseline="0" dirty="0" smtClean="0">
                        <a:ln>
                          <a:noFill/>
                        </a:ln>
                        <a:solidFill>
                          <a:schemeClr val="tx1"/>
                        </a:solidFill>
                        <a:effectLst/>
                        <a:latin typeface="Calibri" pitchFamily="34" charset="0"/>
                        <a:ea typeface="SimSun" pitchFamily="2" charset="-122"/>
                        <a:cs typeface="Times New Roman"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de-DE"/>
                    </a:p>
                  </a:txBody>
                  <a:tcPr/>
                </a:tc>
                <a:tc>
                  <a:txBody>
                    <a:bodyPr/>
                    <a:lstStyle/>
                    <a:p>
                      <a:pPr marL="0" marR="0" lvl="0" indent="-346075" algn="ctr" defTabSz="914400" rtl="0" eaLnBrk="1" fontAlgn="base" latinLnBrk="0" hangingPunct="1">
                        <a:lnSpc>
                          <a:spcPct val="115000"/>
                        </a:lnSpc>
                        <a:spcBef>
                          <a:spcPct val="0"/>
                        </a:spcBef>
                        <a:spcAft>
                          <a:spcPct val="0"/>
                        </a:spcAft>
                        <a:buClrTx/>
                        <a:buSzTx/>
                        <a:buFontTx/>
                        <a:buNone/>
                        <a:tabLst/>
                      </a:pPr>
                      <a:r>
                        <a:rPr kumimoji="0" lang="en-GB" sz="1100" b="0" i="0" u="none" strike="noStrike" cap="none" normalizeH="0" baseline="0" dirty="0" smtClean="0">
                          <a:ln>
                            <a:noFill/>
                          </a:ln>
                          <a:solidFill>
                            <a:srgbClr val="003C68"/>
                          </a:solidFill>
                          <a:effectLst/>
                          <a:latin typeface="Arial" charset="0"/>
                          <a:cs typeface="Times New Roman" charset="0"/>
                        </a:rPr>
                        <a:t>12 C </a:t>
                      </a:r>
                      <a:endParaRPr kumimoji="0" lang="de-DE" sz="1100" b="0" i="0" u="none" strike="noStrike" cap="none" normalizeH="0" baseline="0" dirty="0" smtClean="0">
                        <a:ln>
                          <a:noFill/>
                        </a:ln>
                        <a:solidFill>
                          <a:schemeClr val="tx1"/>
                        </a:solidFill>
                        <a:effectLst/>
                        <a:latin typeface="Calibri" pitchFamily="34" charset="0"/>
                        <a:ea typeface="SimSun" pitchFamily="2" charset="-122"/>
                        <a:cs typeface="Times New Roman"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9925">
                <a:tc>
                  <a:txBody>
                    <a:bodyPr/>
                    <a:lstStyle/>
                    <a:p>
                      <a:pPr marL="0" marR="0" lvl="0" indent="-346075" algn="ctr" defTabSz="914400" rtl="0" eaLnBrk="1" fontAlgn="base" latinLnBrk="0" hangingPunct="1">
                        <a:lnSpc>
                          <a:spcPct val="115000"/>
                        </a:lnSpc>
                        <a:spcBef>
                          <a:spcPct val="0"/>
                        </a:spcBef>
                        <a:spcAft>
                          <a:spcPct val="0"/>
                        </a:spcAft>
                        <a:buClrTx/>
                        <a:buSzTx/>
                        <a:buFontTx/>
                        <a:buNone/>
                        <a:tabLst/>
                      </a:pPr>
                      <a:r>
                        <a:rPr kumimoji="0" lang="en-GB" sz="1100" b="0" i="0" u="none" strike="noStrike" cap="none" normalizeH="0" baseline="0" dirty="0" smtClean="0">
                          <a:ln>
                            <a:noFill/>
                          </a:ln>
                          <a:solidFill>
                            <a:srgbClr val="003C68"/>
                          </a:solidFill>
                          <a:effectLst/>
                          <a:latin typeface="Arial" charset="0"/>
                          <a:cs typeface="Times New Roman" charset="0"/>
                        </a:rPr>
                        <a:t>(d)</a:t>
                      </a:r>
                      <a:r>
                        <a:rPr kumimoji="0" lang="en-GB" sz="1100" b="0" i="0" u="none" strike="noStrike" cap="none" normalizeH="0" baseline="0" dirty="0" smtClean="0">
                          <a:ln>
                            <a:noFill/>
                          </a:ln>
                          <a:solidFill>
                            <a:srgbClr val="003C68"/>
                          </a:solidFill>
                          <a:effectLst/>
                          <a:latin typeface="Times New Roman" charset="0"/>
                          <a:ea typeface="Times New Roman" charset="0"/>
                          <a:cs typeface="Arial" charset="0"/>
                        </a:rPr>
                        <a:t> </a:t>
                      </a:r>
                      <a:endParaRPr kumimoji="0" lang="de-DE" sz="1100" b="0" i="0" u="none" strike="noStrike" cap="none" normalizeH="0" baseline="0" dirty="0" smtClean="0">
                        <a:ln>
                          <a:noFill/>
                        </a:ln>
                        <a:solidFill>
                          <a:schemeClr val="tx1"/>
                        </a:solidFill>
                        <a:effectLst/>
                        <a:latin typeface="Calibri" pitchFamily="34" charset="0"/>
                        <a:ea typeface="SimSun" pitchFamily="2" charset="-122"/>
                        <a:cs typeface="Times New Roman" charset="0"/>
                      </a:endParaRPr>
                    </a:p>
                    <a:p>
                      <a:pPr marL="0" marR="0" lvl="0" indent="-346075" algn="ctr" defTabSz="914400" rtl="0" eaLnBrk="0" fontAlgn="base" latinLnBrk="0" hangingPunct="0">
                        <a:lnSpc>
                          <a:spcPct val="115000"/>
                        </a:lnSpc>
                        <a:spcBef>
                          <a:spcPct val="0"/>
                        </a:spcBef>
                        <a:spcAft>
                          <a:spcPct val="0"/>
                        </a:spcAft>
                        <a:buClrTx/>
                        <a:buSzTx/>
                        <a:buFontTx/>
                        <a:buNone/>
                        <a:tabLst/>
                      </a:pPr>
                      <a:r>
                        <a:rPr kumimoji="0" lang="en-GB" sz="1100" b="0" i="0" u="none" strike="noStrike" cap="none" normalizeH="0" baseline="0" dirty="0" smtClean="0">
                          <a:ln>
                            <a:noFill/>
                          </a:ln>
                          <a:solidFill>
                            <a:srgbClr val="003C68"/>
                          </a:solidFill>
                          <a:effectLst/>
                          <a:latin typeface="Arial" charset="0"/>
                          <a:cs typeface="Times New Roman" charset="0"/>
                        </a:rPr>
                        <a:t>“</a:t>
                      </a:r>
                      <a:r>
                        <a:rPr kumimoji="0" lang="en-GB" sz="1100" b="0" i="0" u="none" strike="noStrike" cap="none" normalizeH="0" baseline="0" dirty="0" err="1" smtClean="0">
                          <a:ln>
                            <a:noFill/>
                          </a:ln>
                          <a:solidFill>
                            <a:srgbClr val="003C68"/>
                          </a:solidFill>
                          <a:effectLst/>
                          <a:latin typeface="Arial" charset="0"/>
                          <a:cs typeface="Times New Roman" charset="0"/>
                        </a:rPr>
                        <a:t>Studium</a:t>
                      </a:r>
                      <a:r>
                        <a:rPr kumimoji="0" lang="en-GB" sz="1100" b="0" i="0" u="none" strike="noStrike" cap="none" normalizeH="0" baseline="0" dirty="0" smtClean="0">
                          <a:ln>
                            <a:noFill/>
                          </a:ln>
                          <a:solidFill>
                            <a:srgbClr val="003C68"/>
                          </a:solidFill>
                          <a:effectLst/>
                          <a:latin typeface="Arial" charset="0"/>
                          <a:cs typeface="Times New Roman" charset="0"/>
                        </a:rPr>
                        <a:t> </a:t>
                      </a:r>
                      <a:r>
                        <a:rPr kumimoji="0" lang="en-GB" sz="1100" b="0" i="0" u="none" strike="noStrike" cap="none" normalizeH="0" baseline="0" dirty="0" err="1" smtClean="0">
                          <a:ln>
                            <a:noFill/>
                          </a:ln>
                          <a:solidFill>
                            <a:srgbClr val="003C68"/>
                          </a:solidFill>
                          <a:effectLst/>
                          <a:latin typeface="Arial" charset="0"/>
                          <a:cs typeface="Times New Roman" charset="0"/>
                        </a:rPr>
                        <a:t>generale</a:t>
                      </a:r>
                      <a:r>
                        <a:rPr kumimoji="0" lang="en-GB" sz="1100" b="0" i="0" u="none" strike="noStrike" cap="none" normalizeH="0" baseline="0" dirty="0" smtClean="0">
                          <a:ln>
                            <a:noFill/>
                          </a:ln>
                          <a:solidFill>
                            <a:srgbClr val="003C68"/>
                          </a:solidFill>
                          <a:effectLst/>
                          <a:latin typeface="Arial" charset="0"/>
                          <a:cs typeface="Times New Roman" charset="0"/>
                        </a:rPr>
                        <a:t>” profile</a:t>
                      </a:r>
                      <a:r>
                        <a:rPr kumimoji="0" lang="en-GB" sz="1100" b="0" i="0" u="none" strike="noStrike" cap="none" normalizeH="0" baseline="0" dirty="0" smtClean="0">
                          <a:ln>
                            <a:noFill/>
                          </a:ln>
                          <a:solidFill>
                            <a:srgbClr val="003C68"/>
                          </a:solidFill>
                          <a:effectLst/>
                          <a:latin typeface="Times New Roman" charset="0"/>
                          <a:cs typeface="Times New Roman" charset="0"/>
                        </a:rPr>
                        <a:t> </a:t>
                      </a:r>
                      <a:endParaRPr kumimoji="0" lang="de-DE" sz="1100" b="0" i="0" u="none" strike="noStrike" cap="none" normalizeH="0" baseline="0" dirty="0" smtClean="0">
                        <a:ln>
                          <a:noFill/>
                        </a:ln>
                        <a:solidFill>
                          <a:schemeClr val="tx1"/>
                        </a:solidFill>
                        <a:effectLst/>
                        <a:latin typeface="Calibri" pitchFamily="34" charset="0"/>
                        <a:ea typeface="SimSun" pitchFamily="2" charset="-122"/>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46075" algn="ctr" defTabSz="914400" rtl="0" eaLnBrk="1" fontAlgn="base" latinLnBrk="0" hangingPunct="1">
                        <a:lnSpc>
                          <a:spcPct val="115000"/>
                        </a:lnSpc>
                        <a:spcBef>
                          <a:spcPct val="0"/>
                        </a:spcBef>
                        <a:spcAft>
                          <a:spcPct val="0"/>
                        </a:spcAft>
                        <a:buClrTx/>
                        <a:buSzTx/>
                        <a:buFontTx/>
                        <a:buNone/>
                        <a:tabLst/>
                      </a:pPr>
                      <a:r>
                        <a:rPr kumimoji="0" lang="en-GB" sz="1100" b="0" i="0" u="none" strike="noStrike" cap="none" normalizeH="0" baseline="0" dirty="0" smtClean="0">
                          <a:ln>
                            <a:noFill/>
                          </a:ln>
                          <a:solidFill>
                            <a:srgbClr val="003C68"/>
                          </a:solidFill>
                          <a:effectLst/>
                          <a:latin typeface="Arial" charset="0"/>
                          <a:cs typeface="Times New Roman" charset="0"/>
                        </a:rPr>
                        <a:t>66 C Subject A</a:t>
                      </a:r>
                      <a:r>
                        <a:rPr kumimoji="0" lang="en-GB" sz="1100" b="0" i="0" u="none" strike="noStrike" cap="none" normalizeH="0" baseline="0" dirty="0" smtClean="0">
                          <a:ln>
                            <a:noFill/>
                          </a:ln>
                          <a:solidFill>
                            <a:srgbClr val="003C68"/>
                          </a:solidFill>
                          <a:effectLst/>
                          <a:latin typeface="Times New Roman" charset="0"/>
                          <a:ea typeface="Times New Roman" charset="0"/>
                          <a:cs typeface="Arial" charset="0"/>
                        </a:rPr>
                        <a:t> </a:t>
                      </a:r>
                      <a:endParaRPr kumimoji="0" lang="de-DE" sz="1100" b="0" i="0" u="none" strike="noStrike" cap="none" normalizeH="0" baseline="0" dirty="0" smtClean="0">
                        <a:ln>
                          <a:noFill/>
                        </a:ln>
                        <a:solidFill>
                          <a:schemeClr val="tx1"/>
                        </a:solidFill>
                        <a:effectLst/>
                        <a:latin typeface="Calibri" pitchFamily="34" charset="0"/>
                        <a:ea typeface="SimSun" pitchFamily="2" charset="-122"/>
                        <a:cs typeface="Times New Roman"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46075" algn="ctr" defTabSz="914400" rtl="0" eaLnBrk="1" fontAlgn="base" latinLnBrk="0" hangingPunct="1">
                        <a:lnSpc>
                          <a:spcPct val="115000"/>
                        </a:lnSpc>
                        <a:spcBef>
                          <a:spcPct val="0"/>
                        </a:spcBef>
                        <a:spcAft>
                          <a:spcPct val="0"/>
                        </a:spcAft>
                        <a:buClrTx/>
                        <a:buSzTx/>
                        <a:buFontTx/>
                        <a:buNone/>
                        <a:tabLst/>
                      </a:pPr>
                      <a:r>
                        <a:rPr kumimoji="0" lang="en-GB" sz="1100" b="0" i="0" u="none" strike="noStrike" cap="none" normalizeH="0" baseline="0" dirty="0" smtClean="0">
                          <a:ln>
                            <a:noFill/>
                          </a:ln>
                          <a:solidFill>
                            <a:srgbClr val="003C68"/>
                          </a:solidFill>
                          <a:effectLst/>
                          <a:latin typeface="Arial" charset="0"/>
                          <a:cs typeface="Times New Roman" charset="0"/>
                        </a:rPr>
                        <a:t>66 C Subject B</a:t>
                      </a:r>
                      <a:r>
                        <a:rPr kumimoji="0" lang="en-GB" sz="1100" b="0" i="0" u="none" strike="noStrike" cap="none" normalizeH="0" baseline="0" dirty="0" smtClean="0">
                          <a:ln>
                            <a:noFill/>
                          </a:ln>
                          <a:solidFill>
                            <a:srgbClr val="003C68"/>
                          </a:solidFill>
                          <a:effectLst/>
                          <a:latin typeface="Times New Roman" charset="0"/>
                          <a:ea typeface="Times New Roman" charset="0"/>
                          <a:cs typeface="Arial" charset="0"/>
                        </a:rPr>
                        <a:t> </a:t>
                      </a:r>
                      <a:endParaRPr kumimoji="0" lang="de-DE" sz="1100" b="0" i="0" u="none" strike="noStrike" cap="none" normalizeH="0" baseline="0" dirty="0" smtClean="0">
                        <a:ln>
                          <a:noFill/>
                        </a:ln>
                        <a:solidFill>
                          <a:schemeClr val="tx1"/>
                        </a:solidFill>
                        <a:effectLst/>
                        <a:latin typeface="Calibri" pitchFamily="34" charset="0"/>
                        <a:ea typeface="SimSun" pitchFamily="2" charset="-122"/>
                        <a:cs typeface="Times New Roman"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46075" algn="ctr" defTabSz="914400" rtl="0" eaLnBrk="1" fontAlgn="base" latinLnBrk="0" hangingPunct="1">
                        <a:lnSpc>
                          <a:spcPct val="115000"/>
                        </a:lnSpc>
                        <a:spcBef>
                          <a:spcPct val="0"/>
                        </a:spcBef>
                        <a:spcAft>
                          <a:spcPct val="0"/>
                        </a:spcAft>
                        <a:buClrTx/>
                        <a:buSzTx/>
                        <a:buFontTx/>
                        <a:buNone/>
                        <a:tabLst/>
                      </a:pPr>
                      <a:r>
                        <a:rPr kumimoji="0" lang="en-GB" sz="1100" b="0" i="0" u="none" strike="noStrike" cap="none" normalizeH="0" baseline="0" smtClean="0">
                          <a:ln>
                            <a:noFill/>
                          </a:ln>
                          <a:solidFill>
                            <a:srgbClr val="003C68"/>
                          </a:solidFill>
                          <a:effectLst/>
                          <a:latin typeface="Arial" charset="0"/>
                          <a:cs typeface="Times New Roman" charset="0"/>
                        </a:rPr>
                        <a:t>18 C</a:t>
                      </a:r>
                      <a:r>
                        <a:rPr kumimoji="0" lang="en-GB" sz="1100" b="0" i="0" u="none" strike="noStrike" cap="none" normalizeH="0" baseline="0" smtClean="0">
                          <a:ln>
                            <a:noFill/>
                          </a:ln>
                          <a:solidFill>
                            <a:srgbClr val="003C68"/>
                          </a:solidFill>
                          <a:effectLst/>
                          <a:latin typeface="Times New Roman" charset="0"/>
                          <a:ea typeface="Times New Roman" charset="0"/>
                          <a:cs typeface="Arial" charset="0"/>
                        </a:rPr>
                        <a:t> </a:t>
                      </a:r>
                      <a:endParaRPr kumimoji="0" lang="de-DE" sz="1100" b="0" i="0" u="none" strike="noStrike" cap="none" normalizeH="0" baseline="0" smtClean="0">
                        <a:ln>
                          <a:noFill/>
                        </a:ln>
                        <a:solidFill>
                          <a:schemeClr val="tx1"/>
                        </a:solidFill>
                        <a:effectLst/>
                        <a:latin typeface="Calibri" pitchFamily="34" charset="0"/>
                        <a:ea typeface="SimSun" pitchFamily="2" charset="-122"/>
                        <a:cs typeface="Times New Roman" charset="0"/>
                      </a:endParaRPr>
                    </a:p>
                    <a:p>
                      <a:pPr marL="0" marR="0" lvl="0" indent="-346075" algn="ctr" defTabSz="914400" rtl="0" eaLnBrk="0" fontAlgn="base" latinLnBrk="0" hangingPunct="0">
                        <a:lnSpc>
                          <a:spcPct val="115000"/>
                        </a:lnSpc>
                        <a:spcBef>
                          <a:spcPct val="0"/>
                        </a:spcBef>
                        <a:spcAft>
                          <a:spcPct val="0"/>
                        </a:spcAft>
                        <a:buClrTx/>
                        <a:buSzTx/>
                        <a:buFontTx/>
                        <a:buNone/>
                        <a:tabLst/>
                      </a:pPr>
                      <a:r>
                        <a:rPr kumimoji="0" lang="en-GB" sz="1100" b="0" i="0" u="none" strike="noStrike" cap="none" normalizeH="0" baseline="0" smtClean="0">
                          <a:ln>
                            <a:noFill/>
                          </a:ln>
                          <a:solidFill>
                            <a:srgbClr val="003C68"/>
                          </a:solidFill>
                          <a:effectLst/>
                          <a:latin typeface="Arial" charset="0"/>
                          <a:cs typeface="Times New Roman" charset="0"/>
                        </a:rPr>
                        <a:t>optional modules</a:t>
                      </a:r>
                      <a:r>
                        <a:rPr kumimoji="0" lang="en-GB" sz="1100" b="0" i="0" u="none" strike="noStrike" cap="none" normalizeH="0" baseline="0" smtClean="0">
                          <a:ln>
                            <a:noFill/>
                          </a:ln>
                          <a:solidFill>
                            <a:srgbClr val="003C68"/>
                          </a:solidFill>
                          <a:effectLst/>
                          <a:latin typeface="Times New Roman" charset="0"/>
                          <a:cs typeface="Times New Roman" charset="0"/>
                        </a:rPr>
                        <a:t> </a:t>
                      </a:r>
                      <a:endParaRPr kumimoji="0" lang="de-DE" sz="1100" b="0" i="0" u="none" strike="noStrike" cap="none" normalizeH="0" baseline="0" smtClean="0">
                        <a:ln>
                          <a:noFill/>
                        </a:ln>
                        <a:solidFill>
                          <a:schemeClr val="tx1"/>
                        </a:solidFill>
                        <a:effectLst/>
                        <a:latin typeface="Calibri" pitchFamily="34" charset="0"/>
                        <a:ea typeface="SimSun" pitchFamily="2" charset="-122"/>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46075" algn="ctr" defTabSz="914400" rtl="0" eaLnBrk="1" fontAlgn="base" latinLnBrk="0" hangingPunct="1">
                        <a:lnSpc>
                          <a:spcPct val="115000"/>
                        </a:lnSpc>
                        <a:spcBef>
                          <a:spcPct val="0"/>
                        </a:spcBef>
                        <a:spcAft>
                          <a:spcPct val="0"/>
                        </a:spcAft>
                        <a:buClrTx/>
                        <a:buSzTx/>
                        <a:buFontTx/>
                        <a:buNone/>
                        <a:tabLst/>
                      </a:pPr>
                      <a:r>
                        <a:rPr kumimoji="0" lang="en-GB" sz="1100" b="0" i="0" u="none" strike="noStrike" cap="none" normalizeH="0" baseline="0" dirty="0" smtClean="0">
                          <a:ln>
                            <a:noFill/>
                          </a:ln>
                          <a:solidFill>
                            <a:srgbClr val="FF0000"/>
                          </a:solidFill>
                          <a:effectLst/>
                          <a:latin typeface="Arial" charset="0"/>
                          <a:cs typeface="Times New Roman" charset="0"/>
                        </a:rPr>
                        <a:t>18 C</a:t>
                      </a:r>
                      <a:r>
                        <a:rPr kumimoji="0" lang="en-GB" sz="1100" b="0" i="0" u="none" strike="noStrike" cap="none" normalizeH="0" baseline="0" dirty="0" smtClean="0">
                          <a:ln>
                            <a:noFill/>
                          </a:ln>
                          <a:solidFill>
                            <a:srgbClr val="FF0000"/>
                          </a:solidFill>
                          <a:effectLst/>
                          <a:latin typeface="Times New Roman" charset="0"/>
                          <a:ea typeface="Times New Roman" charset="0"/>
                          <a:cs typeface="Arial" charset="0"/>
                        </a:rPr>
                        <a:t> </a:t>
                      </a:r>
                      <a:endParaRPr kumimoji="0" lang="de-DE" sz="1100" b="0" i="0" u="none" strike="noStrike" cap="none" normalizeH="0" baseline="0" dirty="0" smtClean="0">
                        <a:ln>
                          <a:noFill/>
                        </a:ln>
                        <a:solidFill>
                          <a:schemeClr val="tx1"/>
                        </a:solidFill>
                        <a:effectLst/>
                        <a:latin typeface="Calibri" pitchFamily="34" charset="0"/>
                        <a:ea typeface="SimSun" pitchFamily="2" charset="-122"/>
                        <a:cs typeface="Times New Roman"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346075" algn="ctr" defTabSz="914400" rtl="0" eaLnBrk="1" fontAlgn="base" latinLnBrk="0" hangingPunct="1">
                        <a:lnSpc>
                          <a:spcPct val="115000"/>
                        </a:lnSpc>
                        <a:spcBef>
                          <a:spcPct val="0"/>
                        </a:spcBef>
                        <a:spcAft>
                          <a:spcPct val="0"/>
                        </a:spcAft>
                        <a:buClrTx/>
                        <a:buSzTx/>
                        <a:buFontTx/>
                        <a:buNone/>
                        <a:tabLst/>
                      </a:pPr>
                      <a:r>
                        <a:rPr kumimoji="0" lang="en-GB" sz="1100" b="0" i="0" u="none" strike="noStrike" cap="none" normalizeH="0" baseline="0" dirty="0" smtClean="0">
                          <a:ln>
                            <a:noFill/>
                          </a:ln>
                          <a:solidFill>
                            <a:srgbClr val="003C68"/>
                          </a:solidFill>
                          <a:effectLst/>
                          <a:latin typeface="Arial" charset="0"/>
                          <a:cs typeface="Times New Roman" charset="0"/>
                        </a:rPr>
                        <a:t>12 C </a:t>
                      </a:r>
                      <a:endParaRPr kumimoji="0" lang="de-DE" sz="1100" b="0" i="0" u="none" strike="noStrike" cap="none" normalizeH="0" baseline="0" dirty="0" smtClean="0">
                        <a:ln>
                          <a:noFill/>
                        </a:ln>
                        <a:solidFill>
                          <a:schemeClr val="tx1"/>
                        </a:solidFill>
                        <a:effectLst/>
                        <a:latin typeface="Calibri" pitchFamily="34" charset="0"/>
                        <a:ea typeface="SimSun" pitchFamily="2" charset="-122"/>
                        <a:cs typeface="Times New Roman"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341" name="Fußzeilenplatzhalt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de-DE" smtClean="0">
              <a:latin typeface="Times New Roman"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umsplatzhalter 3"/>
          <p:cNvSpPr>
            <a:spLocks noGrp="1"/>
          </p:cNvSpPr>
          <p:nvPr>
            <p:ph type="dt" sz="quarter" idx="10"/>
          </p:nvPr>
        </p:nvSpPr>
        <p:spPr>
          <a:noFill/>
        </p:spPr>
        <p:txBody>
          <a:bodyPr/>
          <a:lstStyle/>
          <a:p>
            <a:fld id="{001474DB-49E8-4906-98E2-7DD11AA9A277}" type="datetime1">
              <a:rPr lang="de-DE" smtClean="0"/>
              <a:pPr/>
              <a:t>20.01.2012</a:t>
            </a:fld>
            <a:endParaRPr lang="de-DE" smtClean="0"/>
          </a:p>
        </p:txBody>
      </p:sp>
      <p:sp>
        <p:nvSpPr>
          <p:cNvPr id="13315" name="Rectangle 4"/>
          <p:cNvSpPr>
            <a:spLocks noGrp="1" noChangeArrowheads="1"/>
          </p:cNvSpPr>
          <p:nvPr>
            <p:ph type="title"/>
          </p:nvPr>
        </p:nvSpPr>
        <p:spPr/>
        <p:txBody>
          <a:bodyPr/>
          <a:lstStyle/>
          <a:p>
            <a:pPr marL="466725" indent="-457200"/>
            <a:r>
              <a:rPr lang="en-GB" b="1" smtClean="0"/>
              <a:t>3c. 	Key competencies in Master degree programmes</a:t>
            </a:r>
            <a:endParaRPr lang="de-DE" smtClean="0"/>
          </a:p>
        </p:txBody>
      </p:sp>
      <p:graphicFrame>
        <p:nvGraphicFramePr>
          <p:cNvPr id="34854" name="Group 38"/>
          <p:cNvGraphicFramePr>
            <a:graphicFrameLocks noGrp="1"/>
          </p:cNvGraphicFramePr>
          <p:nvPr>
            <p:ph idx="1"/>
          </p:nvPr>
        </p:nvGraphicFramePr>
        <p:xfrm>
          <a:off x="685800" y="2057400"/>
          <a:ext cx="7772400" cy="2235201"/>
        </p:xfrm>
        <a:graphic>
          <a:graphicData uri="http://schemas.openxmlformats.org/drawingml/2006/table">
            <a:tbl>
              <a:tblPr/>
              <a:tblGrid>
                <a:gridCol w="1941513"/>
                <a:gridCol w="5830887"/>
              </a:tblGrid>
              <a:tr h="579438">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3C68"/>
                          </a:solidFill>
                          <a:effectLst/>
                          <a:latin typeface="Arial" charset="0"/>
                        </a:rPr>
                        <a:t>Master (6 semesters) (120 C)</a:t>
                      </a:r>
                      <a:r>
                        <a:rPr kumimoji="0" lang="en-GB" sz="1400" b="0" i="0" u="none" strike="noStrike" cap="none" normalizeH="0" baseline="0" smtClean="0">
                          <a:ln>
                            <a:noFill/>
                          </a:ln>
                          <a:solidFill>
                            <a:srgbClr val="003C68"/>
                          </a:solidFill>
                          <a:effectLst/>
                          <a:latin typeface="Arial" charset="0"/>
                        </a:rPr>
                        <a:t> </a:t>
                      </a:r>
                      <a:endParaRPr kumimoji="0" lang="en-GB" sz="1400" b="0" i="0" u="none" strike="noStrike" cap="none" normalizeH="0" baseline="0" smtClean="0">
                        <a:ln>
                          <a:noFill/>
                        </a:ln>
                        <a:solidFill>
                          <a:srgbClr val="003C68"/>
                        </a:solidFill>
                        <a:effectLst/>
                        <a:latin typeface="Times New Roman"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r>
              <a:tr h="576263">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3C68"/>
                          </a:solidFill>
                          <a:effectLst/>
                          <a:latin typeface="Arial" charset="0"/>
                          <a:ea typeface="Times New Roman" charset="0"/>
                          <a:cs typeface="Arial" charset="0"/>
                        </a:rPr>
                        <a:t>Master’s thesis </a:t>
                      </a:r>
                      <a:r>
                        <a:rPr kumimoji="0" lang="de-DE" sz="1400" b="1" i="0" u="none" strike="noStrike" cap="none" normalizeH="0" baseline="0" smtClean="0">
                          <a:ln>
                            <a:noFill/>
                          </a:ln>
                          <a:solidFill>
                            <a:srgbClr val="003C68"/>
                          </a:solidFill>
                          <a:effectLst/>
                          <a:latin typeface="Arial" charset="0"/>
                          <a:ea typeface="Times New Roman" charset="0"/>
                          <a:cs typeface="Arial" charset="0"/>
                        </a:rPr>
                        <a:t>(30 C)</a:t>
                      </a:r>
                      <a:endParaRPr kumimoji="0" lang="de-DE" sz="1400" b="0" i="0" u="none" strike="noStrike" cap="none" normalizeH="0" baseline="0" smtClean="0">
                        <a:ln>
                          <a:noFill/>
                        </a:ln>
                        <a:solidFill>
                          <a:srgbClr val="003C68"/>
                        </a:solidFill>
                        <a:effectLst/>
                        <a:latin typeface="Times New Roman"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r>
              <a:tr h="10795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rgbClr val="003C68"/>
                          </a:solidFill>
                          <a:effectLst/>
                          <a:latin typeface="Arial" charset="0"/>
                          <a:ea typeface="Times New Roman" charset="0"/>
                          <a:cs typeface="Arial" charset="0"/>
                        </a:rPr>
                        <a:t>Subject-related</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rgbClr val="003C68"/>
                          </a:solidFill>
                          <a:effectLst/>
                          <a:latin typeface="Arial" charset="0"/>
                          <a:ea typeface="Times New Roman" charset="0"/>
                          <a:cs typeface="Arial" charset="0"/>
                        </a:rPr>
                        <a:t>studies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rgbClr val="003C68"/>
                          </a:solidFill>
                          <a:effectLst/>
                          <a:latin typeface="Arial" charset="0"/>
                          <a:ea typeface="Times New Roman" charset="0"/>
                          <a:cs typeface="Arial" charset="0"/>
                        </a:rPr>
                        <a:t>(78 C)</a:t>
                      </a:r>
                      <a:endParaRPr kumimoji="0" lang="de-DE" sz="1400" b="0" i="0" u="none" strike="noStrike" cap="none" normalizeH="0" baseline="0" smtClean="0">
                        <a:ln>
                          <a:noFill/>
                        </a:ln>
                        <a:solidFill>
                          <a:srgbClr val="003C68"/>
                        </a:solidFill>
                        <a:effectLst/>
                        <a:latin typeface="Times New Roman"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rgbClr val="003C68"/>
                          </a:solidFill>
                          <a:effectLst/>
                          <a:latin typeface="Arial" charset="0"/>
                          <a:ea typeface="Times New Roman" charset="0"/>
                          <a:cs typeface="Arial" charset="0"/>
                        </a:rPr>
                        <a:t>Area of professionalisation </a:t>
                      </a:r>
                      <a:r>
                        <a:rPr kumimoji="0" lang="de-DE" sz="1400" b="1" i="0" u="none" strike="noStrike" cap="none" normalizeH="0" baseline="0" smtClean="0">
                          <a:ln>
                            <a:noFill/>
                          </a:ln>
                          <a:solidFill>
                            <a:srgbClr val="FF0000"/>
                          </a:solidFill>
                          <a:effectLst/>
                          <a:latin typeface="Arial" charset="0"/>
                          <a:ea typeface="Times New Roman" charset="0"/>
                          <a:cs typeface="Arial" charset="0"/>
                        </a:rPr>
                        <a:t>(key competencies) (12 C)</a:t>
                      </a:r>
                      <a:endParaRPr kumimoji="0" lang="de-DE" sz="1400" b="0" i="0" u="none" strike="noStrike" cap="none" normalizeH="0" baseline="0" smtClean="0">
                        <a:ln>
                          <a:noFill/>
                        </a:ln>
                        <a:solidFill>
                          <a:srgbClr val="FF0000"/>
                        </a:solidFill>
                        <a:effectLst/>
                        <a:latin typeface="Times New Roman"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sp>
        <p:nvSpPr>
          <p:cNvPr id="13328" name="Fußzeilenplatzhalt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de-DE" smtClean="0">
              <a:latin typeface="Times New Roman"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pPr marL="466725" indent="-457200"/>
            <a:r>
              <a:rPr lang="en-GB" b="1" smtClean="0"/>
              <a:t>4. 	Forms of teaching key competencies</a:t>
            </a:r>
            <a:endParaRPr lang="de-DE" b="1" smtClean="0"/>
          </a:p>
        </p:txBody>
      </p:sp>
      <p:sp>
        <p:nvSpPr>
          <p:cNvPr id="14339" name="Inhaltsplatzhalter 2"/>
          <p:cNvSpPr>
            <a:spLocks noGrp="1"/>
          </p:cNvSpPr>
          <p:nvPr>
            <p:ph sz="half" idx="1"/>
          </p:nvPr>
        </p:nvSpPr>
        <p:spPr/>
        <p:txBody>
          <a:bodyPr/>
          <a:lstStyle/>
          <a:p>
            <a:r>
              <a:rPr lang="en-GB" sz="1600" b="1" smtClean="0">
                <a:solidFill>
                  <a:srgbClr val="FF0000"/>
                </a:solidFill>
              </a:rPr>
              <a:t>Additive key competency courses</a:t>
            </a:r>
            <a:r>
              <a:rPr lang="en-GB" sz="1600" smtClean="0">
                <a:solidFill>
                  <a:srgbClr val="FF0000"/>
                </a:solidFill>
              </a:rPr>
              <a:t>: </a:t>
            </a:r>
            <a:r>
              <a:rPr lang="en-GB" sz="1600" smtClean="0"/>
              <a:t>to supplement subject-related studies – either subject-related or interdisciplinary (examples: foreign languages, leadership competence, intercultural competence)</a:t>
            </a:r>
            <a:endParaRPr lang="de-DE" sz="1600" smtClean="0"/>
          </a:p>
          <a:p>
            <a:r>
              <a:rPr lang="en-GB" sz="1600" b="1" smtClean="0">
                <a:solidFill>
                  <a:srgbClr val="FF0000"/>
                </a:solidFill>
              </a:rPr>
              <a:t>Integrative key competency courses</a:t>
            </a:r>
            <a:r>
              <a:rPr lang="en-GB" sz="1600" smtClean="0">
                <a:solidFill>
                  <a:srgbClr val="FF0000"/>
                </a:solidFill>
              </a:rPr>
              <a:t>:</a:t>
            </a:r>
            <a:r>
              <a:rPr lang="en-GB" sz="1600" smtClean="0"/>
              <a:t> are intended to teach key competencies subject-related within individual subjects (examples: learning and working techniques, project management, methods of academic and scientific work) </a:t>
            </a:r>
            <a:endParaRPr lang="de-DE" sz="1600" smtClean="0"/>
          </a:p>
          <a:p>
            <a:pPr eaLnBrk="1" hangingPunct="1"/>
            <a:endParaRPr lang="de-DE" sz="1600" smtClean="0"/>
          </a:p>
        </p:txBody>
      </p:sp>
      <p:sp>
        <p:nvSpPr>
          <p:cNvPr id="14340" name="Datumsplatzhalter 4"/>
          <p:cNvSpPr>
            <a:spLocks noGrp="1"/>
          </p:cNvSpPr>
          <p:nvPr>
            <p:ph type="dt" sz="quarter" idx="10"/>
          </p:nvPr>
        </p:nvSpPr>
        <p:spPr>
          <a:noFill/>
        </p:spPr>
        <p:txBody>
          <a:bodyPr/>
          <a:lstStyle/>
          <a:p>
            <a:fld id="{3A227BD9-640D-4088-8A75-8D59ABE8BADD}" type="datetime1">
              <a:rPr lang="de-DE" smtClean="0"/>
              <a:pPr/>
              <a:t>20.01.2012</a:t>
            </a:fld>
            <a:endParaRPr lang="de-DE" smtClean="0"/>
          </a:p>
        </p:txBody>
      </p:sp>
      <p:pic>
        <p:nvPicPr>
          <p:cNvPr id="14341" name="Picture 2" descr="M:\Dokumente und Einstellungen\Faust\Lokale Einstellungen\Temporary Internet Files\Content.IE5\AEJLPQD0\MCBD19903_0000[1].wmf"/>
          <p:cNvPicPr>
            <a:picLocks noGrp="1" noChangeAspect="1" noChangeArrowheads="1"/>
          </p:cNvPicPr>
          <p:nvPr>
            <p:ph sz="half" idx="2"/>
          </p:nvPr>
        </p:nvPicPr>
        <p:blipFill>
          <a:blip r:embed="rId3"/>
          <a:srcRect/>
          <a:stretch>
            <a:fillRect/>
          </a:stretch>
        </p:blipFill>
        <p:spPr>
          <a:xfrm>
            <a:off x="4572000" y="2071688"/>
            <a:ext cx="3986213" cy="3857625"/>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714375" y="1143000"/>
            <a:ext cx="7772400" cy="457200"/>
          </a:xfrm>
        </p:spPr>
        <p:txBody>
          <a:bodyPr/>
          <a:lstStyle/>
          <a:p>
            <a:pPr marL="466725" indent="-457200"/>
            <a:r>
              <a:rPr lang="en-GB" b="1" smtClean="0"/>
              <a:t>5. 	Areas of key competencies at the University of Göttingen</a:t>
            </a:r>
            <a:endParaRPr lang="de-DE" smtClean="0"/>
          </a:p>
        </p:txBody>
      </p:sp>
      <p:sp>
        <p:nvSpPr>
          <p:cNvPr id="15363" name="Inhaltsplatzhalter 2"/>
          <p:cNvSpPr>
            <a:spLocks noGrp="1"/>
          </p:cNvSpPr>
          <p:nvPr>
            <p:ph idx="1"/>
          </p:nvPr>
        </p:nvSpPr>
        <p:spPr>
          <a:xfrm>
            <a:off x="714375" y="1643063"/>
            <a:ext cx="7772400" cy="4429125"/>
          </a:xfrm>
        </p:spPr>
        <p:txBody>
          <a:bodyPr/>
          <a:lstStyle/>
          <a:p>
            <a:pPr marL="0" indent="0" eaLnBrk="1" hangingPunct="1">
              <a:spcBef>
                <a:spcPct val="0"/>
              </a:spcBef>
              <a:spcAft>
                <a:spcPts val="350"/>
              </a:spcAft>
              <a:buFontTx/>
              <a:buNone/>
            </a:pPr>
            <a:r>
              <a:rPr lang="en-GB" sz="1400" smtClean="0"/>
              <a:t>The University of Göttingen offers a wide range of key competency courses. These are divided into the following areas of competency:</a:t>
            </a:r>
            <a:endParaRPr lang="de-DE" sz="1400" b="1" smtClean="0"/>
          </a:p>
        </p:txBody>
      </p:sp>
      <p:sp>
        <p:nvSpPr>
          <p:cNvPr id="15364" name="Datumsplatzhalter 3"/>
          <p:cNvSpPr>
            <a:spLocks noGrp="1"/>
          </p:cNvSpPr>
          <p:nvPr>
            <p:ph type="dt" sz="quarter" idx="10"/>
          </p:nvPr>
        </p:nvSpPr>
        <p:spPr>
          <a:noFill/>
        </p:spPr>
        <p:txBody>
          <a:bodyPr/>
          <a:lstStyle/>
          <a:p>
            <a:fld id="{2A54CB10-1455-44D7-8E73-7D8AEE75F6A3}" type="datetime1">
              <a:rPr lang="de-DE" smtClean="0"/>
              <a:pPr/>
              <a:t>20.01.2012</a:t>
            </a:fld>
            <a:endParaRPr lang="de-DE" smtClean="0"/>
          </a:p>
        </p:txBody>
      </p:sp>
      <p:sp>
        <p:nvSpPr>
          <p:cNvPr id="15365" name="Fußzeilenplatzhalter 4"/>
          <p:cNvSpPr>
            <a:spLocks noGrp="1"/>
          </p:cNvSpPr>
          <p:nvPr>
            <p:ph type="ftr" sz="quarter" idx="4294967295"/>
          </p:nvPr>
        </p:nvSpPr>
        <p:spPr bwMode="auto">
          <a:xfrm>
            <a:off x="381000" y="6400800"/>
            <a:ext cx="2971800" cy="457200"/>
          </a:xfrm>
          <a:prstGeom prst="rect">
            <a:avLst/>
          </a:prstGeom>
          <a:noFill/>
          <a:ln>
            <a:miter lim="800000"/>
            <a:headEnd/>
            <a:tailEnd/>
          </a:ln>
        </p:spPr>
        <p:txBody>
          <a:bodyPr/>
          <a:lstStyle/>
          <a:p>
            <a:endParaRPr lang="de-DE"/>
          </a:p>
        </p:txBody>
      </p:sp>
      <p:graphicFrame>
        <p:nvGraphicFramePr>
          <p:cNvPr id="6" name="Tabelle 5"/>
          <p:cNvGraphicFramePr>
            <a:graphicFrameLocks noGrp="1"/>
          </p:cNvGraphicFramePr>
          <p:nvPr/>
        </p:nvGraphicFramePr>
        <p:xfrm>
          <a:off x="785813" y="2286000"/>
          <a:ext cx="7572375" cy="3715612"/>
        </p:xfrm>
        <a:graphic>
          <a:graphicData uri="http://schemas.openxmlformats.org/drawingml/2006/table">
            <a:tbl>
              <a:tblPr/>
              <a:tblGrid>
                <a:gridCol w="2143125"/>
                <a:gridCol w="2714625"/>
                <a:gridCol w="2714625"/>
              </a:tblGrid>
              <a:tr h="285750">
                <a:tc>
                  <a:txBody>
                    <a:bodyPr/>
                    <a:lstStyle/>
                    <a:p>
                      <a:pPr marL="0" marR="0" lvl="0" indent="0" algn="just" defTabSz="914400" rtl="0" eaLnBrk="1" fontAlgn="base" latinLnBrk="0" hangingPunct="1">
                        <a:lnSpc>
                          <a:spcPct val="115000"/>
                        </a:lnSpc>
                        <a:spcBef>
                          <a:spcPts val="200"/>
                        </a:spcBef>
                        <a:spcAft>
                          <a:spcPts val="200"/>
                        </a:spcAft>
                        <a:buClrTx/>
                        <a:buSzTx/>
                        <a:buFontTx/>
                        <a:buNone/>
                        <a:tabLst/>
                      </a:pPr>
                      <a:r>
                        <a:rPr kumimoji="0" lang="en-GB" sz="1400" b="1" i="0" u="none" strike="noStrike" cap="none" normalizeH="0" baseline="0" dirty="0" smtClean="0">
                          <a:ln>
                            <a:noFill/>
                          </a:ln>
                          <a:solidFill>
                            <a:srgbClr val="FFFFFF"/>
                          </a:solidFill>
                          <a:effectLst/>
                          <a:latin typeface="Arial" charset="0"/>
                          <a:cs typeface="Times New Roman" charset="0"/>
                        </a:rPr>
                        <a:t>Areas of competency </a:t>
                      </a:r>
                      <a:endParaRPr kumimoji="0" lang="de-DE" sz="1100" b="0" i="0" u="none" strike="noStrike" cap="none" normalizeH="0" baseline="0" dirty="0" smtClean="0">
                        <a:ln>
                          <a:noFill/>
                        </a:ln>
                        <a:solidFill>
                          <a:schemeClr val="tx1"/>
                        </a:solidFill>
                        <a:effectLst/>
                        <a:latin typeface="Calibri" pitchFamily="34" charset="0"/>
                        <a:ea typeface="SimSun" pitchFamily="2" charset="-122"/>
                        <a:cs typeface="Times New Roman" charset="0"/>
                      </a:endParaRPr>
                    </a:p>
                  </a:txBody>
                  <a:tcPr marL="68580" marR="68580" marT="952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GB" sz="1400" b="1" i="0" u="none" strike="noStrike" cap="none" normalizeH="0" baseline="0" smtClean="0">
                          <a:ln>
                            <a:noFill/>
                          </a:ln>
                          <a:solidFill>
                            <a:srgbClr val="FFFFFF"/>
                          </a:solidFill>
                          <a:effectLst/>
                          <a:latin typeface="Arial" charset="0"/>
                          <a:cs typeface="Times New Roman" charset="0"/>
                        </a:rPr>
                        <a:t>Competencies taught (examples) </a:t>
                      </a:r>
                      <a:endParaRPr kumimoji="0" lang="de-DE" sz="1100" b="0" i="0" u="none" strike="noStrike" cap="none" normalizeH="0" baseline="0" smtClean="0">
                        <a:ln>
                          <a:noFill/>
                        </a:ln>
                        <a:solidFill>
                          <a:schemeClr val="tx1"/>
                        </a:solidFill>
                        <a:effectLst/>
                        <a:latin typeface="Calibri" pitchFamily="34" charset="0"/>
                        <a:ea typeface="SimSun" pitchFamily="2" charset="-122"/>
                        <a:cs typeface="Times New Roman" charset="0"/>
                      </a:endParaRPr>
                    </a:p>
                  </a:txBody>
                  <a:tcPr marL="68580" marR="68580" marT="952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de-DE"/>
                    </a:p>
                  </a:txBody>
                  <a:tcPr/>
                </a:tc>
              </a:tr>
              <a:tr h="285750">
                <a:tc>
                  <a:txBody>
                    <a:bodyPr/>
                    <a:lstStyle/>
                    <a:p>
                      <a:pPr marL="0" marR="0" lvl="0" indent="0" algn="just" defTabSz="914400" rtl="0" eaLnBrk="1" fontAlgn="base" latinLnBrk="0" hangingPunct="1">
                        <a:lnSpc>
                          <a:spcPct val="100000"/>
                        </a:lnSpc>
                        <a:spcBef>
                          <a:spcPts val="200"/>
                        </a:spcBef>
                        <a:spcAft>
                          <a:spcPts val="200"/>
                        </a:spcAft>
                        <a:buClrTx/>
                        <a:buSzTx/>
                        <a:buFontTx/>
                        <a:buNone/>
                        <a:tabLst/>
                      </a:pPr>
                      <a:r>
                        <a:rPr kumimoji="0" lang="en-GB" sz="1400" b="0" i="0" u="none" strike="noStrike" cap="none" normalizeH="0" baseline="0" dirty="0" smtClean="0">
                          <a:ln>
                            <a:noFill/>
                          </a:ln>
                          <a:solidFill>
                            <a:srgbClr val="FF0000"/>
                          </a:solidFill>
                          <a:effectLst/>
                          <a:latin typeface="Arial" charset="0"/>
                          <a:cs typeface="Times New Roman" charset="0"/>
                        </a:rPr>
                        <a:t>Language skills</a:t>
                      </a:r>
                      <a:r>
                        <a:rPr kumimoji="0" lang="en-GB" sz="1400" b="1" i="0" u="none" strike="noStrike" cap="none" normalizeH="0" baseline="0" dirty="0" smtClean="0">
                          <a:ln>
                            <a:noFill/>
                          </a:ln>
                          <a:solidFill>
                            <a:srgbClr val="FF0000"/>
                          </a:solidFill>
                          <a:effectLst/>
                          <a:latin typeface="Arial" charset="0"/>
                          <a:cs typeface="Times New Roman" charset="0"/>
                        </a:rPr>
                        <a:t> </a:t>
                      </a:r>
                      <a:endParaRPr kumimoji="0" lang="de-DE" sz="1400" b="0" i="0" u="none" strike="noStrike" cap="none" normalizeH="0" baseline="0" dirty="0" smtClean="0">
                        <a:ln>
                          <a:noFill/>
                        </a:ln>
                        <a:solidFill>
                          <a:schemeClr val="tx1"/>
                        </a:solidFill>
                        <a:effectLst/>
                        <a:latin typeface="Calibri" pitchFamily="34" charset="0"/>
                        <a:ea typeface="SimSun" pitchFamily="2" charset="-122"/>
                        <a:cs typeface="Times New Roman" charset="0"/>
                      </a:endParaRPr>
                    </a:p>
                  </a:txBody>
                  <a:tcPr marL="68580" marR="68580" marT="952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GB" sz="1400" b="0" i="0" u="none" strike="noStrike" cap="none" normalizeH="0" baseline="0" dirty="0" smtClean="0">
                          <a:ln>
                            <a:noFill/>
                          </a:ln>
                          <a:solidFill>
                            <a:srgbClr val="003C68"/>
                          </a:solidFill>
                          <a:effectLst/>
                          <a:latin typeface="Arial" charset="0"/>
                          <a:cs typeface="Times New Roman" charset="0"/>
                        </a:rPr>
                        <a:t>foreign</a:t>
                      </a:r>
                      <a:r>
                        <a:rPr kumimoji="0" lang="en-GB" sz="1400" b="0" i="0" u="none" strike="noStrike" cap="none" normalizeH="0" baseline="0" dirty="0" smtClean="0">
                          <a:ln>
                            <a:noFill/>
                          </a:ln>
                          <a:solidFill>
                            <a:srgbClr val="003366"/>
                          </a:solidFill>
                          <a:effectLst/>
                          <a:latin typeface="Arial" charset="0"/>
                          <a:cs typeface="Times New Roman" charset="0"/>
                        </a:rPr>
                        <a:t> languages</a:t>
                      </a:r>
                      <a:r>
                        <a:rPr kumimoji="0" lang="en-GB" sz="1400" b="1" i="0" u="none" strike="noStrike" cap="none" normalizeH="0" baseline="0" dirty="0" smtClean="0">
                          <a:ln>
                            <a:noFill/>
                          </a:ln>
                          <a:solidFill>
                            <a:srgbClr val="003366"/>
                          </a:solidFill>
                          <a:effectLst/>
                          <a:latin typeface="Arial" charset="0"/>
                          <a:cs typeface="Times New Roman" charset="0"/>
                        </a:rPr>
                        <a:t> </a:t>
                      </a:r>
                      <a:endParaRPr kumimoji="0" lang="de-DE" sz="1400" b="0" i="0" u="none" strike="noStrike" cap="none" normalizeH="0" baseline="0" dirty="0" smtClean="0">
                        <a:ln>
                          <a:noFill/>
                        </a:ln>
                        <a:solidFill>
                          <a:srgbClr val="003366"/>
                        </a:solidFill>
                        <a:effectLst/>
                        <a:latin typeface="Calibri" pitchFamily="34" charset="0"/>
                        <a:ea typeface="SimSun" pitchFamily="2" charset="-122"/>
                        <a:cs typeface="Times New Roman" charset="0"/>
                      </a:endParaRPr>
                    </a:p>
                  </a:txBody>
                  <a:tcPr marL="68580" marR="68580" marT="952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endParaRPr kumimoji="0" lang="de-DE" sz="1400" b="0" i="0" u="none" strike="noStrike" cap="none" normalizeH="0" baseline="0" smtClean="0">
                        <a:ln>
                          <a:noFill/>
                        </a:ln>
                        <a:solidFill>
                          <a:schemeClr val="tx1"/>
                        </a:solidFill>
                        <a:effectLst/>
                        <a:latin typeface="Calibri" pitchFamily="34" charset="0"/>
                        <a:cs typeface="Times New Roman" charset="0"/>
                      </a:endParaRPr>
                    </a:p>
                  </a:txBody>
                  <a:tcPr marL="68580" marR="68580" marT="952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700088">
                <a:tc>
                  <a:txBody>
                    <a:bodyPr/>
                    <a:lstStyle/>
                    <a:p>
                      <a:pPr marL="0" marR="0" lvl="0" indent="0" algn="just" defTabSz="914400" rtl="0" eaLnBrk="1" fontAlgn="base" latinLnBrk="0" hangingPunct="1">
                        <a:lnSpc>
                          <a:spcPct val="100000"/>
                        </a:lnSpc>
                        <a:spcBef>
                          <a:spcPts val="200"/>
                        </a:spcBef>
                        <a:spcAft>
                          <a:spcPts val="200"/>
                        </a:spcAft>
                        <a:buClrTx/>
                        <a:buSzTx/>
                        <a:buFontTx/>
                        <a:buNone/>
                        <a:tabLst/>
                      </a:pPr>
                      <a:r>
                        <a:rPr kumimoji="0" lang="en-GB" sz="1400" b="0" i="0" u="none" strike="noStrike" cap="none" normalizeH="0" baseline="0" dirty="0" smtClean="0">
                          <a:ln>
                            <a:noFill/>
                          </a:ln>
                          <a:solidFill>
                            <a:srgbClr val="FF0000"/>
                          </a:solidFill>
                          <a:effectLst/>
                          <a:latin typeface="Arial" charset="0"/>
                          <a:cs typeface="Times New Roman" charset="0"/>
                        </a:rPr>
                        <a:t>Factual knowledge</a:t>
                      </a:r>
                      <a:endParaRPr kumimoji="0" lang="de-DE" sz="1400" b="0" i="0" u="none" strike="noStrike" cap="none" normalizeH="0" baseline="0" dirty="0" smtClean="0">
                        <a:ln>
                          <a:noFill/>
                        </a:ln>
                        <a:solidFill>
                          <a:schemeClr val="tx1"/>
                        </a:solidFill>
                        <a:effectLst/>
                        <a:latin typeface="Calibri" pitchFamily="34" charset="0"/>
                        <a:ea typeface="SimSun" pitchFamily="2" charset="-122"/>
                        <a:cs typeface="Times New Roman" charset="0"/>
                      </a:endParaRPr>
                    </a:p>
                  </a:txBody>
                  <a:tcPr marL="68580" marR="68580" marT="952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lang="en-US" sz="1400" kern="1200" baseline="0" dirty="0" smtClean="0">
                          <a:solidFill>
                            <a:srgbClr val="003366"/>
                          </a:solidFill>
                          <a:latin typeface="+mn-lt"/>
                          <a:ea typeface="+mn-ea"/>
                          <a:cs typeface="+mn-cs"/>
                        </a:rPr>
                        <a:t>orientation in the professional field </a:t>
                      </a:r>
                    </a:p>
                  </a:txBody>
                  <a:tcPr marL="68580" marR="68580" marT="952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defRPr/>
                      </a:pPr>
                      <a:r>
                        <a:rPr kumimoji="0" lang="en-GB" sz="1400" b="0" i="0" u="none" strike="noStrike" cap="none" normalizeH="0" baseline="0" dirty="0" smtClean="0">
                          <a:ln>
                            <a:noFill/>
                          </a:ln>
                          <a:solidFill>
                            <a:srgbClr val="003366"/>
                          </a:solidFill>
                          <a:effectLst/>
                          <a:latin typeface="Arial" charset="0"/>
                          <a:cs typeface="Times New Roman" charset="0"/>
                        </a:rPr>
                        <a:t>courses </a:t>
                      </a:r>
                      <a:r>
                        <a:rPr kumimoji="0" lang="en-GB" sz="1400" b="0" i="0" u="none" strike="noStrike" cap="none" normalizeH="0" baseline="0" dirty="0" smtClean="0">
                          <a:ln>
                            <a:noFill/>
                          </a:ln>
                          <a:solidFill>
                            <a:srgbClr val="003C68"/>
                          </a:solidFill>
                          <a:effectLst/>
                          <a:latin typeface="Arial" charset="0"/>
                          <a:cs typeface="Times New Roman" charset="0"/>
                        </a:rPr>
                        <a:t>in interdisciplinary subjects</a:t>
                      </a:r>
                      <a:r>
                        <a:rPr kumimoji="0" lang="en-GB" sz="1400" b="1" i="0" u="none" strike="noStrike" cap="none" normalizeH="0" baseline="0" dirty="0" smtClean="0">
                          <a:ln>
                            <a:noFill/>
                          </a:ln>
                          <a:solidFill>
                            <a:srgbClr val="003C68"/>
                          </a:solidFill>
                          <a:effectLst/>
                          <a:latin typeface="Arial" charset="0"/>
                          <a:cs typeface="Times New Roman" charset="0"/>
                        </a:rPr>
                        <a:t> </a:t>
                      </a:r>
                      <a:endParaRPr kumimoji="0" lang="de-DE" sz="1400" b="0" i="0" u="none" strike="noStrike" cap="none" normalizeH="0" baseline="0" dirty="0" smtClean="0">
                        <a:ln>
                          <a:noFill/>
                        </a:ln>
                        <a:solidFill>
                          <a:schemeClr val="tx1"/>
                        </a:solidFill>
                        <a:effectLst/>
                        <a:latin typeface="Calibri" pitchFamily="34" charset="0"/>
                        <a:ea typeface="SimSun" pitchFamily="2" charset="-122"/>
                      </a:endParaRPr>
                    </a:p>
                  </a:txBody>
                  <a:tcPr marL="68580" marR="68580" marT="952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879475">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GB" sz="1400" b="0" i="0" u="none" strike="noStrike" cap="none" normalizeH="0" baseline="0" dirty="0" smtClean="0">
                          <a:ln>
                            <a:noFill/>
                          </a:ln>
                          <a:solidFill>
                            <a:srgbClr val="FF0000"/>
                          </a:solidFill>
                          <a:effectLst/>
                          <a:latin typeface="Arial" charset="0"/>
                          <a:cs typeface="Times New Roman" charset="0"/>
                        </a:rPr>
                        <a:t>Methodological competencies</a:t>
                      </a:r>
                      <a:endParaRPr kumimoji="0" lang="de-DE" sz="1400" b="0" i="0" u="none" strike="noStrike" cap="none" normalizeH="0" baseline="0" dirty="0" smtClean="0">
                        <a:ln>
                          <a:noFill/>
                        </a:ln>
                        <a:solidFill>
                          <a:schemeClr val="tx1"/>
                        </a:solidFill>
                        <a:effectLst/>
                        <a:latin typeface="Calibri" pitchFamily="34" charset="0"/>
                        <a:ea typeface="SimSun" pitchFamily="2" charset="-122"/>
                        <a:cs typeface="Times New Roman" charset="0"/>
                      </a:endParaRPr>
                    </a:p>
                  </a:txBody>
                  <a:tcPr marL="68580" marR="68580" marT="952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GB" sz="1400" b="0" i="0" u="none" strike="noStrike" cap="none" normalizeH="0" baseline="0" dirty="0" smtClean="0">
                          <a:ln>
                            <a:noFill/>
                          </a:ln>
                          <a:solidFill>
                            <a:srgbClr val="003C68"/>
                          </a:solidFill>
                          <a:effectLst/>
                          <a:latin typeface="Arial" charset="0"/>
                          <a:cs typeface="Times New Roman" charset="0"/>
                        </a:rPr>
                        <a:t>rhetoric skills</a:t>
                      </a:r>
                      <a:endParaRPr kumimoji="0" lang="de-DE" sz="1400" b="0" i="0" u="none" strike="noStrike" cap="none" normalizeH="0" baseline="0" dirty="0" smtClean="0">
                        <a:ln>
                          <a:noFill/>
                        </a:ln>
                        <a:solidFill>
                          <a:schemeClr val="tx1"/>
                        </a:solidFill>
                        <a:effectLst/>
                        <a:latin typeface="Calibri" pitchFamily="34" charset="0"/>
                        <a:ea typeface="SimSun" pitchFamily="2" charset="-122"/>
                        <a:cs typeface="Times New Roman" charset="0"/>
                      </a:endParaRPr>
                    </a:p>
                    <a:p>
                      <a:pPr marL="0" marR="0" lvl="0" indent="0" algn="l" defTabSz="914400" rtl="0" eaLnBrk="1" fontAlgn="base" latinLnBrk="0" hangingPunct="1">
                        <a:lnSpc>
                          <a:spcPct val="100000"/>
                        </a:lnSpc>
                        <a:spcBef>
                          <a:spcPts val="200"/>
                        </a:spcBef>
                        <a:spcAft>
                          <a:spcPts val="200"/>
                        </a:spcAft>
                        <a:buClrTx/>
                        <a:buSzTx/>
                        <a:buFontTx/>
                        <a:buNone/>
                        <a:tabLst/>
                      </a:pPr>
                      <a:r>
                        <a:rPr kumimoji="0" lang="en-GB" sz="1400" b="0" i="0" u="none" strike="noStrike" cap="none" normalizeH="0" baseline="0" dirty="0" smtClean="0">
                          <a:ln>
                            <a:noFill/>
                          </a:ln>
                          <a:solidFill>
                            <a:srgbClr val="003C68"/>
                          </a:solidFill>
                          <a:effectLst/>
                          <a:latin typeface="Arial" charset="0"/>
                          <a:cs typeface="Times New Roman" charset="0"/>
                        </a:rPr>
                        <a:t>EDP/information technology</a:t>
                      </a:r>
                      <a:endParaRPr kumimoji="0" lang="de-DE" sz="1400" b="0" i="0" u="none" strike="noStrike" cap="none" normalizeH="0" baseline="0" dirty="0" smtClean="0">
                        <a:ln>
                          <a:noFill/>
                        </a:ln>
                        <a:solidFill>
                          <a:schemeClr val="tx1"/>
                        </a:solidFill>
                        <a:effectLst/>
                        <a:latin typeface="Calibri" pitchFamily="34" charset="0"/>
                        <a:ea typeface="SimSun" pitchFamily="2" charset="-122"/>
                      </a:endParaRPr>
                    </a:p>
                    <a:p>
                      <a:pPr marL="0" marR="0" lvl="0" indent="0" algn="l" defTabSz="914400" rtl="0" eaLnBrk="1" fontAlgn="base" latinLnBrk="0" hangingPunct="1">
                        <a:lnSpc>
                          <a:spcPct val="100000"/>
                        </a:lnSpc>
                        <a:spcBef>
                          <a:spcPts val="200"/>
                        </a:spcBef>
                        <a:spcAft>
                          <a:spcPts val="200"/>
                        </a:spcAft>
                        <a:buClrTx/>
                        <a:buSzTx/>
                        <a:buFontTx/>
                        <a:buNone/>
                        <a:tabLst/>
                      </a:pPr>
                      <a:r>
                        <a:rPr kumimoji="0" lang="en-GB" sz="1400" b="0" i="0" u="none" strike="noStrike" cap="none" normalizeH="0" baseline="0" dirty="0" smtClean="0">
                          <a:ln>
                            <a:noFill/>
                          </a:ln>
                          <a:solidFill>
                            <a:srgbClr val="003C68"/>
                          </a:solidFill>
                          <a:effectLst/>
                          <a:latin typeface="Arial" charset="0"/>
                          <a:cs typeface="Times New Roman" charset="0"/>
                        </a:rPr>
                        <a:t>presentation skills</a:t>
                      </a:r>
                      <a:endParaRPr kumimoji="0" lang="de-DE" sz="1400" b="0" i="0" u="none" strike="noStrike" cap="none" normalizeH="0" baseline="0" dirty="0" smtClean="0">
                        <a:ln>
                          <a:noFill/>
                        </a:ln>
                        <a:solidFill>
                          <a:schemeClr val="tx1"/>
                        </a:solidFill>
                        <a:effectLst/>
                        <a:latin typeface="Calibri" pitchFamily="34" charset="0"/>
                        <a:ea typeface="SimSun" pitchFamily="2" charset="-122"/>
                      </a:endParaRPr>
                    </a:p>
                  </a:txBody>
                  <a:tcPr marL="68580" marR="68580" marT="952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GB" sz="1400" b="0" i="0" u="none" strike="noStrike" cap="none" normalizeH="0" baseline="0" dirty="0" smtClean="0">
                          <a:ln>
                            <a:noFill/>
                          </a:ln>
                          <a:solidFill>
                            <a:srgbClr val="003C68"/>
                          </a:solidFill>
                          <a:effectLst/>
                          <a:latin typeface="Arial" charset="0"/>
                          <a:cs typeface="Times New Roman" charset="0"/>
                        </a:rPr>
                        <a:t>project management</a:t>
                      </a:r>
                      <a:endParaRPr kumimoji="0" lang="de-DE" sz="1400" b="0" i="0" u="none" strike="noStrike" cap="none" normalizeH="0" baseline="0" dirty="0" smtClean="0">
                        <a:ln>
                          <a:noFill/>
                        </a:ln>
                        <a:solidFill>
                          <a:schemeClr val="tx1"/>
                        </a:solidFill>
                        <a:effectLst/>
                        <a:latin typeface="Calibri" pitchFamily="34" charset="0"/>
                        <a:ea typeface="SimSun" pitchFamily="2" charset="-122"/>
                        <a:cs typeface="Times New Roman" charset="0"/>
                      </a:endParaRPr>
                    </a:p>
                    <a:p>
                      <a:pPr marL="0" marR="0" lvl="0" indent="0" algn="l" defTabSz="914400" rtl="0" eaLnBrk="1" fontAlgn="base" latinLnBrk="0" hangingPunct="1">
                        <a:lnSpc>
                          <a:spcPct val="100000"/>
                        </a:lnSpc>
                        <a:spcBef>
                          <a:spcPts val="200"/>
                        </a:spcBef>
                        <a:spcAft>
                          <a:spcPts val="200"/>
                        </a:spcAft>
                        <a:buClrTx/>
                        <a:buSzTx/>
                        <a:buFontTx/>
                        <a:buNone/>
                        <a:tabLst/>
                      </a:pPr>
                      <a:r>
                        <a:rPr kumimoji="0" lang="en-GB" sz="1400" b="0" i="0" u="none" strike="noStrike" cap="none" normalizeH="0" baseline="0" dirty="0" smtClean="0">
                          <a:ln>
                            <a:noFill/>
                          </a:ln>
                          <a:solidFill>
                            <a:srgbClr val="003C68"/>
                          </a:solidFill>
                          <a:effectLst/>
                          <a:latin typeface="Arial" charset="0"/>
                          <a:cs typeface="Times New Roman" charset="0"/>
                        </a:rPr>
                        <a:t>work organisation</a:t>
                      </a:r>
                      <a:endParaRPr kumimoji="0" lang="de-DE" sz="1400" b="0" i="0" u="none" strike="noStrike" cap="none" normalizeH="0" baseline="0" dirty="0" smtClean="0">
                        <a:ln>
                          <a:noFill/>
                        </a:ln>
                        <a:solidFill>
                          <a:schemeClr val="tx1"/>
                        </a:solidFill>
                        <a:effectLst/>
                        <a:latin typeface="Calibri" pitchFamily="34" charset="0"/>
                        <a:ea typeface="SimSun" pitchFamily="2" charset="-122"/>
                      </a:endParaRPr>
                    </a:p>
                    <a:p>
                      <a:pPr marL="0" marR="0" lvl="0" indent="0" algn="l" defTabSz="914400" rtl="0" eaLnBrk="1" fontAlgn="base" latinLnBrk="0" hangingPunct="1">
                        <a:lnSpc>
                          <a:spcPct val="100000"/>
                        </a:lnSpc>
                        <a:spcBef>
                          <a:spcPts val="200"/>
                        </a:spcBef>
                        <a:spcAft>
                          <a:spcPts val="200"/>
                        </a:spcAft>
                        <a:buClrTx/>
                        <a:buSzTx/>
                        <a:buFontTx/>
                        <a:buNone/>
                        <a:tabLst/>
                      </a:pPr>
                      <a:r>
                        <a:rPr kumimoji="0" lang="en-GB" sz="1400" b="0" i="0" u="none" strike="noStrike" cap="none" normalizeH="0" baseline="0" dirty="0" smtClean="0">
                          <a:ln>
                            <a:noFill/>
                          </a:ln>
                          <a:solidFill>
                            <a:srgbClr val="003C68"/>
                          </a:solidFill>
                          <a:effectLst/>
                          <a:latin typeface="Arial" charset="0"/>
                          <a:cs typeface="Times New Roman" charset="0"/>
                        </a:rPr>
                        <a:t>methods</a:t>
                      </a:r>
                      <a:r>
                        <a:rPr kumimoji="0" lang="en-GB" sz="1400" b="1" i="0" u="none" strike="noStrike" cap="none" normalizeH="0" baseline="0" dirty="0" smtClean="0">
                          <a:ln>
                            <a:noFill/>
                          </a:ln>
                          <a:solidFill>
                            <a:srgbClr val="003C68"/>
                          </a:solidFill>
                          <a:effectLst/>
                          <a:latin typeface="Arial" charset="0"/>
                          <a:cs typeface="Times New Roman" charset="0"/>
                        </a:rPr>
                        <a:t> </a:t>
                      </a:r>
                      <a:r>
                        <a:rPr kumimoji="0" lang="en-GB" sz="1400" b="0" i="0" u="none" strike="noStrike" cap="none" normalizeH="0" baseline="0" dirty="0" smtClean="0">
                          <a:ln>
                            <a:noFill/>
                          </a:ln>
                          <a:solidFill>
                            <a:srgbClr val="003C68"/>
                          </a:solidFill>
                          <a:effectLst/>
                          <a:latin typeface="Arial" charset="0"/>
                          <a:cs typeface="Times New Roman" charset="0"/>
                        </a:rPr>
                        <a:t>of academic and scientific work</a:t>
                      </a:r>
                      <a:endParaRPr kumimoji="0" lang="de-DE" sz="1400" b="0" i="0" u="none" strike="noStrike" cap="none" normalizeH="0" baseline="0" dirty="0" smtClean="0">
                        <a:ln>
                          <a:noFill/>
                        </a:ln>
                        <a:solidFill>
                          <a:schemeClr val="tx1"/>
                        </a:solidFill>
                        <a:effectLst/>
                        <a:latin typeface="Calibri" pitchFamily="34" charset="0"/>
                        <a:ea typeface="SimSun" pitchFamily="2" charset="-122"/>
                      </a:endParaRPr>
                    </a:p>
                  </a:txBody>
                  <a:tcPr marL="68580" marR="68580" marT="952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779056">
                <a:tc>
                  <a:txBody>
                    <a:bodyPr/>
                    <a:lstStyle/>
                    <a:p>
                      <a:pPr marL="0" marR="0" lvl="0" indent="0" algn="just" defTabSz="914400" rtl="0" eaLnBrk="1" fontAlgn="base" latinLnBrk="0" hangingPunct="1">
                        <a:lnSpc>
                          <a:spcPct val="100000"/>
                        </a:lnSpc>
                        <a:spcBef>
                          <a:spcPts val="200"/>
                        </a:spcBef>
                        <a:spcAft>
                          <a:spcPts val="200"/>
                        </a:spcAft>
                        <a:buClrTx/>
                        <a:buSzTx/>
                        <a:buFontTx/>
                        <a:buNone/>
                        <a:tabLst/>
                      </a:pPr>
                      <a:r>
                        <a:rPr kumimoji="0" lang="en-GB" sz="1400" b="0" i="0" u="none" strike="noStrike" cap="none" normalizeH="0" baseline="0" dirty="0" smtClean="0">
                          <a:ln>
                            <a:noFill/>
                          </a:ln>
                          <a:solidFill>
                            <a:srgbClr val="FF0000"/>
                          </a:solidFill>
                          <a:effectLst/>
                          <a:latin typeface="Arial" charset="0"/>
                          <a:cs typeface="Times New Roman" charset="0"/>
                        </a:rPr>
                        <a:t>Personal competencies</a:t>
                      </a:r>
                      <a:r>
                        <a:rPr kumimoji="0" lang="en-GB" sz="1400" b="1" i="0" u="none" strike="noStrike" cap="none" normalizeH="0" baseline="0" dirty="0" smtClean="0">
                          <a:ln>
                            <a:noFill/>
                          </a:ln>
                          <a:solidFill>
                            <a:srgbClr val="FF0000"/>
                          </a:solidFill>
                          <a:effectLst/>
                          <a:latin typeface="Arial" charset="0"/>
                          <a:cs typeface="Times New Roman" charset="0"/>
                        </a:rPr>
                        <a:t> </a:t>
                      </a:r>
                      <a:endParaRPr kumimoji="0" lang="de-DE" sz="1400" b="0" i="0" u="none" strike="noStrike" cap="none" normalizeH="0" baseline="0" dirty="0" smtClean="0">
                        <a:ln>
                          <a:noFill/>
                        </a:ln>
                        <a:solidFill>
                          <a:schemeClr val="tx1"/>
                        </a:solidFill>
                        <a:effectLst/>
                        <a:latin typeface="Calibri" pitchFamily="34" charset="0"/>
                        <a:ea typeface="SimSun" pitchFamily="2" charset="-122"/>
                        <a:cs typeface="Times New Roman" charset="0"/>
                      </a:endParaRPr>
                    </a:p>
                  </a:txBody>
                  <a:tcPr marL="68580" marR="68580" marT="952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GB" sz="1400" b="0" i="0" u="none" strike="noStrike" cap="none" normalizeH="0" baseline="0" dirty="0" smtClean="0">
                          <a:ln>
                            <a:noFill/>
                          </a:ln>
                          <a:solidFill>
                            <a:srgbClr val="003C68"/>
                          </a:solidFill>
                          <a:effectLst/>
                          <a:latin typeface="Arial" charset="0"/>
                          <a:cs typeface="Times New Roman" charset="0"/>
                        </a:rPr>
                        <a:t>time and self-management</a:t>
                      </a:r>
                      <a:endParaRPr kumimoji="0" lang="de-DE" sz="1400" b="0" i="0" u="none" strike="noStrike" cap="none" normalizeH="0" baseline="0" dirty="0" smtClean="0">
                        <a:ln>
                          <a:noFill/>
                        </a:ln>
                        <a:solidFill>
                          <a:schemeClr val="tx1"/>
                        </a:solidFill>
                        <a:effectLst/>
                        <a:latin typeface="Calibri" pitchFamily="34" charset="0"/>
                        <a:ea typeface="SimSun" pitchFamily="2" charset="-122"/>
                        <a:cs typeface="Times New Roman" charset="0"/>
                      </a:endParaRPr>
                    </a:p>
                    <a:p>
                      <a:pPr marL="0" marR="0" lvl="0" indent="0" algn="l" defTabSz="914400" rtl="0" eaLnBrk="1" fontAlgn="base" latinLnBrk="0" hangingPunct="1">
                        <a:lnSpc>
                          <a:spcPct val="100000"/>
                        </a:lnSpc>
                        <a:spcBef>
                          <a:spcPts val="200"/>
                        </a:spcBef>
                        <a:spcAft>
                          <a:spcPts val="200"/>
                        </a:spcAft>
                        <a:buClrTx/>
                        <a:buSzTx/>
                        <a:buFontTx/>
                        <a:buNone/>
                        <a:tabLst/>
                      </a:pPr>
                      <a:r>
                        <a:rPr kumimoji="0" lang="en-GB" sz="1400" b="0" i="0" u="none" strike="noStrike" cap="none" normalizeH="0" baseline="0" dirty="0" smtClean="0">
                          <a:ln>
                            <a:noFill/>
                          </a:ln>
                          <a:solidFill>
                            <a:srgbClr val="003C68"/>
                          </a:solidFill>
                          <a:effectLst/>
                          <a:latin typeface="Arial" charset="0"/>
                          <a:cs typeface="Times New Roman" charset="0"/>
                        </a:rPr>
                        <a:t>learning strategies</a:t>
                      </a:r>
                      <a:endParaRPr kumimoji="0" lang="de-DE" sz="1400" b="0" i="0" u="none" strike="noStrike" cap="none" normalizeH="0" baseline="0" dirty="0" smtClean="0">
                        <a:ln>
                          <a:noFill/>
                        </a:ln>
                        <a:solidFill>
                          <a:schemeClr val="tx1"/>
                        </a:solidFill>
                        <a:effectLst/>
                        <a:latin typeface="Calibri" pitchFamily="34" charset="0"/>
                        <a:ea typeface="SimSun" pitchFamily="2" charset="-122"/>
                      </a:endParaRPr>
                    </a:p>
                  </a:txBody>
                  <a:tcPr marL="68580" marR="68580" marT="952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defRPr/>
                      </a:pPr>
                      <a:r>
                        <a:rPr kumimoji="0" lang="en-GB" sz="1400" b="0" i="0" u="none" strike="noStrike" cap="none" normalizeH="0" baseline="0" dirty="0" smtClean="0">
                          <a:ln>
                            <a:noFill/>
                          </a:ln>
                          <a:solidFill>
                            <a:srgbClr val="003C68"/>
                          </a:solidFill>
                          <a:effectLst/>
                          <a:latin typeface="Arial" charset="0"/>
                          <a:cs typeface="Times New Roman" charset="0"/>
                        </a:rPr>
                        <a:t>personality development</a:t>
                      </a:r>
                      <a:r>
                        <a:rPr kumimoji="0" lang="en-GB" sz="1400" b="1" i="0" u="none" strike="noStrike" cap="none" normalizeH="0" baseline="0" dirty="0" smtClean="0">
                          <a:ln>
                            <a:noFill/>
                          </a:ln>
                          <a:solidFill>
                            <a:srgbClr val="003C68"/>
                          </a:solidFill>
                          <a:effectLst/>
                          <a:latin typeface="Arial" charset="0"/>
                          <a:cs typeface="Times New Roman" charset="0"/>
                        </a:rPr>
                        <a:t> </a:t>
                      </a:r>
                      <a:endParaRPr kumimoji="0" lang="de-DE" sz="1400" b="0" i="0" u="none" strike="noStrike" cap="none" normalizeH="0" baseline="0" dirty="0" smtClean="0">
                        <a:ln>
                          <a:noFill/>
                        </a:ln>
                        <a:solidFill>
                          <a:schemeClr val="tx1"/>
                        </a:solidFill>
                        <a:effectLst/>
                        <a:latin typeface="Calibri" pitchFamily="34" charset="0"/>
                        <a:ea typeface="SimSun" pitchFamily="2" charset="-122"/>
                      </a:endParaRPr>
                    </a:p>
                  </a:txBody>
                  <a:tcPr marL="68580" marR="68580" marT="952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571500">
                <a:tc>
                  <a:txBody>
                    <a:bodyPr/>
                    <a:lstStyle/>
                    <a:p>
                      <a:pPr marL="0" marR="0" lvl="0" indent="0" algn="just" defTabSz="914400" rtl="0" eaLnBrk="1" fontAlgn="base" latinLnBrk="0" hangingPunct="1">
                        <a:lnSpc>
                          <a:spcPct val="100000"/>
                        </a:lnSpc>
                        <a:spcBef>
                          <a:spcPts val="200"/>
                        </a:spcBef>
                        <a:spcAft>
                          <a:spcPts val="200"/>
                        </a:spcAft>
                        <a:buClrTx/>
                        <a:buSzTx/>
                        <a:buFontTx/>
                        <a:buNone/>
                        <a:tabLst/>
                      </a:pPr>
                      <a:r>
                        <a:rPr kumimoji="0" lang="en-GB" sz="1400" b="0" i="0" u="none" strike="noStrike" cap="none" normalizeH="0" baseline="0" dirty="0" smtClean="0">
                          <a:ln>
                            <a:noFill/>
                          </a:ln>
                          <a:solidFill>
                            <a:srgbClr val="FF0000"/>
                          </a:solidFill>
                          <a:effectLst/>
                          <a:latin typeface="Arial" charset="0"/>
                          <a:cs typeface="Times New Roman" charset="0"/>
                        </a:rPr>
                        <a:t>Social competencies</a:t>
                      </a:r>
                      <a:r>
                        <a:rPr kumimoji="0" lang="en-GB" sz="1400" b="1" i="0" u="none" strike="noStrike" cap="none" normalizeH="0" baseline="0" dirty="0" smtClean="0">
                          <a:ln>
                            <a:noFill/>
                          </a:ln>
                          <a:solidFill>
                            <a:srgbClr val="FF0000"/>
                          </a:solidFill>
                          <a:effectLst/>
                          <a:latin typeface="Arial" charset="0"/>
                          <a:cs typeface="Times New Roman" charset="0"/>
                        </a:rPr>
                        <a:t> </a:t>
                      </a:r>
                      <a:endParaRPr kumimoji="0" lang="de-DE" sz="1400" b="0" i="0" u="none" strike="noStrike" cap="none" normalizeH="0" baseline="0" dirty="0" smtClean="0">
                        <a:ln>
                          <a:noFill/>
                        </a:ln>
                        <a:solidFill>
                          <a:schemeClr val="tx1"/>
                        </a:solidFill>
                        <a:effectLst/>
                        <a:latin typeface="Calibri" pitchFamily="34" charset="0"/>
                        <a:ea typeface="SimSun" pitchFamily="2" charset="-122"/>
                        <a:cs typeface="Times New Roman" charset="0"/>
                      </a:endParaRPr>
                    </a:p>
                  </a:txBody>
                  <a:tcPr marL="68580" marR="68580" marT="952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GB" sz="1400" b="0" i="0" u="none" strike="noStrike" cap="none" normalizeH="0" baseline="0" smtClean="0">
                          <a:ln>
                            <a:noFill/>
                          </a:ln>
                          <a:solidFill>
                            <a:srgbClr val="003C68"/>
                          </a:solidFill>
                          <a:effectLst/>
                          <a:latin typeface="Arial" charset="0"/>
                          <a:cs typeface="Times New Roman" charset="0"/>
                        </a:rPr>
                        <a:t>intercultural competence</a:t>
                      </a:r>
                      <a:endParaRPr kumimoji="0" lang="de-DE" sz="1400" b="0" i="0" u="none" strike="noStrike" cap="none" normalizeH="0" baseline="0" smtClean="0">
                        <a:ln>
                          <a:noFill/>
                        </a:ln>
                        <a:solidFill>
                          <a:schemeClr val="tx1"/>
                        </a:solidFill>
                        <a:effectLst/>
                        <a:latin typeface="Calibri" pitchFamily="34" charset="0"/>
                        <a:ea typeface="SimSun" pitchFamily="2" charset="-122"/>
                        <a:cs typeface="Times New Roman" charset="0"/>
                      </a:endParaRPr>
                    </a:p>
                    <a:p>
                      <a:pPr marL="0" marR="0" lvl="0" indent="0" algn="l" defTabSz="914400" rtl="0" eaLnBrk="1" fontAlgn="base" latinLnBrk="0" hangingPunct="1">
                        <a:lnSpc>
                          <a:spcPct val="100000"/>
                        </a:lnSpc>
                        <a:spcBef>
                          <a:spcPts val="200"/>
                        </a:spcBef>
                        <a:spcAft>
                          <a:spcPts val="200"/>
                        </a:spcAft>
                        <a:buClrTx/>
                        <a:buSzTx/>
                        <a:buFontTx/>
                        <a:buNone/>
                        <a:tabLst/>
                      </a:pPr>
                      <a:r>
                        <a:rPr kumimoji="0" lang="en-GB" sz="1400" b="0" i="0" u="none" strike="noStrike" cap="none" normalizeH="0" baseline="0" smtClean="0">
                          <a:ln>
                            <a:noFill/>
                          </a:ln>
                          <a:solidFill>
                            <a:srgbClr val="003C68"/>
                          </a:solidFill>
                          <a:effectLst/>
                          <a:latin typeface="Arial" charset="0"/>
                          <a:cs typeface="Times New Roman" charset="0"/>
                        </a:rPr>
                        <a:t>capacity for teamwork</a:t>
                      </a:r>
                      <a:endParaRPr kumimoji="0" lang="de-DE" sz="1400" b="0" i="0" u="none" strike="noStrike" cap="none" normalizeH="0" baseline="0" smtClean="0">
                        <a:ln>
                          <a:noFill/>
                        </a:ln>
                        <a:solidFill>
                          <a:schemeClr val="tx1"/>
                        </a:solidFill>
                        <a:effectLst/>
                        <a:latin typeface="Calibri" pitchFamily="34" charset="0"/>
                        <a:ea typeface="SimSun" pitchFamily="2" charset="-122"/>
                      </a:endParaRPr>
                    </a:p>
                  </a:txBody>
                  <a:tcPr marL="68580" marR="68580" marT="952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a:spcBef>
                          <a:spcPts val="200"/>
                        </a:spcBef>
                        <a:spcAft>
                          <a:spcPts val="200"/>
                        </a:spcAft>
                      </a:pPr>
                      <a:r>
                        <a:rPr lang="de-DE" sz="1400" kern="1200" baseline="0" dirty="0" err="1" smtClean="0">
                          <a:solidFill>
                            <a:srgbClr val="003C68"/>
                          </a:solidFill>
                          <a:latin typeface="+mn-lt"/>
                          <a:ea typeface="+mn-ea"/>
                          <a:cs typeface="+mn-cs"/>
                        </a:rPr>
                        <a:t>moderation</a:t>
                      </a:r>
                      <a:r>
                        <a:rPr lang="de-DE" sz="1400" kern="1200" baseline="0" dirty="0" smtClean="0">
                          <a:solidFill>
                            <a:srgbClr val="003C68"/>
                          </a:solidFill>
                          <a:latin typeface="+mn-lt"/>
                          <a:ea typeface="+mn-ea"/>
                          <a:cs typeface="+mn-cs"/>
                        </a:rPr>
                        <a:t> </a:t>
                      </a:r>
                      <a:r>
                        <a:rPr lang="de-DE" sz="1400" kern="1200" baseline="0" dirty="0" err="1" smtClean="0">
                          <a:solidFill>
                            <a:srgbClr val="003C68"/>
                          </a:solidFill>
                          <a:latin typeface="+mn-lt"/>
                          <a:ea typeface="+mn-ea"/>
                          <a:cs typeface="+mn-cs"/>
                        </a:rPr>
                        <a:t>techniques</a:t>
                      </a:r>
                      <a:r>
                        <a:rPr lang="de-DE" sz="1400" kern="1200" baseline="0" dirty="0" smtClean="0">
                          <a:solidFill>
                            <a:srgbClr val="003C68"/>
                          </a:solidFill>
                          <a:latin typeface="+mn-lt"/>
                          <a:ea typeface="+mn-ea"/>
                          <a:cs typeface="+mn-cs"/>
                        </a:rPr>
                        <a:t> / </a:t>
                      </a:r>
                      <a:r>
                        <a:rPr lang="de-DE" sz="1400" kern="1200" baseline="0" dirty="0" err="1" smtClean="0">
                          <a:solidFill>
                            <a:srgbClr val="003C68"/>
                          </a:solidFill>
                          <a:latin typeface="+mn-lt"/>
                          <a:ea typeface="+mn-ea"/>
                          <a:cs typeface="+mn-cs"/>
                        </a:rPr>
                        <a:t>communication</a:t>
                      </a:r>
                      <a:r>
                        <a:rPr lang="de-DE" sz="1400" kern="1200" baseline="0" dirty="0" smtClean="0">
                          <a:solidFill>
                            <a:srgbClr val="003C68"/>
                          </a:solidFill>
                          <a:latin typeface="+mn-lt"/>
                          <a:ea typeface="+mn-ea"/>
                          <a:cs typeface="+mn-cs"/>
                        </a:rPr>
                        <a:t> </a:t>
                      </a:r>
                      <a:r>
                        <a:rPr lang="de-DE" sz="1400" kern="1200" baseline="0" dirty="0" err="1" smtClean="0">
                          <a:solidFill>
                            <a:srgbClr val="003C68"/>
                          </a:solidFill>
                          <a:latin typeface="+mn-lt"/>
                          <a:ea typeface="+mn-ea"/>
                          <a:cs typeface="+mn-cs"/>
                        </a:rPr>
                        <a:t>skills</a:t>
                      </a:r>
                      <a:r>
                        <a:rPr lang="de-DE" sz="1400" kern="1200" baseline="0" dirty="0" smtClean="0">
                          <a:solidFill>
                            <a:srgbClr val="003C68"/>
                          </a:solidFill>
                          <a:latin typeface="+mn-lt"/>
                          <a:ea typeface="+mn-ea"/>
                          <a:cs typeface="+mn-cs"/>
                        </a:rPr>
                        <a:t> </a:t>
                      </a:r>
                    </a:p>
                    <a:p>
                      <a:pPr>
                        <a:spcBef>
                          <a:spcPts val="200"/>
                        </a:spcBef>
                        <a:spcAft>
                          <a:spcPts val="200"/>
                        </a:spcAft>
                      </a:pPr>
                      <a:r>
                        <a:rPr kumimoji="0" lang="en-GB" sz="1400" b="0" i="0" u="none" strike="noStrike" cap="none" normalizeH="0" baseline="0" dirty="0" smtClean="0">
                          <a:ln>
                            <a:noFill/>
                          </a:ln>
                          <a:solidFill>
                            <a:srgbClr val="003C68"/>
                          </a:solidFill>
                          <a:effectLst/>
                          <a:latin typeface="Arial" charset="0"/>
                          <a:cs typeface="Times New Roman" charset="0"/>
                        </a:rPr>
                        <a:t>leadership competence</a:t>
                      </a:r>
                      <a:r>
                        <a:rPr kumimoji="0" lang="en-GB" sz="1400" b="1" i="0" u="none" strike="noStrike" cap="none" normalizeH="0" baseline="0" dirty="0" smtClean="0">
                          <a:ln>
                            <a:noFill/>
                          </a:ln>
                          <a:solidFill>
                            <a:srgbClr val="003C68"/>
                          </a:solidFill>
                          <a:effectLst/>
                          <a:latin typeface="Arial" charset="0"/>
                          <a:cs typeface="Times New Roman" charset="0"/>
                        </a:rPr>
                        <a:t> </a:t>
                      </a:r>
                      <a:endParaRPr kumimoji="0" lang="de-DE" sz="1400" b="0" i="0" u="none" strike="noStrike" cap="none" normalizeH="0" baseline="0" dirty="0" smtClean="0">
                        <a:ln>
                          <a:noFill/>
                        </a:ln>
                        <a:solidFill>
                          <a:schemeClr val="tx1"/>
                        </a:solidFill>
                        <a:effectLst/>
                        <a:latin typeface="Calibri" pitchFamily="34" charset="0"/>
                        <a:ea typeface="SimSun" pitchFamily="2" charset="-122"/>
                      </a:endParaRPr>
                    </a:p>
                  </a:txBody>
                  <a:tcPr marL="68580" marR="68580" marT="952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642938" y="1214438"/>
            <a:ext cx="7772400" cy="701675"/>
          </a:xfrm>
        </p:spPr>
        <p:txBody>
          <a:bodyPr/>
          <a:lstStyle/>
          <a:p>
            <a:pPr marL="466725" indent="-457200" eaLnBrk="1" hangingPunct="1"/>
            <a:r>
              <a:rPr lang="en-GB" b="1" smtClean="0"/>
              <a:t>6. 	</a:t>
            </a:r>
            <a:r>
              <a:rPr lang="en-GB" b="1" smtClean="0">
                <a:solidFill>
                  <a:srgbClr val="003366"/>
                </a:solidFill>
              </a:rPr>
              <a:t>The range of key competency courses offered by the University of Göttingen </a:t>
            </a:r>
            <a:r>
              <a:rPr lang="de-DE" smtClean="0"/>
              <a:t/>
            </a:r>
            <a:br>
              <a:rPr lang="de-DE" smtClean="0"/>
            </a:br>
            <a:r>
              <a:rPr lang="de-DE" b="1" smtClean="0"/>
              <a:t/>
            </a:r>
            <a:br>
              <a:rPr lang="de-DE" b="1" smtClean="0"/>
            </a:br>
            <a:endParaRPr lang="de-DE" smtClean="0"/>
          </a:p>
        </p:txBody>
      </p:sp>
      <p:graphicFrame>
        <p:nvGraphicFramePr>
          <p:cNvPr id="6" name="Inhaltsplatzhalter 5"/>
          <p:cNvGraphicFramePr>
            <a:graphicFrameLocks noGrp="1"/>
          </p:cNvGraphicFramePr>
          <p:nvPr>
            <p:ph idx="1"/>
          </p:nvPr>
        </p:nvGraphicFramePr>
        <p:xfrm>
          <a:off x="683568" y="1916832"/>
          <a:ext cx="7386662" cy="1669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Datumsplatzhalter 3"/>
          <p:cNvSpPr>
            <a:spLocks noGrp="1"/>
          </p:cNvSpPr>
          <p:nvPr>
            <p:ph type="dt" sz="quarter" idx="10"/>
          </p:nvPr>
        </p:nvSpPr>
        <p:spPr>
          <a:noFill/>
        </p:spPr>
        <p:txBody>
          <a:bodyPr/>
          <a:lstStyle/>
          <a:p>
            <a:fld id="{9356201B-409D-4AB7-9C7C-FDC93A604A8F}" type="datetime1">
              <a:rPr lang="de-DE" smtClean="0"/>
              <a:pPr/>
              <a:t>20.01.2012</a:t>
            </a:fld>
            <a:endParaRPr lang="de-DE" smtClean="0"/>
          </a:p>
        </p:txBody>
      </p:sp>
      <p:grpSp>
        <p:nvGrpSpPr>
          <p:cNvPr id="2" name="Gruppieren 6"/>
          <p:cNvGrpSpPr/>
          <p:nvPr/>
        </p:nvGrpSpPr>
        <p:grpSpPr>
          <a:xfrm>
            <a:off x="3203848" y="3573016"/>
            <a:ext cx="2357454" cy="2214578"/>
            <a:chOff x="3795" y="1165860"/>
            <a:chExt cx="2588269" cy="2448306"/>
          </a:xfrm>
          <a:solidFill>
            <a:srgbClr val="00B0F0"/>
          </a:solidFill>
          <a:scene3d>
            <a:camera prst="orthographicFront">
              <a:rot lat="0" lon="0" rev="0"/>
            </a:camera>
            <a:lightRig rig="glow" dir="t">
              <a:rot lat="0" lon="0" rev="14100000"/>
            </a:lightRig>
          </a:scene3d>
        </p:grpSpPr>
        <p:sp>
          <p:nvSpPr>
            <p:cNvPr id="8" name="Rechteck 7"/>
            <p:cNvSpPr/>
            <p:nvPr/>
          </p:nvSpPr>
          <p:spPr>
            <a:xfrm>
              <a:off x="3795" y="1165860"/>
              <a:ext cx="2588269" cy="2448306"/>
            </a:xfrm>
            <a:prstGeom prst="rect">
              <a:avLst/>
            </a:prstGeom>
            <a:grpFill/>
            <a:ln>
              <a:noFill/>
            </a:ln>
            <a:effectLst/>
            <a:sp3d prstMaterial="softEdge">
              <a:bevelT w="127000" prst="artDeco"/>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hteck 8"/>
            <p:cNvSpPr/>
            <p:nvPr/>
          </p:nvSpPr>
          <p:spPr>
            <a:xfrm>
              <a:off x="3795" y="1165860"/>
              <a:ext cx="2588269" cy="2448306"/>
            </a:xfrm>
            <a:prstGeom prst="rect">
              <a:avLst/>
            </a:prstGeom>
            <a:grpFill/>
            <a:ln>
              <a:noFill/>
            </a:ln>
            <a:effectLst/>
            <a:sp3d prstMaterial="softEdge">
              <a:bevelT w="127000" prst="artDeco"/>
            </a:sp3d>
          </p:spPr>
          <p:style>
            <a:lnRef idx="0">
              <a:scrgbClr r="0" g="0" b="0"/>
            </a:lnRef>
            <a:fillRef idx="0">
              <a:scrgbClr r="0" g="0" b="0"/>
            </a:fillRef>
            <a:effectRef idx="0">
              <a:scrgbClr r="0" g="0" b="0"/>
            </a:effectRef>
            <a:fontRef idx="minor">
              <a:schemeClr val="lt1"/>
            </a:fontRef>
          </p:style>
          <p:txBody>
            <a:bodyPr lIns="247650" tIns="247650" rIns="247650" bIns="247650" spcCol="1270" anchor="ctr"/>
            <a:lstStyle/>
            <a:p>
              <a:pPr algn="ctr" defTabSz="2889250">
                <a:lnSpc>
                  <a:spcPct val="90000"/>
                </a:lnSpc>
                <a:spcAft>
                  <a:spcPct val="35000"/>
                </a:spcAft>
                <a:defRPr/>
              </a:pPr>
              <a:endParaRPr lang="de-DE" sz="6500" dirty="0"/>
            </a:p>
          </p:txBody>
        </p:sp>
      </p:grpSp>
      <p:grpSp>
        <p:nvGrpSpPr>
          <p:cNvPr id="3" name="Gruppieren 9"/>
          <p:cNvGrpSpPr/>
          <p:nvPr/>
        </p:nvGrpSpPr>
        <p:grpSpPr>
          <a:xfrm>
            <a:off x="899592" y="3573016"/>
            <a:ext cx="2357454" cy="2214578"/>
            <a:chOff x="3795" y="1165860"/>
            <a:chExt cx="2588269" cy="2448306"/>
          </a:xfrm>
          <a:solidFill>
            <a:srgbClr val="FFC000"/>
          </a:solidFill>
          <a:scene3d>
            <a:camera prst="orthographicFront">
              <a:rot lat="0" lon="0" rev="0"/>
            </a:camera>
            <a:lightRig rig="glow" dir="t">
              <a:rot lat="0" lon="0" rev="14100000"/>
            </a:lightRig>
          </a:scene3d>
        </p:grpSpPr>
        <p:sp>
          <p:nvSpPr>
            <p:cNvPr id="11" name="Rechteck 10"/>
            <p:cNvSpPr/>
            <p:nvPr/>
          </p:nvSpPr>
          <p:spPr>
            <a:xfrm>
              <a:off x="3795" y="1165860"/>
              <a:ext cx="2588269" cy="2448306"/>
            </a:xfrm>
            <a:prstGeom prst="rect">
              <a:avLst/>
            </a:prstGeom>
            <a:grpFill/>
            <a:ln>
              <a:noFill/>
            </a:ln>
            <a:effectLst/>
            <a:sp3d prstMaterial="softEdge">
              <a:bevelT w="127000" prst="artDeco"/>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hteck 11"/>
            <p:cNvSpPr/>
            <p:nvPr/>
          </p:nvSpPr>
          <p:spPr>
            <a:xfrm>
              <a:off x="3795" y="1165860"/>
              <a:ext cx="2588269" cy="2448306"/>
            </a:xfrm>
            <a:prstGeom prst="rect">
              <a:avLst/>
            </a:prstGeom>
            <a:grpFill/>
            <a:ln>
              <a:noFill/>
            </a:ln>
            <a:effectLst/>
            <a:sp3d prstMaterial="softEdge">
              <a:bevelT w="127000" prst="artDeco"/>
            </a:sp3d>
          </p:spPr>
          <p:style>
            <a:lnRef idx="0">
              <a:scrgbClr r="0" g="0" b="0"/>
            </a:lnRef>
            <a:fillRef idx="0">
              <a:scrgbClr r="0" g="0" b="0"/>
            </a:fillRef>
            <a:effectRef idx="0">
              <a:scrgbClr r="0" g="0" b="0"/>
            </a:effectRef>
            <a:fontRef idx="minor">
              <a:schemeClr val="lt1"/>
            </a:fontRef>
          </p:style>
          <p:txBody>
            <a:bodyPr lIns="247650" tIns="247650" rIns="247650" bIns="247650" spcCol="1270" anchor="ctr"/>
            <a:lstStyle/>
            <a:p>
              <a:pPr algn="ctr" defTabSz="2889250">
                <a:lnSpc>
                  <a:spcPct val="90000"/>
                </a:lnSpc>
                <a:spcAft>
                  <a:spcPct val="35000"/>
                </a:spcAft>
                <a:defRPr/>
              </a:pPr>
              <a:endParaRPr lang="de-DE" sz="6500" dirty="0"/>
            </a:p>
          </p:txBody>
        </p:sp>
      </p:grpSp>
      <p:grpSp>
        <p:nvGrpSpPr>
          <p:cNvPr id="4" name="Gruppieren 12"/>
          <p:cNvGrpSpPr/>
          <p:nvPr/>
        </p:nvGrpSpPr>
        <p:grpSpPr>
          <a:xfrm>
            <a:off x="5508104" y="3573016"/>
            <a:ext cx="2357454" cy="2214578"/>
            <a:chOff x="3795" y="1165860"/>
            <a:chExt cx="2588269" cy="2448306"/>
          </a:xfrm>
          <a:solidFill>
            <a:srgbClr val="FF66FF"/>
          </a:solidFill>
          <a:scene3d>
            <a:camera prst="orthographicFront">
              <a:rot lat="0" lon="0" rev="0"/>
            </a:camera>
            <a:lightRig rig="glow" dir="t">
              <a:rot lat="0" lon="0" rev="14100000"/>
            </a:lightRig>
          </a:scene3d>
        </p:grpSpPr>
        <p:sp>
          <p:nvSpPr>
            <p:cNvPr id="14" name="Rechteck 13"/>
            <p:cNvSpPr/>
            <p:nvPr/>
          </p:nvSpPr>
          <p:spPr>
            <a:xfrm>
              <a:off x="3795" y="1165860"/>
              <a:ext cx="2588269" cy="2448306"/>
            </a:xfrm>
            <a:prstGeom prst="rect">
              <a:avLst/>
            </a:prstGeom>
            <a:grpFill/>
            <a:ln>
              <a:noFill/>
            </a:ln>
            <a:effectLst/>
            <a:sp3d prstMaterial="softEdge">
              <a:bevelT w="127000" prst="artDeco"/>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hteck 14"/>
            <p:cNvSpPr/>
            <p:nvPr/>
          </p:nvSpPr>
          <p:spPr>
            <a:xfrm>
              <a:off x="3795" y="1165860"/>
              <a:ext cx="2588269" cy="2448306"/>
            </a:xfrm>
            <a:prstGeom prst="rect">
              <a:avLst/>
            </a:prstGeom>
            <a:grpFill/>
            <a:ln>
              <a:noFill/>
            </a:ln>
            <a:effectLst/>
            <a:sp3d prstMaterial="softEdge">
              <a:bevelT w="127000" prst="artDeco"/>
            </a:sp3d>
          </p:spPr>
          <p:style>
            <a:lnRef idx="0">
              <a:scrgbClr r="0" g="0" b="0"/>
            </a:lnRef>
            <a:fillRef idx="0">
              <a:scrgbClr r="0" g="0" b="0"/>
            </a:fillRef>
            <a:effectRef idx="0">
              <a:scrgbClr r="0" g="0" b="0"/>
            </a:effectRef>
            <a:fontRef idx="minor">
              <a:schemeClr val="lt1"/>
            </a:fontRef>
          </p:style>
          <p:txBody>
            <a:bodyPr lIns="247650" tIns="247650" rIns="247650" bIns="247650" spcCol="1270" anchor="ctr"/>
            <a:lstStyle/>
            <a:p>
              <a:pPr algn="ctr" defTabSz="2889250">
                <a:lnSpc>
                  <a:spcPct val="90000"/>
                </a:lnSpc>
                <a:spcAft>
                  <a:spcPct val="35000"/>
                </a:spcAft>
                <a:defRPr/>
              </a:pPr>
              <a:endParaRPr lang="de-DE" sz="6500" dirty="0"/>
            </a:p>
          </p:txBody>
        </p:sp>
      </p:grpSp>
      <p:sp>
        <p:nvSpPr>
          <p:cNvPr id="16" name="Rechteck 15"/>
          <p:cNvSpPr/>
          <p:nvPr/>
        </p:nvSpPr>
        <p:spPr>
          <a:xfrm>
            <a:off x="1043608" y="3933056"/>
            <a:ext cx="2071702" cy="156966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defRPr/>
            </a:pPr>
            <a:r>
              <a:rPr lang="de-DE" sz="1600" b="1" dirty="0" smtClean="0">
                <a:solidFill>
                  <a:srgbClr val="003366"/>
                </a:solidFill>
                <a:latin typeface="+mj-lt"/>
              </a:rPr>
              <a:t>Key</a:t>
            </a:r>
          </a:p>
          <a:p>
            <a:pPr algn="ctr">
              <a:defRPr/>
            </a:pPr>
            <a:r>
              <a:rPr lang="de-DE" sz="1600" b="1" dirty="0" err="1" smtClean="0">
                <a:solidFill>
                  <a:srgbClr val="003366"/>
                </a:solidFill>
                <a:latin typeface="+mj-lt"/>
              </a:rPr>
              <a:t>competency</a:t>
            </a:r>
            <a:endParaRPr lang="de-DE" sz="1600" b="1" dirty="0" smtClean="0">
              <a:solidFill>
                <a:srgbClr val="003366"/>
              </a:solidFill>
              <a:latin typeface="+mj-lt"/>
            </a:endParaRPr>
          </a:p>
          <a:p>
            <a:pPr algn="ctr">
              <a:defRPr/>
            </a:pPr>
            <a:r>
              <a:rPr lang="de-DE" sz="1600" b="1" dirty="0" err="1" smtClean="0">
                <a:solidFill>
                  <a:srgbClr val="003366"/>
                </a:solidFill>
                <a:latin typeface="+mj-lt"/>
              </a:rPr>
              <a:t>modules</a:t>
            </a:r>
            <a:r>
              <a:rPr lang="de-DE" sz="1600" b="1" dirty="0" smtClean="0">
                <a:solidFill>
                  <a:srgbClr val="003366"/>
                </a:solidFill>
                <a:latin typeface="+mj-lt"/>
              </a:rPr>
              <a:t> </a:t>
            </a:r>
            <a:r>
              <a:rPr lang="de-DE" sz="1600" b="1" dirty="0" err="1" smtClean="0">
                <a:solidFill>
                  <a:srgbClr val="003366"/>
                </a:solidFill>
                <a:latin typeface="+mj-lt"/>
              </a:rPr>
              <a:t>within</a:t>
            </a:r>
            <a:endParaRPr lang="de-DE" sz="1600" b="1" dirty="0" smtClean="0">
              <a:solidFill>
                <a:srgbClr val="003366"/>
              </a:solidFill>
              <a:latin typeface="+mj-lt"/>
            </a:endParaRPr>
          </a:p>
          <a:p>
            <a:pPr algn="ctr">
              <a:defRPr/>
            </a:pPr>
            <a:r>
              <a:rPr lang="de-DE" sz="1600" b="1" dirty="0" err="1" smtClean="0">
                <a:solidFill>
                  <a:srgbClr val="003366"/>
                </a:solidFill>
                <a:latin typeface="+mj-lt"/>
              </a:rPr>
              <a:t>subject</a:t>
            </a:r>
            <a:endParaRPr lang="de-DE" sz="1600" b="1" dirty="0" smtClean="0">
              <a:solidFill>
                <a:srgbClr val="003366"/>
              </a:solidFill>
              <a:latin typeface="+mj-lt"/>
            </a:endParaRPr>
          </a:p>
          <a:p>
            <a:pPr algn="ctr">
              <a:defRPr/>
            </a:pPr>
            <a:r>
              <a:rPr lang="de-DE" sz="1600" b="1" dirty="0" err="1" smtClean="0">
                <a:solidFill>
                  <a:srgbClr val="003366"/>
                </a:solidFill>
                <a:latin typeface="+mj-lt"/>
              </a:rPr>
              <a:t>disciplines</a:t>
            </a:r>
            <a:r>
              <a:rPr lang="de-DE" sz="1600" b="1" dirty="0" smtClean="0">
                <a:solidFill>
                  <a:srgbClr val="003366"/>
                </a:solidFill>
                <a:latin typeface="+mj-lt"/>
              </a:rPr>
              <a:t> </a:t>
            </a:r>
            <a:r>
              <a:rPr lang="de-DE" sz="1600" b="1" dirty="0" err="1" smtClean="0">
                <a:solidFill>
                  <a:srgbClr val="003366"/>
                </a:solidFill>
                <a:latin typeface="+mj-lt"/>
              </a:rPr>
              <a:t>or</a:t>
            </a:r>
            <a:endParaRPr lang="de-DE" sz="1600" b="1" dirty="0" smtClean="0">
              <a:solidFill>
                <a:srgbClr val="003366"/>
              </a:solidFill>
              <a:latin typeface="+mj-lt"/>
            </a:endParaRPr>
          </a:p>
          <a:p>
            <a:pPr algn="ctr">
              <a:defRPr/>
            </a:pPr>
            <a:r>
              <a:rPr lang="de-DE" sz="1600" b="1" dirty="0" err="1" smtClean="0">
                <a:solidFill>
                  <a:srgbClr val="003366"/>
                </a:solidFill>
                <a:latin typeface="+mj-lt"/>
              </a:rPr>
              <a:t>faculties</a:t>
            </a:r>
            <a:endParaRPr lang="de-DE" sz="1600" b="1" dirty="0" smtClean="0">
              <a:solidFill>
                <a:srgbClr val="003366"/>
              </a:solidFill>
              <a:latin typeface="+mj-lt"/>
            </a:endParaRPr>
          </a:p>
        </p:txBody>
      </p:sp>
      <p:sp>
        <p:nvSpPr>
          <p:cNvPr id="17" name="Rechteck 16"/>
          <p:cNvSpPr/>
          <p:nvPr/>
        </p:nvSpPr>
        <p:spPr>
          <a:xfrm>
            <a:off x="3347864" y="3933056"/>
            <a:ext cx="2000264" cy="1569660"/>
          </a:xfrm>
          <a:prstGeom prst="rect">
            <a:avLst/>
          </a:prstGeom>
          <a:ln>
            <a:noFill/>
          </a:ln>
          <a:effectLst/>
          <a:scene3d>
            <a:camera prst="orthographicFront">
              <a:rot lat="0" lon="0" rev="0"/>
            </a:camera>
            <a:lightRig rig="glow" dir="t">
              <a:rot lat="0" lon="0" rev="14100000"/>
            </a:lightRig>
          </a:scene3d>
          <a:sp3d prstMaterial="softEdge">
            <a:bevelT w="127000" prst="artDeco"/>
          </a:sp3d>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defRPr/>
            </a:pPr>
            <a:r>
              <a:rPr lang="de-DE" sz="1600" b="1" dirty="0" smtClean="0">
                <a:solidFill>
                  <a:srgbClr val="003C68"/>
                </a:solidFill>
                <a:latin typeface="+mn-lt"/>
              </a:rPr>
              <a:t>Cross-</a:t>
            </a:r>
            <a:r>
              <a:rPr lang="de-DE" sz="1600" b="1" dirty="0" err="1" smtClean="0">
                <a:solidFill>
                  <a:srgbClr val="003C68"/>
                </a:solidFill>
                <a:latin typeface="+mn-lt"/>
              </a:rPr>
              <a:t>faculty</a:t>
            </a:r>
            <a:endParaRPr lang="de-DE" sz="1600" b="1" dirty="0" smtClean="0">
              <a:solidFill>
                <a:srgbClr val="003C68"/>
              </a:solidFill>
              <a:latin typeface="+mn-lt"/>
            </a:endParaRPr>
          </a:p>
          <a:p>
            <a:pPr algn="ctr">
              <a:defRPr/>
            </a:pPr>
            <a:r>
              <a:rPr lang="de-DE" sz="1600" b="1" dirty="0" err="1" smtClean="0">
                <a:solidFill>
                  <a:srgbClr val="003C68"/>
                </a:solidFill>
                <a:latin typeface="+mn-lt"/>
              </a:rPr>
              <a:t>key</a:t>
            </a:r>
            <a:r>
              <a:rPr lang="de-DE" sz="1600" b="1" dirty="0" smtClean="0">
                <a:solidFill>
                  <a:srgbClr val="003C68"/>
                </a:solidFill>
                <a:latin typeface="+mn-lt"/>
              </a:rPr>
              <a:t> </a:t>
            </a:r>
            <a:r>
              <a:rPr lang="de-DE" sz="1600" b="1" dirty="0" err="1" smtClean="0">
                <a:solidFill>
                  <a:srgbClr val="003C68"/>
                </a:solidFill>
                <a:latin typeface="+mn-lt"/>
              </a:rPr>
              <a:t>competency</a:t>
            </a:r>
            <a:endParaRPr lang="de-DE" sz="1600" b="1" dirty="0" smtClean="0">
              <a:solidFill>
                <a:srgbClr val="003C68"/>
              </a:solidFill>
              <a:latin typeface="+mn-lt"/>
            </a:endParaRPr>
          </a:p>
          <a:p>
            <a:pPr algn="ctr">
              <a:defRPr/>
            </a:pPr>
            <a:r>
              <a:rPr lang="de-DE" sz="1600" b="1" dirty="0" err="1" smtClean="0">
                <a:solidFill>
                  <a:srgbClr val="003C68"/>
                </a:solidFill>
                <a:latin typeface="+mn-lt"/>
              </a:rPr>
              <a:t>modules</a:t>
            </a:r>
            <a:r>
              <a:rPr lang="de-DE" sz="1600" b="1" dirty="0" smtClean="0">
                <a:solidFill>
                  <a:srgbClr val="003C68"/>
                </a:solidFill>
                <a:latin typeface="+mn-lt"/>
              </a:rPr>
              <a:t> </a:t>
            </a:r>
            <a:r>
              <a:rPr lang="de-DE" sz="1600" b="1" dirty="0" err="1" smtClean="0">
                <a:solidFill>
                  <a:srgbClr val="003C68"/>
                </a:solidFill>
                <a:latin typeface="+mn-lt"/>
              </a:rPr>
              <a:t>offered</a:t>
            </a:r>
            <a:endParaRPr lang="de-DE" sz="1600" b="1" dirty="0" smtClean="0">
              <a:solidFill>
                <a:srgbClr val="003C68"/>
              </a:solidFill>
              <a:latin typeface="+mn-lt"/>
            </a:endParaRPr>
          </a:p>
          <a:p>
            <a:pPr algn="ctr">
              <a:defRPr/>
            </a:pPr>
            <a:r>
              <a:rPr lang="de-DE" sz="1600" b="1" dirty="0" err="1" smtClean="0">
                <a:solidFill>
                  <a:srgbClr val="003C68"/>
                </a:solidFill>
                <a:latin typeface="+mn-lt"/>
              </a:rPr>
              <a:t>by</a:t>
            </a:r>
            <a:r>
              <a:rPr lang="de-DE" sz="1600" b="1" dirty="0" smtClean="0">
                <a:solidFill>
                  <a:srgbClr val="003C68"/>
                </a:solidFill>
                <a:latin typeface="+mn-lt"/>
              </a:rPr>
              <a:t> individual</a:t>
            </a:r>
          </a:p>
          <a:p>
            <a:pPr algn="ctr">
              <a:defRPr/>
            </a:pPr>
            <a:r>
              <a:rPr lang="de-DE" sz="1600" b="1" dirty="0" err="1" smtClean="0">
                <a:solidFill>
                  <a:srgbClr val="003C68"/>
                </a:solidFill>
                <a:latin typeface="+mn-lt"/>
              </a:rPr>
              <a:t>degree</a:t>
            </a:r>
            <a:endParaRPr lang="de-DE" sz="1600" b="1" dirty="0" smtClean="0">
              <a:solidFill>
                <a:srgbClr val="003C68"/>
              </a:solidFill>
              <a:latin typeface="+mn-lt"/>
            </a:endParaRPr>
          </a:p>
          <a:p>
            <a:pPr algn="ctr">
              <a:defRPr/>
            </a:pPr>
            <a:r>
              <a:rPr lang="de-DE" sz="1600" b="1" dirty="0" err="1" smtClean="0">
                <a:solidFill>
                  <a:srgbClr val="003C68"/>
                </a:solidFill>
                <a:latin typeface="+mn-lt"/>
              </a:rPr>
              <a:t>programmes</a:t>
            </a:r>
            <a:endParaRPr lang="de-DE" sz="1600" dirty="0" smtClean="0">
              <a:solidFill>
                <a:srgbClr val="003C68"/>
              </a:solidFill>
              <a:latin typeface="+mn-lt"/>
            </a:endParaRPr>
          </a:p>
        </p:txBody>
      </p:sp>
      <p:sp>
        <p:nvSpPr>
          <p:cNvPr id="16398" name="Rechteck 17"/>
          <p:cNvSpPr>
            <a:spLocks noChangeArrowheads="1"/>
          </p:cNvSpPr>
          <p:nvPr/>
        </p:nvSpPr>
        <p:spPr bwMode="auto">
          <a:xfrm>
            <a:off x="5715000" y="3929063"/>
            <a:ext cx="1857375" cy="1323975"/>
          </a:xfrm>
          <a:prstGeom prst="rect">
            <a:avLst/>
          </a:prstGeom>
          <a:solidFill>
            <a:srgbClr val="FF66FF"/>
          </a:solidFill>
          <a:ln w="9525">
            <a:noFill/>
            <a:miter lim="800000"/>
            <a:headEnd/>
            <a:tailEnd/>
          </a:ln>
        </p:spPr>
        <p:txBody>
          <a:bodyPr>
            <a:spAutoFit/>
          </a:bodyPr>
          <a:lstStyle/>
          <a:p>
            <a:pPr algn="ctr">
              <a:defRPr/>
            </a:pPr>
            <a:r>
              <a:rPr lang="de-DE" sz="1600" b="1" dirty="0">
                <a:solidFill>
                  <a:srgbClr val="003366"/>
                </a:solidFill>
                <a:latin typeface="+mn-lt"/>
              </a:rPr>
              <a:t>Key</a:t>
            </a:r>
          </a:p>
          <a:p>
            <a:pPr algn="ctr">
              <a:defRPr/>
            </a:pPr>
            <a:r>
              <a:rPr lang="de-DE" sz="1600" b="1" dirty="0" err="1">
                <a:solidFill>
                  <a:srgbClr val="003366"/>
                </a:solidFill>
                <a:latin typeface="+mn-lt"/>
              </a:rPr>
              <a:t>competency</a:t>
            </a:r>
            <a:endParaRPr lang="de-DE" sz="1600" b="1" dirty="0">
              <a:solidFill>
                <a:srgbClr val="003366"/>
              </a:solidFill>
              <a:latin typeface="+mn-lt"/>
            </a:endParaRPr>
          </a:p>
          <a:p>
            <a:pPr algn="ctr">
              <a:defRPr/>
            </a:pPr>
            <a:r>
              <a:rPr lang="de-DE" sz="1600" b="1" dirty="0" err="1">
                <a:solidFill>
                  <a:srgbClr val="003366"/>
                </a:solidFill>
                <a:latin typeface="+mn-lt"/>
              </a:rPr>
              <a:t>modules</a:t>
            </a:r>
            <a:r>
              <a:rPr lang="de-DE" sz="1600" b="1" dirty="0">
                <a:solidFill>
                  <a:srgbClr val="003366"/>
                </a:solidFill>
                <a:latin typeface="+mn-lt"/>
              </a:rPr>
              <a:t> </a:t>
            </a:r>
            <a:r>
              <a:rPr lang="en-GB" sz="1600" b="1" dirty="0">
                <a:solidFill>
                  <a:srgbClr val="003366"/>
                </a:solidFill>
                <a:latin typeface="+mn-lt"/>
              </a:rPr>
              <a:t>offered by central institutions</a:t>
            </a:r>
            <a:endParaRPr lang="de-DE" sz="1600" dirty="0">
              <a:solidFill>
                <a:srgbClr val="003366"/>
              </a:solidFill>
              <a:latin typeface="+mn-lt"/>
            </a:endParaRPr>
          </a:p>
        </p:txBody>
      </p:sp>
      <p:sp>
        <p:nvSpPr>
          <p:cNvPr id="19" name="Rechteck 18"/>
          <p:cNvSpPr/>
          <p:nvPr/>
        </p:nvSpPr>
        <p:spPr>
          <a:xfrm>
            <a:off x="827584" y="5733256"/>
            <a:ext cx="7092000" cy="500066"/>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rgbClr val="003C68"/>
                </a:solidFill>
              </a:rPr>
              <a:t>Quality </a:t>
            </a:r>
            <a:r>
              <a:rPr lang="de-DE" sz="1600" b="1" dirty="0" err="1">
                <a:solidFill>
                  <a:srgbClr val="003C68"/>
                </a:solidFill>
              </a:rPr>
              <a:t>management</a:t>
            </a:r>
            <a:endParaRPr lang="de-DE" sz="1600" b="1" dirty="0">
              <a:solidFill>
                <a:srgbClr val="003C68"/>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p:txBody>
          <a:bodyPr/>
          <a:lstStyle/>
          <a:p>
            <a:pPr eaLnBrk="1" hangingPunct="1"/>
            <a:r>
              <a:rPr lang="de-DE" b="1" smtClean="0"/>
              <a:t>Contents</a:t>
            </a:r>
          </a:p>
        </p:txBody>
      </p:sp>
      <p:sp>
        <p:nvSpPr>
          <p:cNvPr id="4099" name="Inhaltsplatzhalter 2"/>
          <p:cNvSpPr>
            <a:spLocks noGrp="1"/>
          </p:cNvSpPr>
          <p:nvPr>
            <p:ph idx="1"/>
          </p:nvPr>
        </p:nvSpPr>
        <p:spPr>
          <a:xfrm>
            <a:off x="685800" y="2057400"/>
            <a:ext cx="7815263" cy="4157663"/>
          </a:xfrm>
        </p:spPr>
        <p:txBody>
          <a:bodyPr/>
          <a:lstStyle/>
          <a:p>
            <a:pPr>
              <a:buFontTx/>
              <a:buAutoNum type="arabicPeriod"/>
            </a:pPr>
            <a:r>
              <a:rPr lang="en-GB" smtClean="0"/>
              <a:t>What are key competencies?</a:t>
            </a:r>
            <a:endParaRPr lang="de-DE" smtClean="0"/>
          </a:p>
          <a:p>
            <a:pPr>
              <a:buFontTx/>
              <a:buAutoNum type="arabicPeriod"/>
            </a:pPr>
            <a:r>
              <a:rPr lang="en-GB" smtClean="0"/>
              <a:t>Why do we need key competencies?</a:t>
            </a:r>
            <a:endParaRPr lang="de-DE" smtClean="0"/>
          </a:p>
          <a:p>
            <a:pPr>
              <a:buFontTx/>
              <a:buAutoNum type="arabicPeriod"/>
            </a:pPr>
            <a:r>
              <a:rPr lang="en-GB" smtClean="0"/>
              <a:t>Framework for key competencies at the University of Göttingen</a:t>
            </a:r>
            <a:endParaRPr lang="de-DE" smtClean="0"/>
          </a:p>
          <a:p>
            <a:pPr lvl="1">
              <a:buFontTx/>
              <a:buNone/>
            </a:pPr>
            <a:r>
              <a:rPr lang="en-GB" smtClean="0"/>
              <a:t>a) Key competencies in single-subject Bachelor degree programmes</a:t>
            </a:r>
            <a:endParaRPr lang="de-DE" smtClean="0"/>
          </a:p>
          <a:p>
            <a:pPr lvl="1">
              <a:buFontTx/>
              <a:buNone/>
            </a:pPr>
            <a:r>
              <a:rPr lang="en-GB" smtClean="0"/>
              <a:t>b) Key competencies in two-subjects Bachelor degree programmes</a:t>
            </a:r>
            <a:endParaRPr lang="de-DE" smtClean="0"/>
          </a:p>
          <a:p>
            <a:pPr lvl="1">
              <a:buFontTx/>
              <a:buNone/>
            </a:pPr>
            <a:r>
              <a:rPr lang="en-GB" smtClean="0"/>
              <a:t>c) Key competencies in Master degree programmes</a:t>
            </a:r>
            <a:endParaRPr lang="de-DE" smtClean="0"/>
          </a:p>
          <a:p>
            <a:pPr>
              <a:buFontTx/>
              <a:buAutoNum type="arabicPeriod"/>
            </a:pPr>
            <a:r>
              <a:rPr lang="en-GB" smtClean="0"/>
              <a:t>Forms of teaching key competencies</a:t>
            </a:r>
            <a:endParaRPr lang="de-DE" smtClean="0"/>
          </a:p>
          <a:p>
            <a:pPr>
              <a:buFontTx/>
              <a:buAutoNum type="arabicPeriod"/>
            </a:pPr>
            <a:r>
              <a:rPr lang="en-GB" smtClean="0"/>
              <a:t>Areas of key competency at the University of Göttingen</a:t>
            </a:r>
            <a:endParaRPr lang="de-DE" smtClean="0"/>
          </a:p>
          <a:p>
            <a:pPr>
              <a:buFontTx/>
              <a:buAutoNum type="arabicPeriod"/>
            </a:pPr>
            <a:r>
              <a:rPr lang="en-GB" smtClean="0"/>
              <a:t>The range of key competency courses offered by the University of Göttingen</a:t>
            </a:r>
            <a:endParaRPr lang="de-DE" smtClean="0"/>
          </a:p>
        </p:txBody>
      </p:sp>
      <p:sp>
        <p:nvSpPr>
          <p:cNvPr id="4100" name="Datumsplatzhalter 3"/>
          <p:cNvSpPr>
            <a:spLocks noGrp="1"/>
          </p:cNvSpPr>
          <p:nvPr>
            <p:ph type="dt" sz="quarter" idx="10"/>
          </p:nvPr>
        </p:nvSpPr>
        <p:spPr>
          <a:noFill/>
        </p:spPr>
        <p:txBody>
          <a:bodyPr/>
          <a:lstStyle/>
          <a:p>
            <a:fld id="{2F92EA10-2EAA-4728-993F-1D7CADBB93E1}" type="datetime1">
              <a:rPr lang="de-DE" smtClean="0"/>
              <a:pPr/>
              <a:t>20.01.2012</a:t>
            </a:fld>
            <a:endParaRPr lang="de-DE"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6"/>
          <p:cNvSpPr>
            <a:spLocks noGrp="1"/>
          </p:cNvSpPr>
          <p:nvPr>
            <p:ph type="title"/>
          </p:nvPr>
        </p:nvSpPr>
        <p:spPr/>
        <p:txBody>
          <a:bodyPr/>
          <a:lstStyle/>
          <a:p>
            <a:pPr marL="466725" indent="-457200" eaLnBrk="1" hangingPunct="1"/>
            <a:r>
              <a:rPr lang="de-DE" b="1" smtClean="0"/>
              <a:t>1. 	What are key competencies?</a:t>
            </a:r>
            <a:endParaRPr lang="de-DE" smtClean="0"/>
          </a:p>
        </p:txBody>
      </p:sp>
      <p:sp>
        <p:nvSpPr>
          <p:cNvPr id="5123" name="Inhaltsplatzhalter 7"/>
          <p:cNvSpPr>
            <a:spLocks noGrp="1"/>
          </p:cNvSpPr>
          <p:nvPr>
            <p:ph sz="half" idx="1"/>
          </p:nvPr>
        </p:nvSpPr>
        <p:spPr>
          <a:xfrm>
            <a:off x="685800" y="2057400"/>
            <a:ext cx="4171950" cy="2595563"/>
          </a:xfrm>
        </p:spPr>
        <p:txBody>
          <a:bodyPr/>
          <a:lstStyle/>
          <a:p>
            <a:pPr algn="ctr">
              <a:buFontTx/>
              <a:buNone/>
            </a:pPr>
            <a:r>
              <a:rPr lang="en-GB" sz="1600" b="1" smtClean="0"/>
              <a:t>Key competencies </a:t>
            </a:r>
            <a:endParaRPr lang="de-DE" sz="1600" smtClean="0"/>
          </a:p>
          <a:p>
            <a:pPr algn="ctr">
              <a:buFontTx/>
              <a:buNone/>
            </a:pPr>
            <a:r>
              <a:rPr lang="en-GB" sz="1600" b="1" smtClean="0"/>
              <a:t>≠ subject-related competencies</a:t>
            </a:r>
            <a:endParaRPr lang="de-DE" sz="1600" smtClean="0"/>
          </a:p>
          <a:p>
            <a:pPr algn="ctr">
              <a:buFontTx/>
              <a:buNone/>
            </a:pPr>
            <a:r>
              <a:rPr lang="en-GB" sz="1600" b="1" smtClean="0"/>
              <a:t>= non-subject specific competencies</a:t>
            </a:r>
          </a:p>
          <a:p>
            <a:pPr algn="ctr">
              <a:buFontTx/>
              <a:buNone/>
            </a:pPr>
            <a:endParaRPr lang="en-GB" sz="1400" i="1" smtClean="0"/>
          </a:p>
          <a:p>
            <a:pPr algn="ctr">
              <a:spcBef>
                <a:spcPts val="200"/>
              </a:spcBef>
              <a:buFontTx/>
              <a:buNone/>
            </a:pPr>
            <a:r>
              <a:rPr lang="en-GB" sz="1600" i="1" smtClean="0">
                <a:solidFill>
                  <a:srgbClr val="003366"/>
                </a:solidFill>
              </a:rPr>
              <a:t>“Someone who understands nothing but chemistry does not understand chemistry either.”</a:t>
            </a:r>
          </a:p>
          <a:p>
            <a:pPr algn="ctr">
              <a:spcBef>
                <a:spcPts val="1200"/>
              </a:spcBef>
              <a:buFontTx/>
              <a:buNone/>
            </a:pPr>
            <a:r>
              <a:rPr lang="de-DE" sz="1400" smtClean="0">
                <a:solidFill>
                  <a:srgbClr val="003366"/>
                </a:solidFill>
              </a:rPr>
              <a:t>Georg Christoph Lichtenberg (1742-1799)</a:t>
            </a:r>
            <a:endParaRPr lang="en-US" sz="1400" smtClean="0">
              <a:solidFill>
                <a:srgbClr val="003366"/>
              </a:solidFill>
            </a:endParaRPr>
          </a:p>
          <a:p>
            <a:pPr eaLnBrk="1" hangingPunct="1"/>
            <a:endParaRPr lang="de-DE" smtClean="0"/>
          </a:p>
        </p:txBody>
      </p:sp>
      <p:sp>
        <p:nvSpPr>
          <p:cNvPr id="5124" name="Datumsplatzhalter 4"/>
          <p:cNvSpPr>
            <a:spLocks noGrp="1"/>
          </p:cNvSpPr>
          <p:nvPr>
            <p:ph type="dt" sz="quarter" idx="10"/>
          </p:nvPr>
        </p:nvSpPr>
        <p:spPr>
          <a:noFill/>
        </p:spPr>
        <p:txBody>
          <a:bodyPr/>
          <a:lstStyle/>
          <a:p>
            <a:fld id="{2491053B-0194-4677-9535-07CB1321788C}" type="datetime1">
              <a:rPr lang="de-DE" smtClean="0"/>
              <a:pPr/>
              <a:t>20.01.2012</a:t>
            </a:fld>
            <a:endParaRPr lang="de-DE" smtClean="0"/>
          </a:p>
        </p:txBody>
      </p:sp>
      <p:pic>
        <p:nvPicPr>
          <p:cNvPr id="5125" name="Picture 12" descr="l_leb_chro_buckel_klau_250x300"/>
          <p:cNvPicPr>
            <a:picLocks noGrp="1" noChangeAspect="1" noChangeArrowheads="1"/>
          </p:cNvPicPr>
          <p:nvPr>
            <p:ph sz="half" idx="2"/>
          </p:nvPr>
        </p:nvPicPr>
        <p:blipFill>
          <a:blip r:embed="rId3"/>
          <a:srcRect/>
          <a:stretch>
            <a:fillRect/>
          </a:stretch>
        </p:blipFill>
        <p:spPr>
          <a:xfrm>
            <a:off x="5500688" y="2071688"/>
            <a:ext cx="2673350" cy="2444750"/>
          </a:xfrm>
          <a:noFill/>
        </p:spPr>
      </p:pic>
      <p:sp>
        <p:nvSpPr>
          <p:cNvPr id="5126" name="Inhaltsplatzhalter 6"/>
          <p:cNvSpPr txBox="1">
            <a:spLocks/>
          </p:cNvSpPr>
          <p:nvPr/>
        </p:nvSpPr>
        <p:spPr bwMode="auto">
          <a:xfrm>
            <a:off x="684213" y="4941888"/>
            <a:ext cx="7772400" cy="1079500"/>
          </a:xfrm>
          <a:prstGeom prst="rect">
            <a:avLst/>
          </a:prstGeom>
          <a:solidFill>
            <a:srgbClr val="B0B8CA">
              <a:alpha val="50195"/>
            </a:srgbClr>
          </a:solidFill>
          <a:ln w="9525">
            <a:noFill/>
            <a:miter lim="800000"/>
            <a:headEnd/>
            <a:tailEnd/>
          </a:ln>
        </p:spPr>
        <p:txBody>
          <a:bodyPr lIns="90000" tIns="46800" rIns="90000" bIns="46800"/>
          <a:lstStyle/>
          <a:p>
            <a:pPr algn="just"/>
            <a:r>
              <a:rPr lang="en-GB" sz="1600">
                <a:solidFill>
                  <a:srgbClr val="003C68"/>
                </a:solidFill>
                <a:latin typeface="Arial" charset="0"/>
              </a:rPr>
              <a:t>“Key competencies are skills, attitudes and elements of knowledge which are useful in solving problems and in acquiring new competencies in as many areas as possible, so that an ability to act is developed, which makes it possible to meet individual as well as social requirements” (Orth 1999; Schaeper, Briedis 2004).</a:t>
            </a:r>
            <a:endParaRPr lang="de-DE" sz="1600">
              <a:solidFill>
                <a:srgbClr val="003C68"/>
              </a:solidFill>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714375" y="1214438"/>
            <a:ext cx="7772400" cy="457200"/>
          </a:xfrm>
        </p:spPr>
        <p:txBody>
          <a:bodyPr/>
          <a:lstStyle/>
          <a:p>
            <a:pPr marL="466725" indent="-457200" eaLnBrk="1" hangingPunct="1"/>
            <a:r>
              <a:rPr lang="de-DE" b="1" smtClean="0"/>
              <a:t>2. 	</a:t>
            </a:r>
            <a:r>
              <a:rPr lang="en-GB" b="1" smtClean="0"/>
              <a:t>Why do we need key competencies?</a:t>
            </a:r>
            <a:endParaRPr lang="de-DE" b="1" smtClean="0"/>
          </a:p>
        </p:txBody>
      </p:sp>
      <p:sp>
        <p:nvSpPr>
          <p:cNvPr id="6147" name="Inhaltsplatzhalter 2"/>
          <p:cNvSpPr>
            <a:spLocks noGrp="1"/>
          </p:cNvSpPr>
          <p:nvPr>
            <p:ph idx="1"/>
          </p:nvPr>
        </p:nvSpPr>
        <p:spPr>
          <a:xfrm>
            <a:off x="714375" y="1857375"/>
            <a:ext cx="7773988" cy="4500563"/>
          </a:xfrm>
        </p:spPr>
        <p:txBody>
          <a:bodyPr/>
          <a:lstStyle/>
          <a:p>
            <a:pPr>
              <a:lnSpc>
                <a:spcPct val="150000"/>
              </a:lnSpc>
            </a:pPr>
            <a:r>
              <a:rPr lang="en-GB" smtClean="0"/>
              <a:t>to make </a:t>
            </a:r>
            <a:r>
              <a:rPr lang="en-GB" smtClean="0">
                <a:solidFill>
                  <a:srgbClr val="FF0000"/>
                </a:solidFill>
              </a:rPr>
              <a:t>teaching and learning </a:t>
            </a:r>
            <a:r>
              <a:rPr lang="en-GB" smtClean="0"/>
              <a:t>easier and </a:t>
            </a:r>
            <a:r>
              <a:rPr lang="en-GB" smtClean="0">
                <a:solidFill>
                  <a:srgbClr val="FF0000"/>
                </a:solidFill>
              </a:rPr>
              <a:t>more effective</a:t>
            </a:r>
            <a:endParaRPr lang="de-DE" smtClean="0">
              <a:solidFill>
                <a:srgbClr val="FF0000"/>
              </a:solidFill>
            </a:endParaRPr>
          </a:p>
          <a:p>
            <a:pPr>
              <a:lnSpc>
                <a:spcPct val="150000"/>
              </a:lnSpc>
            </a:pPr>
            <a:r>
              <a:rPr lang="en-GB" smtClean="0"/>
              <a:t>to enhance </a:t>
            </a:r>
            <a:r>
              <a:rPr lang="en-GB" smtClean="0">
                <a:solidFill>
                  <a:srgbClr val="FF0000"/>
                </a:solidFill>
              </a:rPr>
              <a:t>employability</a:t>
            </a:r>
            <a:endParaRPr lang="de-DE" smtClean="0">
              <a:solidFill>
                <a:srgbClr val="FF0000"/>
              </a:solidFill>
            </a:endParaRPr>
          </a:p>
          <a:p>
            <a:pPr>
              <a:lnSpc>
                <a:spcPct val="150000"/>
              </a:lnSpc>
            </a:pPr>
            <a:r>
              <a:rPr lang="en-GB" smtClean="0"/>
              <a:t>to develop an ability for </a:t>
            </a:r>
            <a:r>
              <a:rPr lang="en-GB" smtClean="0">
                <a:solidFill>
                  <a:srgbClr val="FF0000"/>
                </a:solidFill>
              </a:rPr>
              <a:t>personal</a:t>
            </a:r>
            <a:r>
              <a:rPr lang="en-GB" smtClean="0"/>
              <a:t> </a:t>
            </a:r>
            <a:r>
              <a:rPr lang="en-GB" smtClean="0">
                <a:solidFill>
                  <a:srgbClr val="FF0000"/>
                </a:solidFill>
              </a:rPr>
              <a:t>continuing education </a:t>
            </a:r>
            <a:r>
              <a:rPr lang="en-GB" smtClean="0"/>
              <a:t>in the interest of sustainability of education and skills</a:t>
            </a:r>
            <a:endParaRPr lang="de-DE" smtClean="0"/>
          </a:p>
          <a:p>
            <a:pPr lvl="1"/>
            <a:r>
              <a:rPr lang="en-GB" sz="1400" smtClean="0"/>
              <a:t>rapid knowledge obsolescence</a:t>
            </a:r>
            <a:endParaRPr lang="de-DE" sz="1400" smtClean="0"/>
          </a:p>
          <a:p>
            <a:pPr lvl="1"/>
            <a:r>
              <a:rPr lang="en-GB" sz="1400" smtClean="0"/>
              <a:t>shortening of innovation cycles</a:t>
            </a:r>
            <a:endParaRPr lang="de-DE" sz="1400" smtClean="0"/>
          </a:p>
          <a:p>
            <a:pPr>
              <a:lnSpc>
                <a:spcPct val="150000"/>
              </a:lnSpc>
            </a:pPr>
            <a:r>
              <a:rPr lang="en-GB" smtClean="0"/>
              <a:t>Key competencies are part of a new teaching and learning culture which enables us to respond to </a:t>
            </a:r>
            <a:r>
              <a:rPr lang="en-GB" smtClean="0">
                <a:solidFill>
                  <a:srgbClr val="FF0000"/>
                </a:solidFill>
              </a:rPr>
              <a:t>changes in the professional world</a:t>
            </a:r>
            <a:r>
              <a:rPr lang="en-GB" smtClean="0"/>
              <a:t>:</a:t>
            </a:r>
            <a:endParaRPr lang="de-DE" smtClean="0"/>
          </a:p>
          <a:p>
            <a:pPr lvl="1"/>
            <a:r>
              <a:rPr lang="en-GB" sz="1400" smtClean="0"/>
              <a:t>dynamic adjustment of professional profiles</a:t>
            </a:r>
            <a:endParaRPr lang="de-DE" sz="1400" smtClean="0"/>
          </a:p>
          <a:p>
            <a:pPr lvl="1"/>
            <a:r>
              <a:rPr lang="en-GB" sz="1400" smtClean="0"/>
              <a:t>change of professions and jobs</a:t>
            </a:r>
            <a:endParaRPr lang="de-DE" sz="1400" smtClean="0"/>
          </a:p>
          <a:p>
            <a:pPr lvl="1"/>
            <a:r>
              <a:rPr lang="en-GB" sz="1400" smtClean="0"/>
              <a:t>interdisciplinary challenges</a:t>
            </a:r>
            <a:endParaRPr lang="de-DE" sz="1400" smtClean="0"/>
          </a:p>
          <a:p>
            <a:pPr lvl="1"/>
            <a:r>
              <a:rPr lang="en-GB" sz="1400" smtClean="0"/>
              <a:t>increasingly intercultural working environments in a globalised world</a:t>
            </a:r>
            <a:endParaRPr lang="de-DE" sz="1400" smtClean="0"/>
          </a:p>
          <a:p>
            <a:pPr lvl="1"/>
            <a:r>
              <a:rPr lang="en-GB" sz="1400" smtClean="0"/>
              <a:t>increasing tendency towards self-employment</a:t>
            </a:r>
            <a:endParaRPr lang="de-DE" sz="1400" smtClean="0"/>
          </a:p>
          <a:p>
            <a:pPr eaLnBrk="1" hangingPunct="1">
              <a:lnSpc>
                <a:spcPct val="150000"/>
              </a:lnSpc>
              <a:spcBef>
                <a:spcPct val="0"/>
              </a:spcBef>
              <a:buFontTx/>
              <a:buNone/>
            </a:pPr>
            <a:endParaRPr lang="de-DE" smtClean="0">
              <a:solidFill>
                <a:srgbClr val="FF0000"/>
              </a:solidFill>
            </a:endParaRPr>
          </a:p>
          <a:p>
            <a:pPr eaLnBrk="1" hangingPunct="1">
              <a:lnSpc>
                <a:spcPct val="150000"/>
              </a:lnSpc>
              <a:spcBef>
                <a:spcPct val="0"/>
              </a:spcBef>
              <a:buFontTx/>
              <a:buNone/>
            </a:pPr>
            <a:endParaRPr lang="de-DE" smtClean="0"/>
          </a:p>
        </p:txBody>
      </p:sp>
      <p:sp>
        <p:nvSpPr>
          <p:cNvPr id="6148" name="Datumsplatzhalter 3"/>
          <p:cNvSpPr>
            <a:spLocks noGrp="1"/>
          </p:cNvSpPr>
          <p:nvPr>
            <p:ph type="dt" sz="quarter" idx="10"/>
          </p:nvPr>
        </p:nvSpPr>
        <p:spPr>
          <a:noFill/>
        </p:spPr>
        <p:txBody>
          <a:bodyPr/>
          <a:lstStyle/>
          <a:p>
            <a:fld id="{D9283679-D15D-4AB0-9688-6739A3F7586E}" type="datetime1">
              <a:rPr lang="de-DE" smtClean="0"/>
              <a:pPr/>
              <a:t>20.01.2012</a:t>
            </a:fld>
            <a:endParaRPr lang="de-DE" smtClean="0"/>
          </a:p>
        </p:txBody>
      </p:sp>
      <p:sp>
        <p:nvSpPr>
          <p:cNvPr id="6149" name="Pfeil nach rechts 4"/>
          <p:cNvSpPr>
            <a:spLocks noChangeArrowheads="1"/>
          </p:cNvSpPr>
          <p:nvPr/>
        </p:nvSpPr>
        <p:spPr bwMode="auto">
          <a:xfrm>
            <a:off x="6643688" y="857250"/>
            <a:ext cx="977900" cy="484188"/>
          </a:xfrm>
          <a:prstGeom prst="rightArrow">
            <a:avLst>
              <a:gd name="adj1" fmla="val 50000"/>
              <a:gd name="adj2" fmla="val 50024"/>
            </a:avLst>
          </a:prstGeom>
          <a:solidFill>
            <a:srgbClr val="FFFFFF">
              <a:alpha val="50195"/>
            </a:srgbClr>
          </a:solidFill>
          <a:ln w="9525" algn="ctr">
            <a:noFill/>
            <a:round/>
            <a:headEnd/>
            <a:tailEnd/>
          </a:ln>
        </p:spPr>
        <p:txBody>
          <a:bodyPr lIns="90000" tIns="46800" rIns="90000" bIns="46800"/>
          <a:lstStyle/>
          <a:p>
            <a:endParaRPr lang="de-D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4"/>
          <p:cNvSpPr>
            <a:spLocks noGrp="1"/>
          </p:cNvSpPr>
          <p:nvPr>
            <p:ph type="title"/>
          </p:nvPr>
        </p:nvSpPr>
        <p:spPr/>
        <p:txBody>
          <a:bodyPr/>
          <a:lstStyle/>
          <a:p>
            <a:pPr eaLnBrk="1" hangingPunct="1"/>
            <a:r>
              <a:rPr lang="de-DE" b="1" smtClean="0"/>
              <a:t>Half-life period of knowledge</a:t>
            </a:r>
            <a:endParaRPr lang="de-DE" smtClean="0"/>
          </a:p>
        </p:txBody>
      </p:sp>
      <p:sp>
        <p:nvSpPr>
          <p:cNvPr id="7171" name="Inhaltsplatzhalter 5"/>
          <p:cNvSpPr>
            <a:spLocks noGrp="1"/>
          </p:cNvSpPr>
          <p:nvPr>
            <p:ph sz="half" idx="1"/>
          </p:nvPr>
        </p:nvSpPr>
        <p:spPr/>
        <p:txBody>
          <a:bodyPr/>
          <a:lstStyle/>
          <a:p>
            <a:pPr defTabSz="1295400" eaLnBrk="1" hangingPunct="1">
              <a:buFontTx/>
              <a:buNone/>
            </a:pPr>
            <a:r>
              <a:rPr lang="de-DE" sz="1600" smtClean="0">
                <a:solidFill>
                  <a:srgbClr val="003366"/>
                </a:solidFill>
              </a:rPr>
              <a:t>Primary school	</a:t>
            </a:r>
            <a:r>
              <a:rPr lang="de-DE" sz="1600" smtClean="0">
                <a:solidFill>
                  <a:srgbClr val="FF0000"/>
                </a:solidFill>
              </a:rPr>
              <a:t>20 years</a:t>
            </a:r>
          </a:p>
          <a:p>
            <a:pPr defTabSz="1295400" eaLnBrk="1" hangingPunct="1">
              <a:lnSpc>
                <a:spcPct val="150000"/>
              </a:lnSpc>
              <a:buFontTx/>
              <a:buNone/>
            </a:pPr>
            <a:r>
              <a:rPr lang="de-DE" sz="1600" smtClean="0">
                <a:solidFill>
                  <a:srgbClr val="003366"/>
                </a:solidFill>
              </a:rPr>
              <a:t>University studies	</a:t>
            </a:r>
            <a:r>
              <a:rPr lang="de-DE" sz="1600" smtClean="0">
                <a:solidFill>
                  <a:srgbClr val="FF0000"/>
                </a:solidFill>
              </a:rPr>
              <a:t>10 years</a:t>
            </a:r>
          </a:p>
          <a:p>
            <a:pPr defTabSz="1295400" eaLnBrk="1" hangingPunct="1">
              <a:lnSpc>
                <a:spcPct val="150000"/>
              </a:lnSpc>
              <a:buFontTx/>
              <a:buNone/>
            </a:pPr>
            <a:r>
              <a:rPr lang="de-DE" sz="1600" smtClean="0">
                <a:solidFill>
                  <a:srgbClr val="003366"/>
                </a:solidFill>
              </a:rPr>
              <a:t>Professions		</a:t>
            </a:r>
            <a:r>
              <a:rPr lang="de-DE" sz="1600" smtClean="0">
                <a:solidFill>
                  <a:srgbClr val="FF0000"/>
                </a:solidFill>
              </a:rPr>
              <a:t>5 years</a:t>
            </a:r>
          </a:p>
          <a:p>
            <a:pPr defTabSz="1295400" eaLnBrk="1" hangingPunct="1">
              <a:lnSpc>
                <a:spcPct val="150000"/>
              </a:lnSpc>
              <a:buFontTx/>
              <a:buNone/>
            </a:pPr>
            <a:r>
              <a:rPr lang="de-DE" sz="1600" smtClean="0">
                <a:solidFill>
                  <a:srgbClr val="003366"/>
                </a:solidFill>
              </a:rPr>
              <a:t>Technical professions	</a:t>
            </a:r>
            <a:r>
              <a:rPr lang="de-DE" sz="1600" smtClean="0">
                <a:solidFill>
                  <a:srgbClr val="FF0000"/>
                </a:solidFill>
              </a:rPr>
              <a:t>3 years</a:t>
            </a:r>
          </a:p>
          <a:p>
            <a:pPr defTabSz="1295400" eaLnBrk="1" hangingPunct="1">
              <a:lnSpc>
                <a:spcPct val="150000"/>
              </a:lnSpc>
              <a:buFontTx/>
              <a:buNone/>
            </a:pPr>
            <a:r>
              <a:rPr lang="de-DE" sz="1600" smtClean="0">
                <a:solidFill>
                  <a:srgbClr val="003366"/>
                </a:solidFill>
              </a:rPr>
              <a:t>Software		</a:t>
            </a:r>
            <a:r>
              <a:rPr lang="de-DE" sz="1600" smtClean="0">
                <a:solidFill>
                  <a:srgbClr val="FF0000"/>
                </a:solidFill>
              </a:rPr>
              <a:t>1 year</a:t>
            </a:r>
          </a:p>
          <a:p>
            <a:pPr defTabSz="1295400" eaLnBrk="1" hangingPunct="1">
              <a:lnSpc>
                <a:spcPct val="150000"/>
              </a:lnSpc>
              <a:buFontTx/>
              <a:buNone/>
            </a:pPr>
            <a:r>
              <a:rPr lang="de-DE" sz="1600" smtClean="0">
                <a:solidFill>
                  <a:srgbClr val="003366"/>
                </a:solidFill>
              </a:rPr>
              <a:t>Telecommunication	</a:t>
            </a:r>
            <a:r>
              <a:rPr lang="de-DE" sz="1600" smtClean="0">
                <a:solidFill>
                  <a:srgbClr val="FF0000"/>
                </a:solidFill>
              </a:rPr>
              <a:t>10 months</a:t>
            </a:r>
          </a:p>
          <a:p>
            <a:pPr defTabSz="1295400" eaLnBrk="1" hangingPunct="1"/>
            <a:endParaRPr lang="de-DE" sz="1600" smtClean="0"/>
          </a:p>
        </p:txBody>
      </p:sp>
      <p:sp>
        <p:nvSpPr>
          <p:cNvPr id="7172" name="Datumsplatzhalter 3"/>
          <p:cNvSpPr>
            <a:spLocks noGrp="1"/>
          </p:cNvSpPr>
          <p:nvPr>
            <p:ph type="dt" sz="quarter" idx="10"/>
          </p:nvPr>
        </p:nvSpPr>
        <p:spPr>
          <a:noFill/>
        </p:spPr>
        <p:txBody>
          <a:bodyPr/>
          <a:lstStyle/>
          <a:p>
            <a:fld id="{2DC84E1F-6C40-4F89-8853-727B907DA659}" type="datetime1">
              <a:rPr lang="de-DE" smtClean="0"/>
              <a:pPr/>
              <a:t>20.01.2012</a:t>
            </a:fld>
            <a:endParaRPr lang="de-DE" smtClean="0"/>
          </a:p>
        </p:txBody>
      </p:sp>
      <p:pic>
        <p:nvPicPr>
          <p:cNvPr id="7173" name="Picture 3" descr="N:\apps\Microsoft Office\MEDIA\CAGCAT10\j0195384.wmf"/>
          <p:cNvPicPr>
            <a:picLocks noChangeAspect="1" noChangeArrowheads="1"/>
          </p:cNvPicPr>
          <p:nvPr/>
        </p:nvPicPr>
        <p:blipFill>
          <a:blip r:embed="rId3"/>
          <a:srcRect/>
          <a:stretch>
            <a:fillRect/>
          </a:stretch>
        </p:blipFill>
        <p:spPr bwMode="auto">
          <a:xfrm>
            <a:off x="4868863" y="2286000"/>
            <a:ext cx="3275012" cy="3343275"/>
          </a:xfrm>
          <a:prstGeom prst="rect">
            <a:avLst/>
          </a:prstGeom>
          <a:noFill/>
          <a:ln w="9525">
            <a:noFill/>
            <a:miter lim="800000"/>
            <a:headEnd/>
            <a:tailEnd/>
          </a:ln>
        </p:spPr>
      </p:pic>
      <p:sp>
        <p:nvSpPr>
          <p:cNvPr id="7174" name="Inhaltsplatzhalter 9"/>
          <p:cNvSpPr>
            <a:spLocks noGrp="1"/>
          </p:cNvSpPr>
          <p:nvPr>
            <p:ph sz="half" idx="2"/>
          </p:nvPr>
        </p:nvSpPr>
        <p:spPr/>
        <p:txBody>
          <a:bodyPr/>
          <a:lstStyle/>
          <a:p>
            <a:pPr eaLnBrk="1" hangingPunct="1">
              <a:buFontTx/>
              <a:buNone/>
            </a:pPr>
            <a:r>
              <a:rPr lang="de-DE"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685800" y="1371600"/>
            <a:ext cx="7772400" cy="688975"/>
          </a:xfrm>
        </p:spPr>
        <p:txBody>
          <a:bodyPr/>
          <a:lstStyle/>
          <a:p>
            <a:r>
              <a:rPr lang="en-GB" b="1" smtClean="0"/>
              <a:t>Employers’ expectations of university graduates (DIHK </a:t>
            </a:r>
            <a:r>
              <a:rPr lang="en-GB" sz="1600" b="1" smtClean="0"/>
              <a:t>Association of German Chambers of Industry and Commerce </a:t>
            </a:r>
            <a:r>
              <a:rPr lang="en-GB" b="1" smtClean="0"/>
              <a:t>2007)</a:t>
            </a:r>
            <a:endParaRPr lang="de-DE" b="1" smtClean="0"/>
          </a:p>
        </p:txBody>
      </p:sp>
      <p:sp>
        <p:nvSpPr>
          <p:cNvPr id="8195" name="Datumsplatzhalter 3"/>
          <p:cNvSpPr>
            <a:spLocks noGrp="1"/>
          </p:cNvSpPr>
          <p:nvPr>
            <p:ph type="dt" sz="quarter" idx="10"/>
          </p:nvPr>
        </p:nvSpPr>
        <p:spPr>
          <a:noFill/>
        </p:spPr>
        <p:txBody>
          <a:bodyPr/>
          <a:lstStyle/>
          <a:p>
            <a:fld id="{6E273163-5185-4238-A9E8-F17A6630C388}" type="datetime1">
              <a:rPr lang="de-DE" smtClean="0"/>
              <a:pPr/>
              <a:t>20.01.2012</a:t>
            </a:fld>
            <a:endParaRPr lang="de-DE" smtClean="0"/>
          </a:p>
        </p:txBody>
      </p:sp>
      <p:graphicFrame>
        <p:nvGraphicFramePr>
          <p:cNvPr id="5" name="Inhaltsplatzhalter 4"/>
          <p:cNvGraphicFramePr>
            <a:graphicFrameLocks noGrp="1"/>
          </p:cNvGraphicFramePr>
          <p:nvPr>
            <p:ph idx="1"/>
          </p:nvPr>
        </p:nvGraphicFramePr>
        <p:xfrm>
          <a:off x="428596" y="2071678"/>
          <a:ext cx="7773988" cy="3886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m 5"/>
          <p:cNvGraphicFramePr/>
          <p:nvPr/>
        </p:nvGraphicFramePr>
        <p:xfrm>
          <a:off x="827584" y="2132856"/>
          <a:ext cx="7416824" cy="403244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pPr eaLnBrk="1" hangingPunct="1"/>
            <a:r>
              <a:rPr lang="de-DE" b="1" smtClean="0"/>
              <a:t>Further important competencies (DIHK 2007)</a:t>
            </a:r>
          </a:p>
        </p:txBody>
      </p:sp>
      <p:sp>
        <p:nvSpPr>
          <p:cNvPr id="9219" name="Datumsplatzhalter 3"/>
          <p:cNvSpPr>
            <a:spLocks noGrp="1"/>
          </p:cNvSpPr>
          <p:nvPr>
            <p:ph type="dt" sz="quarter" idx="10"/>
          </p:nvPr>
        </p:nvSpPr>
        <p:spPr>
          <a:noFill/>
        </p:spPr>
        <p:txBody>
          <a:bodyPr/>
          <a:lstStyle/>
          <a:p>
            <a:fld id="{946C0FB1-512A-42AF-8860-9371F8B41515}" type="datetime1">
              <a:rPr lang="de-DE" smtClean="0"/>
              <a:pPr/>
              <a:t>20.01.2012</a:t>
            </a:fld>
            <a:endParaRPr lang="de-DE" smtClean="0"/>
          </a:p>
        </p:txBody>
      </p:sp>
      <p:graphicFrame>
        <p:nvGraphicFramePr>
          <p:cNvPr id="6" name="Diagramm 5"/>
          <p:cNvGraphicFramePr/>
          <p:nvPr/>
        </p:nvGraphicFramePr>
        <p:xfrm>
          <a:off x="827584" y="1916832"/>
          <a:ext cx="7488832" cy="43204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685800" y="1371600"/>
            <a:ext cx="7772400" cy="688975"/>
          </a:xfrm>
        </p:spPr>
        <p:txBody>
          <a:bodyPr/>
          <a:lstStyle/>
          <a:p>
            <a:pPr marL="466725" indent="-457200"/>
            <a:r>
              <a:rPr lang="en-GB" b="1" smtClean="0"/>
              <a:t>3. 	</a:t>
            </a:r>
            <a:r>
              <a:rPr lang="en-GB" b="1" smtClean="0">
                <a:solidFill>
                  <a:srgbClr val="003366"/>
                </a:solidFill>
              </a:rPr>
              <a:t>Framework for key competencies at the University of Göttingen</a:t>
            </a:r>
            <a:endParaRPr lang="de-DE" b="1" smtClean="0">
              <a:solidFill>
                <a:srgbClr val="003366"/>
              </a:solidFill>
            </a:endParaRPr>
          </a:p>
        </p:txBody>
      </p:sp>
      <p:sp>
        <p:nvSpPr>
          <p:cNvPr id="10243" name="Inhaltsplatzhalter 2"/>
          <p:cNvSpPr>
            <a:spLocks noGrp="1"/>
          </p:cNvSpPr>
          <p:nvPr>
            <p:ph idx="1"/>
          </p:nvPr>
        </p:nvSpPr>
        <p:spPr>
          <a:xfrm>
            <a:off x="684213" y="2205038"/>
            <a:ext cx="7775575" cy="3960812"/>
          </a:xfrm>
        </p:spPr>
        <p:txBody>
          <a:bodyPr/>
          <a:lstStyle/>
          <a:p>
            <a:pPr marL="0" indent="0">
              <a:buFontTx/>
              <a:buNone/>
              <a:defRPr/>
            </a:pPr>
            <a:r>
              <a:rPr lang="en-US" dirty="0" smtClean="0"/>
              <a:t>Key competencies teaching at the University of Göttingen has the following objectives:</a:t>
            </a:r>
          </a:p>
          <a:p>
            <a:pPr>
              <a:defRPr/>
            </a:pPr>
            <a:r>
              <a:rPr lang="de-DE" dirty="0" err="1" smtClean="0"/>
              <a:t>To</a:t>
            </a:r>
            <a:r>
              <a:rPr lang="de-DE" dirty="0" smtClean="0"/>
              <a:t> </a:t>
            </a:r>
            <a:r>
              <a:rPr lang="de-DE" dirty="0" err="1" smtClean="0"/>
              <a:t>improve</a:t>
            </a:r>
            <a:r>
              <a:rPr lang="de-DE" dirty="0" smtClean="0"/>
              <a:t> </a:t>
            </a:r>
            <a:r>
              <a:rPr lang="de-DE" dirty="0" err="1" smtClean="0">
                <a:solidFill>
                  <a:srgbClr val="FF0000"/>
                </a:solidFill>
              </a:rPr>
              <a:t>study</a:t>
            </a:r>
            <a:r>
              <a:rPr lang="de-DE" dirty="0" smtClean="0">
                <a:solidFill>
                  <a:srgbClr val="FF0000"/>
                </a:solidFill>
              </a:rPr>
              <a:t> </a:t>
            </a:r>
            <a:r>
              <a:rPr lang="de-DE" dirty="0" err="1" smtClean="0">
                <a:solidFill>
                  <a:srgbClr val="FF0000"/>
                </a:solidFill>
              </a:rPr>
              <a:t>skills</a:t>
            </a:r>
            <a:endParaRPr lang="de-DE" dirty="0" smtClean="0">
              <a:solidFill>
                <a:srgbClr val="FF0000"/>
              </a:solidFill>
            </a:endParaRPr>
          </a:p>
          <a:p>
            <a:pPr>
              <a:defRPr/>
            </a:pPr>
            <a:r>
              <a:rPr lang="de-DE" dirty="0" err="1" smtClean="0"/>
              <a:t>To</a:t>
            </a:r>
            <a:r>
              <a:rPr lang="de-DE" dirty="0" smtClean="0"/>
              <a:t> </a:t>
            </a:r>
            <a:r>
              <a:rPr lang="de-DE" dirty="0" err="1" smtClean="0"/>
              <a:t>improve</a:t>
            </a:r>
            <a:r>
              <a:rPr lang="de-DE" dirty="0" smtClean="0"/>
              <a:t> </a:t>
            </a:r>
            <a:r>
              <a:rPr lang="de-DE" dirty="0" err="1" smtClean="0">
                <a:solidFill>
                  <a:srgbClr val="FF0000"/>
                </a:solidFill>
              </a:rPr>
              <a:t>employability</a:t>
            </a:r>
            <a:endParaRPr lang="de-DE" dirty="0" smtClean="0">
              <a:solidFill>
                <a:srgbClr val="FF0000"/>
              </a:solidFill>
            </a:endParaRPr>
          </a:p>
          <a:p>
            <a:pPr marL="0" indent="0">
              <a:buFontTx/>
              <a:buNone/>
              <a:defRPr/>
            </a:pPr>
            <a:r>
              <a:rPr lang="en-US" dirty="0" smtClean="0"/>
              <a:t>For this purpose, key competencies are embedded in degree </a:t>
            </a:r>
            <a:r>
              <a:rPr lang="en-US" dirty="0" err="1" smtClean="0"/>
              <a:t>programme</a:t>
            </a:r>
            <a:r>
              <a:rPr lang="en-US" dirty="0" smtClean="0"/>
              <a:t> regulations as follows:</a:t>
            </a:r>
          </a:p>
          <a:p>
            <a:pPr>
              <a:defRPr/>
            </a:pPr>
            <a:r>
              <a:rPr lang="en-US" dirty="0" smtClean="0"/>
              <a:t>with a recommended value of </a:t>
            </a:r>
            <a:r>
              <a:rPr lang="en-US" dirty="0" smtClean="0">
                <a:solidFill>
                  <a:srgbClr val="FF0000"/>
                </a:solidFill>
              </a:rPr>
              <a:t>18 credit points </a:t>
            </a:r>
            <a:r>
              <a:rPr lang="en-US" dirty="0" smtClean="0"/>
              <a:t>for the </a:t>
            </a:r>
            <a:r>
              <a:rPr lang="en-US" dirty="0" smtClean="0">
                <a:solidFill>
                  <a:srgbClr val="FF0000"/>
                </a:solidFill>
              </a:rPr>
              <a:t>BA</a:t>
            </a:r>
            <a:r>
              <a:rPr lang="en-US" dirty="0" smtClean="0"/>
              <a:t>. Depending on the degree </a:t>
            </a:r>
            <a:r>
              <a:rPr lang="en-US" dirty="0" err="1" smtClean="0"/>
              <a:t>programme</a:t>
            </a:r>
            <a:r>
              <a:rPr lang="en-US" dirty="0" smtClean="0"/>
              <a:t>, up to 18 further credit points from key competency modules are accepted. Students are </a:t>
            </a:r>
            <a:r>
              <a:rPr lang="en-US" dirty="0" smtClean="0">
                <a:solidFill>
                  <a:srgbClr val="FF0000"/>
                </a:solidFill>
              </a:rPr>
              <a:t>free to select </a:t>
            </a:r>
            <a:r>
              <a:rPr lang="en-US" dirty="0" smtClean="0"/>
              <a:t>at least </a:t>
            </a:r>
            <a:r>
              <a:rPr lang="en-US" dirty="0" smtClean="0">
                <a:solidFill>
                  <a:srgbClr val="FF0000"/>
                </a:solidFill>
              </a:rPr>
              <a:t>6 credit points </a:t>
            </a:r>
            <a:r>
              <a:rPr lang="en-US" dirty="0" smtClean="0"/>
              <a:t>from all key competency modules offered by the university.</a:t>
            </a:r>
          </a:p>
          <a:p>
            <a:pPr>
              <a:defRPr/>
            </a:pPr>
            <a:r>
              <a:rPr lang="en-US" dirty="0" smtClean="0"/>
              <a:t>with a value of </a:t>
            </a:r>
            <a:r>
              <a:rPr lang="en-US" dirty="0" smtClean="0">
                <a:solidFill>
                  <a:srgbClr val="FF0000"/>
                </a:solidFill>
              </a:rPr>
              <a:t>12 credit points </a:t>
            </a:r>
            <a:r>
              <a:rPr lang="en-US" dirty="0" smtClean="0"/>
              <a:t>for the </a:t>
            </a:r>
            <a:r>
              <a:rPr lang="en-US" dirty="0" smtClean="0">
                <a:solidFill>
                  <a:srgbClr val="FF0000"/>
                </a:solidFill>
              </a:rPr>
              <a:t>MA</a:t>
            </a:r>
            <a:r>
              <a:rPr lang="en-US" dirty="0" smtClean="0"/>
              <a:t>.</a:t>
            </a:r>
          </a:p>
          <a:p>
            <a:pPr>
              <a:defRPr/>
            </a:pPr>
            <a:r>
              <a:rPr lang="en-US" dirty="0" smtClean="0"/>
              <a:t>with varying credit values for </a:t>
            </a:r>
            <a:r>
              <a:rPr lang="en-US" dirty="0" smtClean="0">
                <a:solidFill>
                  <a:srgbClr val="FF0000"/>
                </a:solidFill>
              </a:rPr>
              <a:t>doctoral degree </a:t>
            </a:r>
            <a:r>
              <a:rPr lang="en-US" dirty="0" err="1" smtClean="0">
                <a:solidFill>
                  <a:srgbClr val="FF0000"/>
                </a:solidFill>
              </a:rPr>
              <a:t>programmes</a:t>
            </a:r>
            <a:r>
              <a:rPr lang="en-US" dirty="0" smtClean="0"/>
              <a:t>, depending on the degree </a:t>
            </a:r>
            <a:r>
              <a:rPr lang="de-DE" dirty="0" err="1" smtClean="0"/>
              <a:t>programme</a:t>
            </a:r>
            <a:r>
              <a:rPr lang="de-DE" dirty="0" smtClean="0"/>
              <a:t> </a:t>
            </a:r>
            <a:r>
              <a:rPr lang="de-DE" dirty="0" err="1" smtClean="0"/>
              <a:t>and</a:t>
            </a:r>
            <a:r>
              <a:rPr lang="de-DE" dirty="0" smtClean="0"/>
              <a:t> </a:t>
            </a:r>
            <a:r>
              <a:rPr lang="de-DE" dirty="0" err="1" smtClean="0"/>
              <a:t>graduate</a:t>
            </a:r>
            <a:r>
              <a:rPr lang="de-DE" dirty="0" smtClean="0"/>
              <a:t> </a:t>
            </a:r>
            <a:r>
              <a:rPr lang="de-DE" dirty="0" err="1" smtClean="0"/>
              <a:t>school</a:t>
            </a:r>
            <a:r>
              <a:rPr lang="de-DE" dirty="0" smtClean="0"/>
              <a:t>. </a:t>
            </a:r>
          </a:p>
          <a:p>
            <a:pPr algn="r">
              <a:buFontTx/>
              <a:buNone/>
              <a:defRPr/>
            </a:pPr>
            <a:r>
              <a:rPr lang="en-GB" dirty="0" smtClean="0">
                <a:solidFill>
                  <a:srgbClr val="FF0000"/>
                </a:solidFill>
              </a:rPr>
              <a:t>1 Credit = 25-30 working hours spent</a:t>
            </a:r>
            <a:endParaRPr lang="de-DE" b="1" dirty="0" smtClean="0">
              <a:solidFill>
                <a:srgbClr val="FF0000"/>
              </a:solidFill>
            </a:endParaRPr>
          </a:p>
          <a:p>
            <a:pPr marL="0" indent="0">
              <a:buFontTx/>
              <a:buNone/>
              <a:defRPr/>
            </a:pPr>
            <a:endParaRPr lang="de-DE" b="1" dirty="0" smtClean="0"/>
          </a:p>
          <a:p>
            <a:pPr marL="0" indent="0" eaLnBrk="1" hangingPunct="1">
              <a:buFontTx/>
              <a:buNone/>
              <a:defRPr/>
            </a:pPr>
            <a:endParaRPr lang="de-DE" dirty="0" smtClean="0"/>
          </a:p>
        </p:txBody>
      </p:sp>
      <p:sp>
        <p:nvSpPr>
          <p:cNvPr id="10244" name="Datumsplatzhalter 3"/>
          <p:cNvSpPr>
            <a:spLocks noGrp="1"/>
          </p:cNvSpPr>
          <p:nvPr>
            <p:ph type="dt" sz="quarter" idx="10"/>
          </p:nvPr>
        </p:nvSpPr>
        <p:spPr>
          <a:noFill/>
        </p:spPr>
        <p:txBody>
          <a:bodyPr/>
          <a:lstStyle/>
          <a:p>
            <a:fld id="{C2E837D8-284B-4F33-BA79-C45D4725D309}" type="datetime1">
              <a:rPr lang="de-DE" smtClean="0"/>
              <a:pPr/>
              <a:t>20.01.2012</a:t>
            </a:fld>
            <a:endParaRPr lang="de-DE"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684213" y="1341438"/>
            <a:ext cx="7775575" cy="719137"/>
          </a:xfrm>
        </p:spPr>
        <p:txBody>
          <a:bodyPr/>
          <a:lstStyle/>
          <a:p>
            <a:pPr marL="466725" indent="-457200"/>
            <a:r>
              <a:rPr lang="en-GB" b="1" smtClean="0"/>
              <a:t>3a. 	Key competencies in single-subject Bachelor degree programmes</a:t>
            </a:r>
            <a:endParaRPr lang="de-DE" smtClean="0"/>
          </a:p>
        </p:txBody>
      </p:sp>
      <p:graphicFrame>
        <p:nvGraphicFramePr>
          <p:cNvPr id="5" name="Inhaltsplatzhalter 4"/>
          <p:cNvGraphicFramePr>
            <a:graphicFrameLocks noGrp="1"/>
          </p:cNvGraphicFramePr>
          <p:nvPr>
            <p:ph idx="1"/>
          </p:nvPr>
        </p:nvGraphicFramePr>
        <p:xfrm>
          <a:off x="684213" y="2276475"/>
          <a:ext cx="7772400" cy="2232026"/>
        </p:xfrm>
        <a:graphic>
          <a:graphicData uri="http://schemas.openxmlformats.org/drawingml/2006/table">
            <a:tbl>
              <a:tblPr/>
              <a:tblGrid>
                <a:gridCol w="1657350"/>
                <a:gridCol w="6115050"/>
              </a:tblGrid>
              <a:tr h="5794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3C68"/>
                          </a:solidFill>
                          <a:effectLst/>
                          <a:latin typeface="Arial" charset="0"/>
                          <a:ea typeface="Times New Roman" charset="0"/>
                          <a:cs typeface="Arial" charset="0"/>
                        </a:rPr>
                        <a:t>Bachelor (6 semesters) (180 C)</a:t>
                      </a:r>
                      <a:endParaRPr kumimoji="0" lang="en-GB" sz="1400" b="0" i="0" u="none" strike="noStrike" cap="none" normalizeH="0" baseline="0" dirty="0" smtClean="0">
                        <a:ln>
                          <a:noFill/>
                        </a:ln>
                        <a:solidFill>
                          <a:srgbClr val="003C68"/>
                        </a:solidFill>
                        <a:effectLst/>
                        <a:latin typeface="Times New Roman" charset="0"/>
                        <a:ea typeface="Times New Roman"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r>
              <a:tr h="57626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3C68"/>
                          </a:solidFill>
                          <a:effectLst/>
                          <a:latin typeface="Arial" charset="0"/>
                          <a:ea typeface="Times New Roman" charset="0"/>
                          <a:cs typeface="Arial" charset="0"/>
                        </a:rPr>
                        <a:t>S</a:t>
                      </a:r>
                      <a:r>
                        <a:rPr kumimoji="0" lang="en-US" sz="1400" b="1" i="0" u="none" strike="noStrike" cap="none" normalizeH="0" baseline="0" dirty="0" smtClean="0">
                          <a:ln>
                            <a:noFill/>
                          </a:ln>
                          <a:solidFill>
                            <a:srgbClr val="003366"/>
                          </a:solidFill>
                          <a:effectLst/>
                          <a:latin typeface="Arial" charset="0"/>
                          <a:ea typeface="Times New Roman" charset="0"/>
                          <a:cs typeface="Arial" charset="0"/>
                        </a:rPr>
                        <a:t>ubject-related</a:t>
                      </a:r>
                      <a:r>
                        <a:rPr kumimoji="0" lang="en-US" sz="1400" b="1" i="0" u="none" strike="noStrike" cap="none" normalizeH="0" baseline="0" dirty="0" smtClean="0">
                          <a:ln>
                            <a:noFill/>
                          </a:ln>
                          <a:solidFill>
                            <a:srgbClr val="003C68"/>
                          </a:solidFill>
                          <a:effectLst/>
                          <a:latin typeface="Arial" charset="0"/>
                          <a:ea typeface="Times New Roman" charset="0"/>
                          <a:cs typeface="Arial" charset="0"/>
                        </a:rPr>
                        <a:t> Bachelor’s thesis (12 C</a:t>
                      </a:r>
                      <a:r>
                        <a:rPr kumimoji="0" lang="de-DE" sz="1400" b="1" i="0" u="none" strike="noStrike" cap="none" normalizeH="0" baseline="0" dirty="0" smtClean="0">
                          <a:ln>
                            <a:noFill/>
                          </a:ln>
                          <a:solidFill>
                            <a:srgbClr val="003C68"/>
                          </a:solidFill>
                          <a:effectLst/>
                          <a:latin typeface="Arial" charset="0"/>
                          <a:ea typeface="Times New Roman" charset="0"/>
                          <a:cs typeface="Arial" charset="0"/>
                        </a:rPr>
                        <a:t>)</a:t>
                      </a:r>
                      <a:endParaRPr kumimoji="0" lang="de-DE" sz="1400" b="0" i="0" u="none" strike="noStrike" cap="none" normalizeH="0" baseline="0" dirty="0" smtClean="0">
                        <a:ln>
                          <a:noFill/>
                        </a:ln>
                        <a:solidFill>
                          <a:srgbClr val="003C68"/>
                        </a:solidFill>
                        <a:effectLst/>
                        <a:latin typeface="Times New Roman" charset="0"/>
                        <a:ea typeface="Times New Roman"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r>
              <a:tr h="1076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3C68"/>
                          </a:solidFill>
                          <a:effectLst/>
                          <a:latin typeface="Arial" charset="0"/>
                        </a:rPr>
                        <a:t>Subject-related studies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3C68"/>
                          </a:solidFill>
                          <a:effectLst/>
                          <a:latin typeface="Arial" charset="0"/>
                        </a:rPr>
                        <a:t>(132 C) </a:t>
                      </a:r>
                      <a:endParaRPr kumimoji="0" lang="de-DE" sz="1400" b="0" i="0" u="none" strike="noStrike" cap="none" normalizeH="0" baseline="0" smtClean="0">
                        <a:ln>
                          <a:noFill/>
                        </a:ln>
                        <a:solidFill>
                          <a:srgbClr val="003C68"/>
                        </a:solidFill>
                        <a:effectLst/>
                        <a:latin typeface="Times New Roman" charset="0"/>
                        <a:ea typeface="Times New Roman"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rgbClr val="003C68"/>
                          </a:solidFill>
                          <a:effectLst/>
                          <a:latin typeface="Arial" charset="0"/>
                          <a:ea typeface="Times New Roman" charset="0"/>
                          <a:cs typeface="Arial" charset="0"/>
                        </a:rPr>
                        <a:t>Area of professionalisation</a:t>
                      </a:r>
                      <a:br>
                        <a:rPr kumimoji="0" lang="de-DE" sz="1400" b="1" i="0" u="none" strike="noStrike" cap="none" normalizeH="0" baseline="0" smtClean="0">
                          <a:ln>
                            <a:noFill/>
                          </a:ln>
                          <a:solidFill>
                            <a:srgbClr val="003C68"/>
                          </a:solidFill>
                          <a:effectLst/>
                          <a:latin typeface="Arial" charset="0"/>
                          <a:ea typeface="Times New Roman" charset="0"/>
                          <a:cs typeface="Arial" charset="0"/>
                        </a:rPr>
                      </a:br>
                      <a:r>
                        <a:rPr kumimoji="0" lang="en-GB" sz="1400" b="1" i="0" u="none" strike="noStrike" cap="none" normalizeH="0" baseline="0" smtClean="0">
                          <a:ln>
                            <a:noFill/>
                          </a:ln>
                          <a:solidFill>
                            <a:srgbClr val="003C68"/>
                          </a:solidFill>
                          <a:effectLst/>
                          <a:latin typeface="Arial" charset="0"/>
                          <a:ea typeface="Times New Roman" charset="0"/>
                          <a:cs typeface="Arial" charset="0"/>
                        </a:rPr>
                        <a:t>(36 C, of which </a:t>
                      </a:r>
                      <a:r>
                        <a:rPr kumimoji="0" lang="en-GB" sz="1400" b="1" i="0" u="none" strike="noStrike" cap="none" normalizeH="0" baseline="0" smtClean="0">
                          <a:ln>
                            <a:noFill/>
                          </a:ln>
                          <a:solidFill>
                            <a:srgbClr val="FF0000"/>
                          </a:solidFill>
                          <a:effectLst/>
                          <a:latin typeface="Arial" charset="0"/>
                          <a:ea typeface="Times New Roman" charset="0"/>
                          <a:cs typeface="Arial" charset="0"/>
                        </a:rPr>
                        <a:t>18 C are contributed by key competencies</a:t>
                      </a:r>
                      <a:r>
                        <a:rPr kumimoji="0" lang="en-GB" sz="1400" b="1" i="0" u="none" strike="noStrike" cap="none" normalizeH="0" baseline="0" smtClean="0">
                          <a:ln>
                            <a:noFill/>
                          </a:ln>
                          <a:solidFill>
                            <a:srgbClr val="003C68"/>
                          </a:solidFill>
                          <a:effectLst/>
                          <a:latin typeface="Arial" charset="0"/>
                          <a:ea typeface="Times New Roman" charset="0"/>
                          <a:cs typeface="Arial" charset="0"/>
                        </a:rPr>
                        <a:t>)</a:t>
                      </a:r>
                      <a:endParaRPr kumimoji="0" lang="de-DE" sz="1400" b="0" i="0" u="none" strike="noStrike" cap="none" normalizeH="0" baseline="0" smtClean="0">
                        <a:ln>
                          <a:noFill/>
                        </a:ln>
                        <a:solidFill>
                          <a:srgbClr val="003C68"/>
                        </a:solidFill>
                        <a:effectLst/>
                        <a:latin typeface="Times New Roman" charset="0"/>
                        <a:ea typeface="Times New Roman"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sp>
        <p:nvSpPr>
          <p:cNvPr id="11280" name="Datumsplatzhalter 3"/>
          <p:cNvSpPr>
            <a:spLocks noGrp="1"/>
          </p:cNvSpPr>
          <p:nvPr>
            <p:ph type="dt" sz="quarter" idx="10"/>
          </p:nvPr>
        </p:nvSpPr>
        <p:spPr>
          <a:noFill/>
        </p:spPr>
        <p:txBody>
          <a:bodyPr/>
          <a:lstStyle/>
          <a:p>
            <a:fld id="{E60A7518-C0BA-45D6-8C8D-E32B946DC2A9}" type="datetime1">
              <a:rPr lang="de-DE" smtClean="0"/>
              <a:pPr/>
              <a:t>20.01.2012</a:t>
            </a:fld>
            <a:endParaRPr lang="de-DE"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alpha val="50000"/>
          </a:srgbClr>
        </a:solid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FFFFF">
            <a:alpha val="50000"/>
          </a:srgbClr>
        </a:solid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851</Words>
  <Application>Microsoft Office PowerPoint</Application>
  <PresentationFormat>Bildschirmpräsentation (4:3)</PresentationFormat>
  <Paragraphs>190</Paragraphs>
  <Slides>14</Slides>
  <Notes>14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14</vt:i4>
      </vt:variant>
    </vt:vector>
  </HeadingPairs>
  <TitlesOfParts>
    <vt:vector size="19" baseType="lpstr">
      <vt:lpstr>Times New Roman</vt:lpstr>
      <vt:lpstr>Arial</vt:lpstr>
      <vt:lpstr>Calibri</vt:lpstr>
      <vt:lpstr>SimSun</vt:lpstr>
      <vt:lpstr>Standarddesign</vt:lpstr>
      <vt:lpstr>   Key competencies at the University of Göttingen  Dr. Claudia Faust (Department for Academic Programme Development and  Quality Management) </vt:lpstr>
      <vt:lpstr>Contents</vt:lpstr>
      <vt:lpstr>1.  What are key competencies?</vt:lpstr>
      <vt:lpstr>2.  Why do we need key competencies?</vt:lpstr>
      <vt:lpstr>Half-life period of knowledge</vt:lpstr>
      <vt:lpstr>Employers’ expectations of university graduates (DIHK Association of German Chambers of Industry and Commerce 2007)</vt:lpstr>
      <vt:lpstr>Further important competencies (DIHK 2007)</vt:lpstr>
      <vt:lpstr>3.  Framework for key competencies at the University of Göttingen</vt:lpstr>
      <vt:lpstr>3a.  Key competencies in single-subject Bachelor degree programmes</vt:lpstr>
      <vt:lpstr>3b.  Key competencies in two-subjects Bachelor degree programmes</vt:lpstr>
      <vt:lpstr>3c.  Key competencies in Master degree programmes</vt:lpstr>
      <vt:lpstr>4.  Forms of teaching key competencies</vt:lpstr>
      <vt:lpstr>5.  Areas of key competencies at the University of Göttingen</vt:lpstr>
      <vt:lpstr>6.  The range of key competency courses offered by the University of Göttingen   </vt:lpstr>
    </vt:vector>
  </TitlesOfParts>
  <Company>Universität Göttingen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prhi6</dc:creator>
  <dc:description>übersetzt von bmf text+</dc:description>
  <cp:lastModifiedBy>witt2</cp:lastModifiedBy>
  <cp:revision>266</cp:revision>
  <dcterms:created xsi:type="dcterms:W3CDTF">2005-02-07T14:10:44Z</dcterms:created>
  <dcterms:modified xsi:type="dcterms:W3CDTF">2012-01-20T14:07:36Z</dcterms:modified>
</cp:coreProperties>
</file>