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6" r:id="rId2"/>
    <p:sldId id="262" r:id="rId3"/>
    <p:sldId id="279" r:id="rId4"/>
    <p:sldId id="277" r:id="rId5"/>
    <p:sldId id="278" r:id="rId6"/>
    <p:sldId id="280" r:id="rId7"/>
    <p:sldId id="281" r:id="rId8"/>
    <p:sldId id="282" r:id="rId9"/>
  </p:sldIdLst>
  <p:sldSz cx="9144000" cy="5143500" type="screen16x9"/>
  <p:notesSz cx="13004800" cy="9753600"/>
  <p:defaultTextStyle>
    <a:defPPr>
      <a:defRPr lang="de-DE"/>
    </a:defPPr>
    <a:lvl1pPr marL="0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164">
          <p15:clr>
            <a:srgbClr val="A4A3A4"/>
          </p15:clr>
        </p15:guide>
        <p15:guide id="2" pos="-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4F0"/>
    <a:srgbClr val="F4F2EA"/>
    <a:srgbClr val="4F334E"/>
    <a:srgbClr val="8390FF"/>
    <a:srgbClr val="948B6C"/>
    <a:srgbClr val="FBC1E8"/>
    <a:srgbClr val="0F9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835" autoAdjust="0"/>
    <p:restoredTop sz="94689" autoAdjust="0"/>
  </p:normalViewPr>
  <p:slideViewPr>
    <p:cSldViewPr>
      <p:cViewPr varScale="1">
        <p:scale>
          <a:sx n="146" d="100"/>
          <a:sy n="146" d="100"/>
        </p:scale>
        <p:origin x="138" y="342"/>
      </p:cViewPr>
      <p:guideLst>
        <p:guide orient="horz" pos="-1164"/>
        <p:guide pos="-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11.12.2019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11.12.2019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014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64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144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305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736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731838"/>
            <a:ext cx="6502400" cy="36576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87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60797" y="3053953"/>
            <a:ext cx="64008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defTabSz="512188">
              <a:buFont typeface="Times New Roman" charset="0"/>
              <a:buNone/>
              <a:defRPr sz="1500">
                <a:solidFill>
                  <a:srgbClr val="7F7F7F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1500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636682" y="2451199"/>
            <a:ext cx="7623279" cy="584775"/>
          </a:xfrm>
        </p:spPr>
        <p:txBody>
          <a:bodyPr vert="horz"/>
          <a:lstStyle>
            <a:lvl1pPr>
              <a:defRPr sz="3800">
                <a:solidFill>
                  <a:srgbClr val="17375E"/>
                </a:solidFill>
                <a:latin typeface="+mj-lt"/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 hasCustomPrompt="1"/>
          </p:nvPr>
        </p:nvSpPr>
        <p:spPr>
          <a:xfrm>
            <a:off x="660797" y="2210098"/>
            <a:ext cx="5786438" cy="184666"/>
          </a:xfrm>
        </p:spPr>
        <p:txBody>
          <a:bodyPr lIns="0" tIns="0" rIns="0" bIns="0"/>
          <a:lstStyle>
            <a:lvl1pPr>
              <a:defRPr sz="1500" b="0" i="0" cap="small">
                <a:solidFill>
                  <a:schemeClr val="bg1">
                    <a:lumMod val="50000"/>
                  </a:schemeClr>
                </a:solidFill>
                <a:latin typeface="+mj-lt"/>
                <a:cs typeface="DINPro"/>
              </a:defRPr>
            </a:lvl1pPr>
          </a:lstStyle>
          <a:p>
            <a:r>
              <a:rPr lang="de-DE" dirty="0" err="1" smtClean="0"/>
              <a:t>fff</a:t>
            </a:r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</p:spPr>
        <p:txBody>
          <a:bodyPr lIns="0" tIns="0" rIns="0" bIns="0"/>
          <a:lstStyle>
            <a:lvl1pPr>
              <a:defRPr sz="28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5937" y="1607344"/>
            <a:ext cx="5786438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7F7F7F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</p:spPr>
        <p:txBody>
          <a:bodyPr lIns="0" tIns="0" rIns="0" bIns="0"/>
          <a:lstStyle>
            <a:lvl1pPr>
              <a:defRPr sz="2800" b="0" i="0">
                <a:solidFill>
                  <a:srgbClr val="17375E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5939" y="1607344"/>
            <a:ext cx="5811749" cy="230832"/>
          </a:xfrm>
        </p:spPr>
        <p:txBody>
          <a:bodyPr lIns="0" tIns="0" rIns="0" bIns="0"/>
          <a:lstStyle>
            <a:lvl1pPr>
              <a:spcAft>
                <a:spcPts val="377"/>
              </a:spcAft>
              <a:buClr>
                <a:schemeClr val="accent1">
                  <a:lumMod val="40000"/>
                  <a:lumOff val="60000"/>
                </a:schemeClr>
              </a:buClr>
              <a:buSzPct val="104000"/>
              <a:buFont typeface="Wingdings" charset="2"/>
              <a:buChar char="§"/>
              <a:defRPr sz="15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de-DE" dirty="0" smtClean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E676C-4406-3640-8397-3968334A8A8E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1" y="1247368"/>
            <a:ext cx="91439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25" name="object 62"/>
          <p:cNvSpPr/>
          <p:nvPr userDrawn="1"/>
        </p:nvSpPr>
        <p:spPr>
          <a:xfrm>
            <a:off x="0" y="740049"/>
            <a:ext cx="9144000" cy="509574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810369"/>
            <a:ext cx="7623279" cy="323165"/>
          </a:xfrm>
        </p:spPr>
        <p:txBody>
          <a:bodyPr lIns="0" tIns="0" rIns="0" bIns="0"/>
          <a:lstStyle>
            <a:lvl1pPr>
              <a:defRPr sz="2100" b="0" i="0" cap="small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CA0F-C99F-184A-BCAD-ADF098A7BB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 23"/>
          <p:cNvSpPr>
            <a:spLocks noGrp="1"/>
          </p:cNvSpPr>
          <p:nvPr>
            <p:ph type="pic" sz="quarter" idx="11"/>
          </p:nvPr>
        </p:nvSpPr>
        <p:spPr>
          <a:xfrm>
            <a:off x="1" y="723303"/>
            <a:ext cx="9144000" cy="276999"/>
          </a:xfrm>
        </p:spPr>
        <p:txBody>
          <a:bodyPr vert="horz"/>
          <a:lstStyle/>
          <a:p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0" y="4741664"/>
            <a:ext cx="9144000" cy="4018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7397" tIns="28698" rIns="57397" bIns="28698" rtlCol="0" anchor="ctr"/>
          <a:lstStyle/>
          <a:p>
            <a:pPr algn="ctr"/>
            <a:endParaRPr lang="de-DE"/>
          </a:p>
        </p:txBody>
      </p:sp>
      <p:sp>
        <p:nvSpPr>
          <p:cNvPr id="5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62"/>
          <p:cNvSpPr/>
          <p:nvPr userDrawn="1"/>
        </p:nvSpPr>
        <p:spPr>
          <a:xfrm>
            <a:off x="0" y="740049"/>
            <a:ext cx="9144000" cy="509574"/>
          </a:xfrm>
          <a:custGeom>
            <a:avLst/>
            <a:gdLst/>
            <a:ahLst/>
            <a:cxnLst/>
            <a:rect l="l" t="t" r="r" b="b"/>
            <a:pathLst>
              <a:path w="13004800" h="2844800">
                <a:moveTo>
                  <a:pt x="0" y="2844800"/>
                </a:moveTo>
                <a:lnTo>
                  <a:pt x="13004800" y="2844800"/>
                </a:lnTo>
                <a:lnTo>
                  <a:pt x="13004800" y="0"/>
                </a:lnTo>
                <a:lnTo>
                  <a:pt x="0" y="0"/>
                </a:lnTo>
                <a:lnTo>
                  <a:pt x="0" y="284480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50000"/>
                </a:schemeClr>
              </a:gs>
              <a:gs pos="100000">
                <a:srgbClr val="0F96D4"/>
              </a:gs>
            </a:gsLst>
            <a:lin ang="0" scaled="1"/>
            <a:tileRect/>
          </a:gra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Holder 3"/>
          <p:cNvSpPr>
            <a:spLocks noGrp="1"/>
          </p:cNvSpPr>
          <p:nvPr>
            <p:ph sz="half" idx="10"/>
          </p:nvPr>
        </p:nvSpPr>
        <p:spPr>
          <a:xfrm>
            <a:off x="4464844" y="1249843"/>
            <a:ext cx="4690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6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58CEF-F7BB-BA45-8352-420FBD9C4B5B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2" name="Holder 3"/>
          <p:cNvSpPr>
            <a:spLocks noGrp="1"/>
          </p:cNvSpPr>
          <p:nvPr>
            <p:ph type="body" idx="1"/>
          </p:nvPr>
        </p:nvSpPr>
        <p:spPr>
          <a:xfrm>
            <a:off x="714375" y="1607344"/>
            <a:ext cx="3214688" cy="230832"/>
          </a:xfrm>
        </p:spPr>
        <p:txBody>
          <a:bodyPr lIns="0" tIns="0" rIns="0" bIns="0"/>
          <a:lstStyle>
            <a:lvl1pPr>
              <a:defRPr sz="1500" b="0" i="0">
                <a:solidFill>
                  <a:schemeClr val="bg1">
                    <a:lumMod val="50000"/>
                  </a:schemeClr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12" name="Holder 2"/>
          <p:cNvSpPr>
            <a:spLocks noGrp="1"/>
          </p:cNvSpPr>
          <p:nvPr>
            <p:ph type="title"/>
          </p:nvPr>
        </p:nvSpPr>
        <p:spPr>
          <a:xfrm>
            <a:off x="660797" y="810369"/>
            <a:ext cx="7623279" cy="323165"/>
          </a:xfrm>
        </p:spPr>
        <p:txBody>
          <a:bodyPr lIns="0" tIns="0" rIns="0" bIns="0"/>
          <a:lstStyle>
            <a:lvl1pPr>
              <a:defRPr sz="2100" b="0" i="0" cap="small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11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 smtClean="0"/>
              <a:t>Institut/Zentrum für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iß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Göttingen_169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361" y="988761"/>
            <a:ext cx="762327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DINPro"/>
                <a:cs typeface="DIN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0557" y="1737887"/>
            <a:ext cx="45228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6"/>
                </a:solidFill>
                <a:latin typeface="DINPro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smtClean="0"/>
              <a:t>The University of Göttingen – An Introduction</a:t>
            </a:r>
            <a:endParaRPr lang="de-DE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4" r:id="rId4"/>
    <p:sldLayoutId id="2147483668" r:id="rId5"/>
    <p:sldLayoutId id="2147483667" r:id="rId6"/>
    <p:sldLayoutId id="2147483665" r:id="rId7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36682" y="1906255"/>
            <a:ext cx="7623279" cy="1169551"/>
          </a:xfrm>
        </p:spPr>
        <p:txBody>
          <a:bodyPr/>
          <a:lstStyle/>
          <a:p>
            <a:pPr algn="ctr"/>
            <a:r>
              <a:rPr lang="de-DE" dirty="0" smtClean="0"/>
              <a:t>Suchmaschinenoptimierung</a:t>
            </a:r>
            <a:br>
              <a:rPr lang="de-DE" dirty="0" smtClean="0"/>
            </a:br>
            <a:r>
              <a:rPr lang="de-DE" dirty="0" smtClean="0"/>
              <a:t>mit dem GCMS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funktioniert eine Suchmaschine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27584" y="1707654"/>
            <a:ext cx="5811749" cy="1718419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</a:t>
            </a:r>
            <a:r>
              <a:rPr lang="en-US" dirty="0" smtClean="0"/>
              <a:t> 	</a:t>
            </a:r>
            <a:r>
              <a:rPr lang="en-US" b="1" dirty="0" smtClean="0"/>
              <a:t>Crawling</a:t>
            </a:r>
            <a:r>
              <a:rPr lang="en-US" dirty="0" smtClean="0"/>
              <a:t>: Der </a:t>
            </a:r>
            <a:r>
              <a:rPr lang="en-US" dirty="0" err="1" smtClean="0"/>
              <a:t>Googlebot</a:t>
            </a:r>
            <a:r>
              <a:rPr lang="en-US" dirty="0" smtClean="0"/>
              <a:t> </a:t>
            </a:r>
            <a:r>
              <a:rPr lang="en-US" dirty="0" err="1" smtClean="0"/>
              <a:t>durchsucht</a:t>
            </a:r>
            <a:r>
              <a:rPr lang="en-US" dirty="0" smtClean="0"/>
              <a:t> das Internet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neuen</a:t>
            </a:r>
            <a:r>
              <a:rPr lang="en-US" dirty="0" smtClean="0"/>
              <a:t> Seiten und 	</a:t>
            </a:r>
            <a:r>
              <a:rPr lang="en-US" dirty="0" err="1" smtClean="0"/>
              <a:t>Dokumenten</a:t>
            </a:r>
            <a:r>
              <a:rPr lang="en-US" dirty="0" smtClean="0"/>
              <a:t> und </a:t>
            </a:r>
            <a:r>
              <a:rPr lang="en-US" dirty="0" err="1" smtClean="0"/>
              <a:t>registriert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. </a:t>
            </a:r>
            <a:r>
              <a:rPr lang="en-US" dirty="0" err="1" smtClean="0"/>
              <a:t>Außerdem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Änderungen</a:t>
            </a:r>
            <a:r>
              <a:rPr lang="en-US" dirty="0" smtClean="0"/>
              <a:t> an 	</a:t>
            </a:r>
            <a:r>
              <a:rPr lang="en-US" dirty="0" err="1" smtClean="0"/>
              <a:t>bestehenden</a:t>
            </a:r>
            <a:r>
              <a:rPr lang="en-US" dirty="0" smtClean="0"/>
              <a:t> Seiten </a:t>
            </a:r>
            <a:r>
              <a:rPr lang="en-US" dirty="0" err="1" smtClean="0"/>
              <a:t>registriert</a:t>
            </a:r>
            <a:endParaRPr lang="en-US" dirty="0" smtClean="0"/>
          </a:p>
          <a:p>
            <a:pPr defTabSz="180975"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b="1" dirty="0" smtClean="0"/>
              <a:t>Indexing</a:t>
            </a:r>
            <a:r>
              <a:rPr lang="en-US" dirty="0" smtClean="0"/>
              <a:t>: Die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in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Datenbank</a:t>
            </a:r>
            <a:r>
              <a:rPr lang="en-US" dirty="0" smtClean="0"/>
              <a:t> </a:t>
            </a:r>
            <a:r>
              <a:rPr lang="en-US" dirty="0" err="1" smtClean="0"/>
              <a:t>hinterlegt</a:t>
            </a:r>
            <a:r>
              <a:rPr lang="en-US" dirty="0" smtClean="0"/>
              <a:t> und </a:t>
            </a:r>
            <a:r>
              <a:rPr lang="en-US" dirty="0" err="1" smtClean="0"/>
              <a:t>mit</a:t>
            </a:r>
            <a:r>
              <a:rPr lang="en-US" dirty="0" smtClean="0"/>
              <a:t> 	Keywords </a:t>
            </a:r>
            <a:r>
              <a:rPr lang="en-US" dirty="0" err="1" smtClean="0"/>
              <a:t>verknüpft</a:t>
            </a:r>
            <a:r>
              <a:rPr lang="en-US" dirty="0" smtClean="0"/>
              <a:t> </a:t>
            </a:r>
          </a:p>
          <a:p>
            <a:pPr defTabSz="180975"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b="1" dirty="0" smtClean="0"/>
              <a:t>Ranking</a:t>
            </a:r>
            <a:r>
              <a:rPr lang="en-US" dirty="0" smtClean="0"/>
              <a:t>: Die </a:t>
            </a:r>
            <a:r>
              <a:rPr lang="en-US" dirty="0" err="1" smtClean="0"/>
              <a:t>indizierten</a:t>
            </a:r>
            <a:r>
              <a:rPr lang="en-US" dirty="0" smtClean="0"/>
              <a:t> </a:t>
            </a:r>
            <a:r>
              <a:rPr lang="en-US" dirty="0" err="1" smtClean="0"/>
              <a:t>Suchergebnisse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auf Basis </a:t>
            </a:r>
            <a:r>
              <a:rPr lang="en-US" dirty="0" err="1" smtClean="0"/>
              <a:t>eines</a:t>
            </a:r>
            <a:r>
              <a:rPr lang="en-US" dirty="0" smtClean="0"/>
              <a:t> 	</a:t>
            </a:r>
            <a:r>
              <a:rPr lang="en-US" dirty="0" err="1" smtClean="0"/>
              <a:t>geheimen</a:t>
            </a:r>
            <a:r>
              <a:rPr lang="en-US" dirty="0" smtClean="0"/>
              <a:t> </a:t>
            </a:r>
            <a:r>
              <a:rPr lang="en-US" dirty="0" err="1"/>
              <a:t>Algorithmus</a:t>
            </a:r>
            <a:r>
              <a:rPr lang="en-US" dirty="0" smtClean="0"/>
              <a:t> 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Relevanz</a:t>
            </a:r>
            <a:r>
              <a:rPr lang="en-US" dirty="0" smtClean="0"/>
              <a:t> und </a:t>
            </a:r>
            <a:r>
              <a:rPr lang="en-US" dirty="0" err="1" smtClean="0"/>
              <a:t>Beliebtheit</a:t>
            </a:r>
            <a:r>
              <a:rPr lang="en-US" dirty="0" smtClean="0"/>
              <a:t> </a:t>
            </a:r>
            <a:r>
              <a:rPr lang="en-US" dirty="0" err="1" smtClean="0"/>
              <a:t>sortiert</a:t>
            </a:r>
            <a:endParaRPr lang="en-US" dirty="0" smtClean="0"/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Rankingfaktoren die wir nicht beeinflussen können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5096955" y="1866379"/>
            <a:ext cx="5811749" cy="1641475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Standort</a:t>
            </a:r>
            <a:r>
              <a:rPr lang="en-US" dirty="0" smtClean="0"/>
              <a:t> und </a:t>
            </a:r>
            <a:r>
              <a:rPr lang="en-US" dirty="0" err="1" smtClean="0"/>
              <a:t>Historie</a:t>
            </a:r>
            <a:r>
              <a:rPr lang="en-US" dirty="0" smtClean="0"/>
              <a:t> der </a:t>
            </a:r>
            <a:r>
              <a:rPr lang="en-US" dirty="0" err="1" smtClean="0"/>
              <a:t>Suchenden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Verwendete</a:t>
            </a:r>
            <a:r>
              <a:rPr lang="en-US" dirty="0" smtClean="0"/>
              <a:t> </a:t>
            </a:r>
            <a:r>
              <a:rPr lang="en-US" dirty="0" err="1" smtClean="0"/>
              <a:t>Suchbegriffe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Verwendete</a:t>
            </a:r>
            <a:r>
              <a:rPr lang="en-US" dirty="0" smtClean="0"/>
              <a:t> </a:t>
            </a:r>
            <a:r>
              <a:rPr lang="en-US" dirty="0" err="1" smtClean="0"/>
              <a:t>Sprache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Stärke</a:t>
            </a:r>
            <a:r>
              <a:rPr lang="en-US" dirty="0" smtClean="0"/>
              <a:t> und </a:t>
            </a:r>
            <a:r>
              <a:rPr lang="en-US" dirty="0" err="1" smtClean="0"/>
              <a:t>Relevanz</a:t>
            </a:r>
            <a:r>
              <a:rPr lang="en-US" dirty="0" smtClean="0"/>
              <a:t> der “</a:t>
            </a:r>
            <a:r>
              <a:rPr lang="en-US" dirty="0" err="1" smtClean="0"/>
              <a:t>Konkurrenz</a:t>
            </a:r>
            <a:r>
              <a:rPr lang="en-US" dirty="0" smtClean="0"/>
              <a:t>” 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Adword</a:t>
            </a:r>
            <a:r>
              <a:rPr lang="en-US" dirty="0" smtClean="0"/>
              <a:t> </a:t>
            </a:r>
            <a:r>
              <a:rPr lang="en-US" dirty="0" err="1" smtClean="0"/>
              <a:t>Kampagnen</a:t>
            </a:r>
            <a:r>
              <a:rPr lang="en-US" dirty="0" smtClean="0"/>
              <a:t> </a:t>
            </a:r>
            <a:r>
              <a:rPr lang="en-US" dirty="0" err="1" smtClean="0"/>
              <a:t>anderer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uvm</a:t>
            </a:r>
            <a:r>
              <a:rPr lang="en-US" dirty="0" smtClean="0"/>
              <a:t>.</a:t>
            </a:r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7654"/>
            <a:ext cx="4377088" cy="237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514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Rankingfaktoren – Off Page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27584" y="1707654"/>
            <a:ext cx="5811749" cy="1641475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Stärke</a:t>
            </a:r>
            <a:r>
              <a:rPr lang="en-US" dirty="0" smtClean="0"/>
              <a:t> der </a:t>
            </a:r>
            <a:r>
              <a:rPr lang="en-US" dirty="0" err="1" smtClean="0"/>
              <a:t>Domäne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Quantität</a:t>
            </a:r>
            <a:r>
              <a:rPr lang="en-US" dirty="0" smtClean="0"/>
              <a:t> und </a:t>
            </a:r>
            <a:r>
              <a:rPr lang="en-US" dirty="0" err="1" smtClean="0"/>
              <a:t>Qualität</a:t>
            </a:r>
            <a:r>
              <a:rPr lang="en-US" dirty="0" smtClean="0"/>
              <a:t> der Links)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smtClean="0"/>
              <a:t>Responsive Design</a:t>
            </a:r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Geschwindigkeit</a:t>
            </a:r>
            <a:r>
              <a:rPr lang="en-US" dirty="0" smtClean="0"/>
              <a:t> des </a:t>
            </a:r>
            <a:r>
              <a:rPr lang="en-US" dirty="0" err="1" smtClean="0"/>
              <a:t>Seitenaufbaus</a:t>
            </a:r>
            <a:r>
              <a:rPr lang="en-US" dirty="0" smtClean="0"/>
              <a:t> </a:t>
            </a:r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AdWord</a:t>
            </a:r>
            <a:r>
              <a:rPr lang="en-US" dirty="0" smtClean="0"/>
              <a:t> </a:t>
            </a:r>
            <a:r>
              <a:rPr lang="en-US" dirty="0" err="1" smtClean="0"/>
              <a:t>Kampagne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usw</a:t>
            </a:r>
            <a:r>
              <a:rPr lang="en-US" dirty="0" smtClean="0"/>
              <a:t>.</a:t>
            </a:r>
          </a:p>
          <a:p>
            <a:pPr>
              <a:tabLst>
                <a:tab pos="180975" algn="l"/>
              </a:tabLst>
            </a:pPr>
            <a:endParaRPr lang="en-US" dirty="0" smtClean="0"/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70373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Rankingfaktoren – On Page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27584" y="1707654"/>
            <a:ext cx="5811749" cy="1641475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Content (</a:t>
            </a:r>
            <a:r>
              <a:rPr lang="en-US" dirty="0" err="1" smtClean="0"/>
              <a:t>Qualität</a:t>
            </a:r>
            <a:r>
              <a:rPr lang="en-US" dirty="0" smtClean="0"/>
              <a:t> und </a:t>
            </a:r>
            <a:r>
              <a:rPr lang="en-US" dirty="0" err="1" smtClean="0"/>
              <a:t>Quantität</a:t>
            </a:r>
            <a:r>
              <a:rPr lang="en-US" dirty="0" smtClean="0"/>
              <a:t>)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 	Keywords (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verwechseln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Metadaten</a:t>
            </a:r>
            <a:r>
              <a:rPr lang="en-US" dirty="0" smtClean="0"/>
              <a:t>)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Zugänglichkeit</a:t>
            </a:r>
            <a:r>
              <a:rPr lang="en-US" dirty="0" smtClean="0"/>
              <a:t> und </a:t>
            </a:r>
            <a:r>
              <a:rPr lang="en-US" dirty="0" err="1" smtClean="0"/>
              <a:t>Lesbarkeit</a:t>
            </a:r>
            <a:r>
              <a:rPr lang="en-US" dirty="0" smtClean="0"/>
              <a:t> der </a:t>
            </a:r>
            <a:r>
              <a:rPr lang="en-US" dirty="0" err="1" smtClean="0"/>
              <a:t>Inhalte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Sinnvolle</a:t>
            </a:r>
            <a:r>
              <a:rPr lang="en-US" dirty="0" smtClean="0"/>
              <a:t> </a:t>
            </a:r>
            <a:r>
              <a:rPr lang="en-US" dirty="0" err="1" smtClean="0"/>
              <a:t>Verlinkungen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guten</a:t>
            </a:r>
            <a:r>
              <a:rPr lang="en-US" dirty="0" smtClean="0"/>
              <a:t> </a:t>
            </a:r>
            <a:r>
              <a:rPr lang="en-US" dirty="0" err="1" smtClean="0"/>
              <a:t>Quellen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Multimediaelemente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Social Media </a:t>
            </a:r>
            <a:r>
              <a:rPr lang="en-US" dirty="0" err="1" smtClean="0"/>
              <a:t>Implementierung</a:t>
            </a:r>
            <a:endParaRPr lang="en-US" dirty="0" smtClean="0"/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3415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61539" y="1203598"/>
            <a:ext cx="7494885" cy="461665"/>
          </a:xfrm>
        </p:spPr>
        <p:txBody>
          <a:bodyPr/>
          <a:lstStyle/>
          <a:p>
            <a:pPr algn="ctr">
              <a:buNone/>
              <a:tabLst>
                <a:tab pos="180975" algn="l"/>
              </a:tabLst>
            </a:pPr>
            <a:r>
              <a:rPr lang="en-US" dirty="0"/>
              <a:t>Am </a:t>
            </a:r>
            <a:r>
              <a:rPr lang="en-US" dirty="0" err="1"/>
              <a:t>Ende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Suchmaschinenoptimierung</a:t>
            </a:r>
            <a:r>
              <a:rPr lang="en-US" dirty="0"/>
              <a:t> </a:t>
            </a:r>
            <a:r>
              <a:rPr lang="en-US" dirty="0" err="1"/>
              <a:t>immer</a:t>
            </a:r>
            <a:r>
              <a:rPr lang="en-US" dirty="0"/>
              <a:t>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Spekulation</a:t>
            </a:r>
            <a:r>
              <a:rPr lang="en-US" dirty="0"/>
              <a:t>. Was </a:t>
            </a:r>
            <a:r>
              <a:rPr lang="en-US" dirty="0" err="1"/>
              <a:t>heute</a:t>
            </a:r>
            <a:r>
              <a:rPr lang="en-US" dirty="0"/>
              <a:t> </a:t>
            </a:r>
            <a:r>
              <a:rPr lang="en-US" dirty="0" err="1"/>
              <a:t>funktioniert</a:t>
            </a:r>
            <a:r>
              <a:rPr lang="en-US" dirty="0"/>
              <a:t>, </a:t>
            </a:r>
            <a:r>
              <a:rPr lang="en-US" dirty="0" err="1"/>
              <a:t>kann</a:t>
            </a:r>
            <a:r>
              <a:rPr lang="en-US" dirty="0"/>
              <a:t> morgen </a:t>
            </a:r>
            <a:r>
              <a:rPr lang="en-US" dirty="0" err="1"/>
              <a:t>schon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Abzügen</a:t>
            </a:r>
            <a:r>
              <a:rPr lang="en-US" dirty="0"/>
              <a:t> </a:t>
            </a:r>
            <a:r>
              <a:rPr lang="en-US" dirty="0" err="1"/>
              <a:t>führen</a:t>
            </a:r>
            <a:r>
              <a:rPr lang="en-US" dirty="0"/>
              <a:t>. Der </a:t>
            </a:r>
            <a:r>
              <a:rPr lang="en-US" dirty="0" err="1"/>
              <a:t>Algorithmus</a:t>
            </a:r>
            <a:r>
              <a:rPr lang="en-US" dirty="0"/>
              <a:t> </a:t>
            </a:r>
            <a:r>
              <a:rPr lang="en-US" dirty="0" err="1" smtClean="0"/>
              <a:t>entwickelt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weiter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8" name="Picture 2" descr="http://infolab.stanford.edu/~backrub/ov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896" y="1923678"/>
            <a:ext cx="2394169" cy="266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981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r>
              <a:rPr lang="de-DE" dirty="0" err="1" smtClean="0"/>
              <a:t>Do‘s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Dont‘s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27585" y="1707654"/>
            <a:ext cx="3816424" cy="2385268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Relevante</a:t>
            </a:r>
            <a:r>
              <a:rPr lang="en-US" dirty="0" smtClean="0"/>
              <a:t> Keywords </a:t>
            </a:r>
            <a:r>
              <a:rPr lang="en-US" dirty="0" err="1" smtClean="0"/>
              <a:t>identifizieren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 smtClean="0"/>
              <a:t> 	“</a:t>
            </a:r>
            <a:r>
              <a:rPr lang="en-US" dirty="0" err="1" smtClean="0"/>
              <a:t>Guten</a:t>
            </a:r>
            <a:r>
              <a:rPr lang="en-US" dirty="0" smtClean="0"/>
              <a:t>” Content </a:t>
            </a:r>
            <a:r>
              <a:rPr lang="en-US" dirty="0" err="1" smtClean="0"/>
              <a:t>erstellen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 	Auf </a:t>
            </a:r>
            <a:r>
              <a:rPr lang="en-US" dirty="0" err="1" smtClean="0"/>
              <a:t>gute</a:t>
            </a:r>
            <a:r>
              <a:rPr lang="en-US" dirty="0" smtClean="0"/>
              <a:t> </a:t>
            </a:r>
            <a:r>
              <a:rPr lang="en-US" dirty="0" err="1" smtClean="0"/>
              <a:t>Formatierung</a:t>
            </a:r>
            <a:r>
              <a:rPr lang="en-US" dirty="0" smtClean="0"/>
              <a:t> </a:t>
            </a:r>
            <a:r>
              <a:rPr lang="en-US" dirty="0" err="1" smtClean="0"/>
              <a:t>achten</a:t>
            </a:r>
            <a:r>
              <a:rPr lang="en-US" dirty="0" smtClean="0"/>
              <a:t> und auf 	</a:t>
            </a:r>
            <a:r>
              <a:rPr lang="en-US" dirty="0" err="1" smtClean="0"/>
              <a:t>Lesbarkeit</a:t>
            </a:r>
            <a:r>
              <a:rPr lang="en-US" dirty="0" smtClean="0"/>
              <a:t> und </a:t>
            </a:r>
            <a:r>
              <a:rPr lang="en-US" dirty="0" err="1" smtClean="0"/>
              <a:t>Barrierefreiheit</a:t>
            </a:r>
            <a:r>
              <a:rPr lang="en-US" dirty="0" smtClean="0"/>
              <a:t> </a:t>
            </a:r>
            <a:r>
              <a:rPr lang="en-US" dirty="0" err="1" smtClean="0"/>
              <a:t>optimieren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Passende</a:t>
            </a:r>
            <a:r>
              <a:rPr lang="en-US" dirty="0" smtClean="0"/>
              <a:t>, </a:t>
            </a:r>
            <a:r>
              <a:rPr lang="en-US" dirty="0" err="1" smtClean="0"/>
              <a:t>ausgewählte</a:t>
            </a:r>
            <a:r>
              <a:rPr lang="en-US" dirty="0" smtClean="0"/>
              <a:t> Links </a:t>
            </a:r>
            <a:r>
              <a:rPr lang="en-US" dirty="0" err="1" smtClean="0"/>
              <a:t>setzen</a:t>
            </a:r>
            <a:r>
              <a:rPr lang="en-US" dirty="0" smtClean="0"/>
              <a:t> und 	</a:t>
            </a:r>
            <a:r>
              <a:rPr lang="en-US" dirty="0" err="1" smtClean="0"/>
              <a:t>sauber</a:t>
            </a:r>
            <a:r>
              <a:rPr lang="en-US" dirty="0" smtClean="0"/>
              <a:t> </a:t>
            </a:r>
            <a:r>
              <a:rPr lang="en-US" dirty="0" err="1" smtClean="0"/>
              <a:t>bezeichnen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Multimediainhalte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r>
              <a:rPr lang="en-US" dirty="0" smtClean="0"/>
              <a:t> (</a:t>
            </a:r>
            <a:r>
              <a:rPr lang="en-US" dirty="0" err="1" smtClean="0"/>
              <a:t>Bilder</a:t>
            </a:r>
            <a:r>
              <a:rPr lang="en-US" dirty="0" smtClean="0"/>
              <a:t>, Videos)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Regelmäßig</a:t>
            </a:r>
            <a:r>
              <a:rPr lang="en-US" dirty="0" smtClean="0"/>
              <a:t> </a:t>
            </a:r>
            <a:r>
              <a:rPr lang="en-US" dirty="0" err="1" smtClean="0"/>
              <a:t>Inhalte</a:t>
            </a:r>
            <a:r>
              <a:rPr lang="en-US" dirty="0" smtClean="0"/>
              <a:t> </a:t>
            </a:r>
            <a:r>
              <a:rPr lang="en-US" dirty="0" err="1" smtClean="0"/>
              <a:t>aktualisieren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sinnvoll</a:t>
            </a:r>
            <a:r>
              <a:rPr lang="en-US" dirty="0" smtClean="0"/>
              <a:t> Social-Media </a:t>
            </a:r>
            <a:r>
              <a:rPr lang="en-US" dirty="0" err="1" smtClean="0"/>
              <a:t>Kanäle</a:t>
            </a:r>
            <a:r>
              <a:rPr lang="en-US" dirty="0" smtClean="0"/>
              <a:t> </a:t>
            </a:r>
            <a:r>
              <a:rPr lang="en-US" dirty="0" err="1" smtClean="0"/>
              <a:t>benutzen</a:t>
            </a:r>
            <a:endParaRPr lang="en-US" dirty="0" smtClean="0"/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object 61"/>
          <p:cNvSpPr txBox="1">
            <a:spLocks noGrp="1"/>
          </p:cNvSpPr>
          <p:nvPr>
            <p:ph type="body" idx="1"/>
          </p:nvPr>
        </p:nvSpPr>
        <p:spPr>
          <a:xfrm>
            <a:off x="5108978" y="1707654"/>
            <a:ext cx="3816424" cy="1590179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allgemein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Begriffe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 smtClean="0"/>
              <a:t> 	Den Text </a:t>
            </a:r>
            <a:r>
              <a:rPr lang="en-US" dirty="0" err="1" smtClean="0"/>
              <a:t>mit</a:t>
            </a:r>
            <a:r>
              <a:rPr lang="en-US" dirty="0" smtClean="0"/>
              <a:t> Keywords </a:t>
            </a:r>
            <a:r>
              <a:rPr lang="en-US" dirty="0" err="1" smtClean="0"/>
              <a:t>vollstopfen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Irrelevante</a:t>
            </a:r>
            <a:r>
              <a:rPr lang="en-US" dirty="0" smtClean="0"/>
              <a:t> </a:t>
            </a:r>
            <a:r>
              <a:rPr lang="en-US" dirty="0" err="1" smtClean="0"/>
              <a:t>Verlinkungen</a:t>
            </a:r>
            <a:r>
              <a:rPr lang="en-US" dirty="0" smtClean="0"/>
              <a:t> </a:t>
            </a:r>
            <a:r>
              <a:rPr lang="en-US" dirty="0" err="1" smtClean="0"/>
              <a:t>setzen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Inhalte</a:t>
            </a:r>
            <a:r>
              <a:rPr lang="en-US" dirty="0" smtClean="0"/>
              <a:t> </a:t>
            </a:r>
            <a:r>
              <a:rPr lang="en-US" dirty="0" err="1" smtClean="0"/>
              <a:t>kopieren</a:t>
            </a:r>
            <a:r>
              <a:rPr lang="en-US" dirty="0" smtClean="0"/>
              <a:t> und auf </a:t>
            </a:r>
            <a:r>
              <a:rPr lang="en-US" dirty="0" err="1" smtClean="0"/>
              <a:t>mehreren</a:t>
            </a:r>
            <a:r>
              <a:rPr lang="en-US" dirty="0" smtClean="0"/>
              <a:t> Seiten 	</a:t>
            </a:r>
            <a:r>
              <a:rPr lang="en-US" dirty="0" err="1" smtClean="0"/>
              <a:t>unverändert</a:t>
            </a:r>
            <a:r>
              <a:rPr lang="en-US" dirty="0" smtClean="0"/>
              <a:t> </a:t>
            </a:r>
            <a:r>
              <a:rPr lang="en-US" dirty="0" err="1" smtClean="0"/>
              <a:t>benutzen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Mobile </a:t>
            </a:r>
            <a:r>
              <a:rPr lang="en-US" dirty="0" err="1" smtClean="0"/>
              <a:t>Nutzer</a:t>
            </a:r>
            <a:r>
              <a:rPr lang="en-US" dirty="0" smtClean="0"/>
              <a:t> </a:t>
            </a:r>
            <a:r>
              <a:rPr lang="en-US" dirty="0" err="1" smtClean="0"/>
              <a:t>vergessen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1545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bject 6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Einige konkrete Beispiele für das GCMS</a:t>
            </a:r>
            <a:endParaRPr lang="de-DE" dirty="0"/>
          </a:p>
        </p:txBody>
      </p:sp>
      <p:sp>
        <p:nvSpPr>
          <p:cNvPr id="61" name="object 61"/>
          <p:cNvSpPr txBox="1">
            <a:spLocks noGrp="1"/>
          </p:cNvSpPr>
          <p:nvPr>
            <p:ph type="body" idx="1"/>
          </p:nvPr>
        </p:nvSpPr>
        <p:spPr>
          <a:xfrm>
            <a:off x="827584" y="1707654"/>
            <a:ext cx="6480720" cy="2205732"/>
          </a:xfrm>
        </p:spPr>
        <p:txBody>
          <a:bodyPr/>
          <a:lstStyle/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Bilder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deskriptiven</a:t>
            </a:r>
            <a:r>
              <a:rPr lang="en-US" dirty="0" smtClean="0"/>
              <a:t> Alt-Tags </a:t>
            </a:r>
            <a:r>
              <a:rPr lang="en-US" dirty="0" err="1" smtClean="0"/>
              <a:t>versehen</a:t>
            </a:r>
            <a:r>
              <a:rPr lang="en-US" dirty="0" smtClean="0"/>
              <a:t> </a:t>
            </a:r>
          </a:p>
          <a:p>
            <a:pPr>
              <a:tabLst>
                <a:tab pos="180975" algn="l"/>
              </a:tabLst>
            </a:pPr>
            <a:r>
              <a:rPr lang="en-US" dirty="0"/>
              <a:t> 	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lange</a:t>
            </a:r>
            <a:r>
              <a:rPr lang="en-US" dirty="0" smtClean="0"/>
              <a:t> und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kurze</a:t>
            </a:r>
            <a:r>
              <a:rPr lang="en-US" dirty="0" smtClean="0"/>
              <a:t> </a:t>
            </a:r>
            <a:r>
              <a:rPr lang="en-US" dirty="0" err="1" smtClean="0"/>
              <a:t>Texte</a:t>
            </a:r>
            <a:r>
              <a:rPr lang="en-US" dirty="0" smtClean="0"/>
              <a:t> </a:t>
            </a:r>
            <a:r>
              <a:rPr lang="en-US" dirty="0" err="1" smtClean="0"/>
              <a:t>vermeiden</a:t>
            </a:r>
            <a:endParaRPr lang="en-US" dirty="0" smtClean="0"/>
          </a:p>
          <a:p>
            <a:pPr>
              <a:tabLst>
                <a:tab pos="180975" algn="l"/>
              </a:tabLst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Gestaltungs</a:t>
            </a:r>
            <a:r>
              <a:rPr lang="en-US" dirty="0" smtClean="0"/>
              <a:t>- und </a:t>
            </a:r>
            <a:r>
              <a:rPr lang="en-US" dirty="0" err="1" smtClean="0"/>
              <a:t>Strukturelemente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r>
              <a:rPr lang="en-US" dirty="0" smtClean="0"/>
              <a:t>, die </a:t>
            </a:r>
            <a:r>
              <a:rPr lang="en-US" dirty="0" err="1" smtClean="0"/>
              <a:t>maschinenlesbar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endParaRPr lang="en-US" dirty="0"/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Unwichtige</a:t>
            </a:r>
            <a:r>
              <a:rPr lang="en-US" dirty="0" smtClean="0"/>
              <a:t> </a:t>
            </a:r>
            <a:r>
              <a:rPr lang="en-US" dirty="0" err="1" smtClean="0"/>
              <a:t>Inhalte</a:t>
            </a:r>
            <a:r>
              <a:rPr lang="en-US" dirty="0" smtClean="0"/>
              <a:t> </a:t>
            </a:r>
            <a:r>
              <a:rPr lang="en-US" dirty="0" err="1" smtClean="0"/>
              <a:t>löschen</a:t>
            </a:r>
            <a:endParaRPr lang="en-US" dirty="0"/>
          </a:p>
          <a:p>
            <a:pPr>
              <a:tabLst>
                <a:tab pos="180975" algn="l"/>
              </a:tabLst>
            </a:pPr>
            <a:r>
              <a:rPr lang="en-US" dirty="0" smtClean="0"/>
              <a:t> 	</a:t>
            </a:r>
            <a:r>
              <a:rPr lang="en-US" dirty="0" err="1" smtClean="0"/>
              <a:t>Passende</a:t>
            </a:r>
            <a:r>
              <a:rPr lang="en-US" dirty="0" smtClean="0"/>
              <a:t> </a:t>
            </a:r>
            <a:r>
              <a:rPr lang="en-US" dirty="0" err="1" smtClean="0"/>
              <a:t>Seitenbezeichnung</a:t>
            </a:r>
            <a:r>
              <a:rPr lang="en-US" dirty="0" smtClean="0"/>
              <a:t> </a:t>
            </a:r>
            <a:r>
              <a:rPr lang="en-US" dirty="0" err="1" smtClean="0"/>
              <a:t>verwenden</a:t>
            </a:r>
            <a:r>
              <a:rPr lang="en-US" dirty="0" smtClean="0"/>
              <a:t>, da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der </a:t>
            </a:r>
            <a:r>
              <a:rPr lang="en-US" dirty="0" err="1" smtClean="0"/>
              <a:t>Seitentitel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endParaRPr lang="en-US" dirty="0" smtClean="0"/>
          </a:p>
          <a:p>
            <a:pPr>
              <a:buNone/>
              <a:tabLst>
                <a:tab pos="180975" algn="l"/>
              </a:tabLst>
            </a:pPr>
            <a:r>
              <a:rPr lang="en-US" dirty="0" smtClean="0"/>
              <a:t>…</a:t>
            </a:r>
          </a:p>
          <a:p>
            <a:pPr>
              <a:buNone/>
              <a:tabLst>
                <a:tab pos="180975" algn="l"/>
              </a:tabLst>
            </a:pPr>
            <a:endParaRPr lang="en-US" dirty="0"/>
          </a:p>
          <a:p>
            <a:pPr>
              <a:buNone/>
              <a:tabLst>
                <a:tab pos="180975" algn="l"/>
              </a:tabLst>
            </a:pP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konkrete</a:t>
            </a:r>
            <a:r>
              <a:rPr lang="en-US" dirty="0" smtClean="0"/>
              <a:t> Tips und </a:t>
            </a:r>
            <a:r>
              <a:rPr lang="en-US" dirty="0" err="1" smtClean="0"/>
              <a:t>Quellen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Weiterlesen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smtClean="0"/>
              <a:t> Handout </a:t>
            </a:r>
            <a:r>
              <a:rPr lang="en-US" dirty="0" smtClean="0"/>
              <a:t>	</a:t>
            </a:r>
          </a:p>
        </p:txBody>
      </p:sp>
      <p:sp>
        <p:nvSpPr>
          <p:cNvPr id="112" name="Datumsplatzhalter 1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04FED8-C979-F64B-90E4-24E76885865A}" type="datetime1">
              <a:rPr lang="de-DE" smtClean="0"/>
              <a:pPr/>
              <a:t>11.12.2019</a:t>
            </a:fld>
            <a:endParaRPr lang="en-US" dirty="0"/>
          </a:p>
        </p:txBody>
      </p:sp>
      <p:sp>
        <p:nvSpPr>
          <p:cNvPr id="113" name="Foliennummernplatzhalter 1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76759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Bildschirmpräsentation (16:9)</PresentationFormat>
  <Paragraphs>62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DINPro</vt:lpstr>
      <vt:lpstr>Geneva</vt:lpstr>
      <vt:lpstr>Times New Roman</vt:lpstr>
      <vt:lpstr>Wingdings</vt:lpstr>
      <vt:lpstr>Office Theme</vt:lpstr>
      <vt:lpstr>Suchmaschinenoptimierung mit dem GCMS</vt:lpstr>
      <vt:lpstr>Wie funktioniert eine Suchmaschine</vt:lpstr>
      <vt:lpstr>Rankingfaktoren die wir nicht beeinflussen können</vt:lpstr>
      <vt:lpstr>Rankingfaktoren – Off Page</vt:lpstr>
      <vt:lpstr>Rankingfaktoren – On Page</vt:lpstr>
      <vt:lpstr>PowerPoint-Präsentation</vt:lpstr>
      <vt:lpstr> Do‘s and Dont‘s</vt:lpstr>
      <vt:lpstr>Einige konkrete Beispiele für das GCMS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</dc:creator>
  <cp:lastModifiedBy>Riechel, Andreas</cp:lastModifiedBy>
  <cp:revision>118</cp:revision>
  <dcterms:created xsi:type="dcterms:W3CDTF">2017-08-09T09:33:14Z</dcterms:created>
  <dcterms:modified xsi:type="dcterms:W3CDTF">2019-12-11T16:06:33Z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