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42"/>
  </p:notesMasterIdLst>
  <p:sldIdLst>
    <p:sldId id="256" r:id="rId2"/>
    <p:sldId id="490" r:id="rId3"/>
    <p:sldId id="713" r:id="rId4"/>
    <p:sldId id="707" r:id="rId5"/>
    <p:sldId id="714" r:id="rId6"/>
    <p:sldId id="715" r:id="rId7"/>
    <p:sldId id="716" r:id="rId8"/>
    <p:sldId id="717" r:id="rId9"/>
    <p:sldId id="671" r:id="rId10"/>
    <p:sldId id="720" r:id="rId11"/>
    <p:sldId id="718" r:id="rId12"/>
    <p:sldId id="719" r:id="rId13"/>
    <p:sldId id="712" r:id="rId14"/>
    <p:sldId id="721" r:id="rId15"/>
    <p:sldId id="722" r:id="rId16"/>
    <p:sldId id="723" r:id="rId17"/>
    <p:sldId id="724" r:id="rId18"/>
    <p:sldId id="729" r:id="rId19"/>
    <p:sldId id="725" r:id="rId20"/>
    <p:sldId id="726" r:id="rId21"/>
    <p:sldId id="727" r:id="rId22"/>
    <p:sldId id="728" r:id="rId23"/>
    <p:sldId id="730" r:id="rId24"/>
    <p:sldId id="731" r:id="rId25"/>
    <p:sldId id="732" r:id="rId26"/>
    <p:sldId id="733" r:id="rId27"/>
    <p:sldId id="734" r:id="rId28"/>
    <p:sldId id="737" r:id="rId29"/>
    <p:sldId id="735" r:id="rId30"/>
    <p:sldId id="738" r:id="rId31"/>
    <p:sldId id="736" r:id="rId32"/>
    <p:sldId id="739" r:id="rId33"/>
    <p:sldId id="740" r:id="rId34"/>
    <p:sldId id="741" r:id="rId35"/>
    <p:sldId id="742" r:id="rId36"/>
    <p:sldId id="743" r:id="rId37"/>
    <p:sldId id="744" r:id="rId38"/>
    <p:sldId id="745" r:id="rId39"/>
    <p:sldId id="746" r:id="rId40"/>
    <p:sldId id="747" r:id="rId4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ijlstra" initials="" lastIdx="18" clrIdx="0"/>
  <p:cmAuthor id="1" name="afenner" initials="afe" lastIdx="11" clrIdx="1"/>
  <p:cmAuthor id="2" name="Anke Holler"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C43"/>
    <a:srgbClr val="297283"/>
    <a:srgbClr val="7B1F34"/>
    <a:srgbClr val="C96600"/>
    <a:srgbClr val="969696"/>
    <a:srgbClr val="2351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92" autoAdjust="0"/>
    <p:restoredTop sz="93350" autoAdjust="0"/>
  </p:normalViewPr>
  <p:slideViewPr>
    <p:cSldViewPr>
      <p:cViewPr varScale="1">
        <p:scale>
          <a:sx n="58" d="100"/>
          <a:sy n="58" d="100"/>
        </p:scale>
        <p:origin x="1896" y="184"/>
      </p:cViewPr>
      <p:guideLst>
        <p:guide orient="horz" pos="2160"/>
        <p:guide pos="2880"/>
      </p:guideLst>
    </p:cSldViewPr>
  </p:slideViewPr>
  <p:outlineViewPr>
    <p:cViewPr>
      <p:scale>
        <a:sx n="33" d="100"/>
        <a:sy n="33" d="100"/>
      </p:scale>
      <p:origin x="0" y="6438"/>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commentAuthors" Target="commentAuthors.xml"/><Relationship Id="rId44" Type="http://schemas.openxmlformats.org/officeDocument/2006/relationships/presProps" Target="presProps.xml"/><Relationship Id="rId4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73E567-BC5C-45EE-847B-D0B3681FA1D4}" type="datetimeFigureOut">
              <a:rPr lang="de-DE" smtClean="0"/>
              <a:t>28.04.20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5DD8E6-C11E-42E5-B548-E446F2202F72}" type="slidenum">
              <a:rPr lang="de-DE" smtClean="0"/>
              <a:t>‹Nr.›</a:t>
            </a:fld>
            <a:endParaRPr lang="de-DE"/>
          </a:p>
        </p:txBody>
      </p:sp>
    </p:spTree>
    <p:extLst>
      <p:ext uri="{BB962C8B-B14F-4D97-AF65-F5344CB8AC3E}">
        <p14:creationId xmlns:p14="http://schemas.microsoft.com/office/powerpoint/2010/main" val="2717570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3</a:t>
            </a:fld>
            <a:endParaRPr lang="de-DE"/>
          </a:p>
        </p:txBody>
      </p:sp>
    </p:spTree>
    <p:extLst>
      <p:ext uri="{BB962C8B-B14F-4D97-AF65-F5344CB8AC3E}">
        <p14:creationId xmlns:p14="http://schemas.microsoft.com/office/powerpoint/2010/main" val="1736094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15</a:t>
            </a:fld>
            <a:endParaRPr lang="de-DE"/>
          </a:p>
        </p:txBody>
      </p:sp>
    </p:spTree>
    <p:extLst>
      <p:ext uri="{BB962C8B-B14F-4D97-AF65-F5344CB8AC3E}">
        <p14:creationId xmlns:p14="http://schemas.microsoft.com/office/powerpoint/2010/main" val="278912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16</a:t>
            </a:fld>
            <a:endParaRPr lang="de-DE"/>
          </a:p>
        </p:txBody>
      </p:sp>
    </p:spTree>
    <p:extLst>
      <p:ext uri="{BB962C8B-B14F-4D97-AF65-F5344CB8AC3E}">
        <p14:creationId xmlns:p14="http://schemas.microsoft.com/office/powerpoint/2010/main" val="1257641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19</a:t>
            </a:fld>
            <a:endParaRPr lang="de-DE"/>
          </a:p>
        </p:txBody>
      </p:sp>
    </p:spTree>
    <p:extLst>
      <p:ext uri="{BB962C8B-B14F-4D97-AF65-F5344CB8AC3E}">
        <p14:creationId xmlns:p14="http://schemas.microsoft.com/office/powerpoint/2010/main" val="1931601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20</a:t>
            </a:fld>
            <a:endParaRPr lang="de-DE"/>
          </a:p>
        </p:txBody>
      </p:sp>
    </p:spTree>
    <p:extLst>
      <p:ext uri="{BB962C8B-B14F-4D97-AF65-F5344CB8AC3E}">
        <p14:creationId xmlns:p14="http://schemas.microsoft.com/office/powerpoint/2010/main" val="517954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21</a:t>
            </a:fld>
            <a:endParaRPr lang="de-DE"/>
          </a:p>
        </p:txBody>
      </p:sp>
    </p:spTree>
    <p:extLst>
      <p:ext uri="{BB962C8B-B14F-4D97-AF65-F5344CB8AC3E}">
        <p14:creationId xmlns:p14="http://schemas.microsoft.com/office/powerpoint/2010/main" val="200529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22</a:t>
            </a:fld>
            <a:endParaRPr lang="de-DE"/>
          </a:p>
        </p:txBody>
      </p:sp>
    </p:spTree>
    <p:extLst>
      <p:ext uri="{BB962C8B-B14F-4D97-AF65-F5344CB8AC3E}">
        <p14:creationId xmlns:p14="http://schemas.microsoft.com/office/powerpoint/2010/main" val="47223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23</a:t>
            </a:fld>
            <a:endParaRPr lang="de-DE"/>
          </a:p>
        </p:txBody>
      </p:sp>
    </p:spTree>
    <p:extLst>
      <p:ext uri="{BB962C8B-B14F-4D97-AF65-F5344CB8AC3E}">
        <p14:creationId xmlns:p14="http://schemas.microsoft.com/office/powerpoint/2010/main" val="16857951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25</a:t>
            </a:fld>
            <a:endParaRPr lang="de-DE"/>
          </a:p>
        </p:txBody>
      </p:sp>
    </p:spTree>
    <p:extLst>
      <p:ext uri="{BB962C8B-B14F-4D97-AF65-F5344CB8AC3E}">
        <p14:creationId xmlns:p14="http://schemas.microsoft.com/office/powerpoint/2010/main" val="676572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26</a:t>
            </a:fld>
            <a:endParaRPr lang="de-DE"/>
          </a:p>
        </p:txBody>
      </p:sp>
    </p:spTree>
    <p:extLst>
      <p:ext uri="{BB962C8B-B14F-4D97-AF65-F5344CB8AC3E}">
        <p14:creationId xmlns:p14="http://schemas.microsoft.com/office/powerpoint/2010/main" val="4525254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27</a:t>
            </a:fld>
            <a:endParaRPr lang="de-DE"/>
          </a:p>
        </p:txBody>
      </p:sp>
    </p:spTree>
    <p:extLst>
      <p:ext uri="{BB962C8B-B14F-4D97-AF65-F5344CB8AC3E}">
        <p14:creationId xmlns:p14="http://schemas.microsoft.com/office/powerpoint/2010/main" val="548111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4</a:t>
            </a:fld>
            <a:endParaRPr lang="de-DE"/>
          </a:p>
        </p:txBody>
      </p:sp>
    </p:spTree>
    <p:extLst>
      <p:ext uri="{BB962C8B-B14F-4D97-AF65-F5344CB8AC3E}">
        <p14:creationId xmlns:p14="http://schemas.microsoft.com/office/powerpoint/2010/main" val="82375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28</a:t>
            </a:fld>
            <a:endParaRPr lang="de-DE"/>
          </a:p>
        </p:txBody>
      </p:sp>
    </p:spTree>
    <p:extLst>
      <p:ext uri="{BB962C8B-B14F-4D97-AF65-F5344CB8AC3E}">
        <p14:creationId xmlns:p14="http://schemas.microsoft.com/office/powerpoint/2010/main" val="640274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29</a:t>
            </a:fld>
            <a:endParaRPr lang="de-DE"/>
          </a:p>
        </p:txBody>
      </p:sp>
    </p:spTree>
    <p:extLst>
      <p:ext uri="{BB962C8B-B14F-4D97-AF65-F5344CB8AC3E}">
        <p14:creationId xmlns:p14="http://schemas.microsoft.com/office/powerpoint/2010/main" val="12415725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30</a:t>
            </a:fld>
            <a:endParaRPr lang="de-DE"/>
          </a:p>
        </p:txBody>
      </p:sp>
    </p:spTree>
    <p:extLst>
      <p:ext uri="{BB962C8B-B14F-4D97-AF65-F5344CB8AC3E}">
        <p14:creationId xmlns:p14="http://schemas.microsoft.com/office/powerpoint/2010/main" val="18588117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31</a:t>
            </a:fld>
            <a:endParaRPr lang="de-DE"/>
          </a:p>
        </p:txBody>
      </p:sp>
    </p:spTree>
    <p:extLst>
      <p:ext uri="{BB962C8B-B14F-4D97-AF65-F5344CB8AC3E}">
        <p14:creationId xmlns:p14="http://schemas.microsoft.com/office/powerpoint/2010/main" val="5457603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32</a:t>
            </a:fld>
            <a:endParaRPr lang="de-DE"/>
          </a:p>
        </p:txBody>
      </p:sp>
    </p:spTree>
    <p:extLst>
      <p:ext uri="{BB962C8B-B14F-4D97-AF65-F5344CB8AC3E}">
        <p14:creationId xmlns:p14="http://schemas.microsoft.com/office/powerpoint/2010/main" val="176100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33</a:t>
            </a:fld>
            <a:endParaRPr lang="de-DE"/>
          </a:p>
        </p:txBody>
      </p:sp>
    </p:spTree>
    <p:extLst>
      <p:ext uri="{BB962C8B-B14F-4D97-AF65-F5344CB8AC3E}">
        <p14:creationId xmlns:p14="http://schemas.microsoft.com/office/powerpoint/2010/main" val="4379205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34</a:t>
            </a:fld>
            <a:endParaRPr lang="de-DE"/>
          </a:p>
        </p:txBody>
      </p:sp>
    </p:spTree>
    <p:extLst>
      <p:ext uri="{BB962C8B-B14F-4D97-AF65-F5344CB8AC3E}">
        <p14:creationId xmlns:p14="http://schemas.microsoft.com/office/powerpoint/2010/main" val="3335036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35</a:t>
            </a:fld>
            <a:endParaRPr lang="de-DE"/>
          </a:p>
        </p:txBody>
      </p:sp>
    </p:spTree>
    <p:extLst>
      <p:ext uri="{BB962C8B-B14F-4D97-AF65-F5344CB8AC3E}">
        <p14:creationId xmlns:p14="http://schemas.microsoft.com/office/powerpoint/2010/main" val="10442445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36</a:t>
            </a:fld>
            <a:endParaRPr lang="de-DE"/>
          </a:p>
        </p:txBody>
      </p:sp>
    </p:spTree>
    <p:extLst>
      <p:ext uri="{BB962C8B-B14F-4D97-AF65-F5344CB8AC3E}">
        <p14:creationId xmlns:p14="http://schemas.microsoft.com/office/powerpoint/2010/main" val="8593979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37</a:t>
            </a:fld>
            <a:endParaRPr lang="de-DE"/>
          </a:p>
        </p:txBody>
      </p:sp>
    </p:spTree>
    <p:extLst>
      <p:ext uri="{BB962C8B-B14F-4D97-AF65-F5344CB8AC3E}">
        <p14:creationId xmlns:p14="http://schemas.microsoft.com/office/powerpoint/2010/main" val="1018865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5</a:t>
            </a:fld>
            <a:endParaRPr lang="de-DE"/>
          </a:p>
        </p:txBody>
      </p:sp>
    </p:spTree>
    <p:extLst>
      <p:ext uri="{BB962C8B-B14F-4D97-AF65-F5344CB8AC3E}">
        <p14:creationId xmlns:p14="http://schemas.microsoft.com/office/powerpoint/2010/main" val="15827201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38</a:t>
            </a:fld>
            <a:endParaRPr lang="de-DE"/>
          </a:p>
        </p:txBody>
      </p:sp>
    </p:spTree>
    <p:extLst>
      <p:ext uri="{BB962C8B-B14F-4D97-AF65-F5344CB8AC3E}">
        <p14:creationId xmlns:p14="http://schemas.microsoft.com/office/powerpoint/2010/main" val="740065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6</a:t>
            </a:fld>
            <a:endParaRPr lang="de-DE"/>
          </a:p>
        </p:txBody>
      </p:sp>
    </p:spTree>
    <p:extLst>
      <p:ext uri="{BB962C8B-B14F-4D97-AF65-F5344CB8AC3E}">
        <p14:creationId xmlns:p14="http://schemas.microsoft.com/office/powerpoint/2010/main" val="812179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7</a:t>
            </a:fld>
            <a:endParaRPr lang="de-DE"/>
          </a:p>
        </p:txBody>
      </p:sp>
    </p:spTree>
    <p:extLst>
      <p:ext uri="{BB962C8B-B14F-4D97-AF65-F5344CB8AC3E}">
        <p14:creationId xmlns:p14="http://schemas.microsoft.com/office/powerpoint/2010/main" val="1984796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8</a:t>
            </a:fld>
            <a:endParaRPr lang="de-DE"/>
          </a:p>
        </p:txBody>
      </p:sp>
    </p:spTree>
    <p:extLst>
      <p:ext uri="{BB962C8B-B14F-4D97-AF65-F5344CB8AC3E}">
        <p14:creationId xmlns:p14="http://schemas.microsoft.com/office/powerpoint/2010/main" val="1859174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11</a:t>
            </a:fld>
            <a:endParaRPr lang="de-DE"/>
          </a:p>
        </p:txBody>
      </p:sp>
    </p:spTree>
    <p:extLst>
      <p:ext uri="{BB962C8B-B14F-4D97-AF65-F5344CB8AC3E}">
        <p14:creationId xmlns:p14="http://schemas.microsoft.com/office/powerpoint/2010/main" val="463993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12</a:t>
            </a:fld>
            <a:endParaRPr lang="de-DE"/>
          </a:p>
        </p:txBody>
      </p:sp>
    </p:spTree>
    <p:extLst>
      <p:ext uri="{BB962C8B-B14F-4D97-AF65-F5344CB8AC3E}">
        <p14:creationId xmlns:p14="http://schemas.microsoft.com/office/powerpoint/2010/main" val="707250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Investigating these questions involves:</a:t>
            </a:r>
          </a:p>
          <a:p>
            <a:endParaRPr lang="de-DE" dirty="0"/>
          </a:p>
        </p:txBody>
      </p:sp>
      <p:sp>
        <p:nvSpPr>
          <p:cNvPr id="4" name="Foliennummernplatzhalter 3"/>
          <p:cNvSpPr>
            <a:spLocks noGrp="1"/>
          </p:cNvSpPr>
          <p:nvPr>
            <p:ph type="sldNum" sz="quarter" idx="10"/>
          </p:nvPr>
        </p:nvSpPr>
        <p:spPr/>
        <p:txBody>
          <a:bodyPr/>
          <a:lstStyle/>
          <a:p>
            <a:fld id="{AC5DD8E6-C11E-42E5-B548-E446F2202F72}" type="slidenum">
              <a:rPr lang="de-DE" smtClean="0"/>
              <a:t>14</a:t>
            </a:fld>
            <a:endParaRPr lang="de-DE"/>
          </a:p>
        </p:txBody>
      </p:sp>
    </p:spTree>
    <p:extLst>
      <p:ext uri="{BB962C8B-B14F-4D97-AF65-F5344CB8AC3E}">
        <p14:creationId xmlns:p14="http://schemas.microsoft.com/office/powerpoint/2010/main" val="2135385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B1606AA-85CB-4A81-BBAB-E1E86C378D86}" type="datetime1">
              <a:rPr lang="de-DE" smtClean="0"/>
              <a:t>28.04.20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994280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AF49319-7073-43D9-B9F8-147E028548A6}" type="datetime1">
              <a:rPr lang="de-DE" smtClean="0"/>
              <a:t>28.04.20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210800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AF43533-1356-4706-A2F6-BD42D97B1BA7}" type="datetime1">
              <a:rPr lang="de-DE" smtClean="0"/>
              <a:t>28.04.20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1226449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AD043FC-057E-4427-AB8E-C1E197B1CE20}" type="datetime1">
              <a:rPr lang="de-DE" smtClean="0"/>
              <a:t>28.04.20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355850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86E3EF95-9485-48C8-8927-0B905F7974D0}" type="datetime1">
              <a:rPr lang="de-DE" smtClean="0"/>
              <a:t>28.04.20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2363262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8A6D268-04E4-42FF-9FF6-820E38608DC0}" type="datetime1">
              <a:rPr lang="de-DE" smtClean="0"/>
              <a:t>28.04.20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3516251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61B832E-08DA-4A2C-8C72-9AEE02806F5A}" type="datetime1">
              <a:rPr lang="de-DE" smtClean="0"/>
              <a:t>28.04.20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1012974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BCD8BF0-59D8-4A7D-A2AC-4C68997D54A8}" type="datetime1">
              <a:rPr lang="de-DE" smtClean="0"/>
              <a:t>28.04.20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185156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94F5A78-8448-4FD5-8989-73DD432D7758}" type="datetime1">
              <a:rPr lang="de-DE" smtClean="0"/>
              <a:t>28.04.20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3193405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C0B0417-56F2-4197-B51D-855CEA050B90}" type="datetime1">
              <a:rPr lang="de-DE" smtClean="0"/>
              <a:t>28.04.20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20747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C54C7B9-4E1F-4AC1-849C-7D9C45B5E527}" type="datetime1">
              <a:rPr lang="de-DE" smtClean="0"/>
              <a:t>28.04.20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6E3C995-7FBA-41FA-A6DD-36325306685B}" type="slidenum">
              <a:rPr lang="de-DE" smtClean="0"/>
              <a:t>‹Nr.›</a:t>
            </a:fld>
            <a:endParaRPr lang="de-DE"/>
          </a:p>
        </p:txBody>
      </p:sp>
    </p:spTree>
    <p:extLst>
      <p:ext uri="{BB962C8B-B14F-4D97-AF65-F5344CB8AC3E}">
        <p14:creationId xmlns:p14="http://schemas.microsoft.com/office/powerpoint/2010/main" val="15713072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EA194-31B9-4E1C-8C55-89D401AD9D45}" type="datetime1">
              <a:rPr lang="de-DE" smtClean="0"/>
              <a:t>28.04.20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3C995-7FBA-41FA-A6DD-36325306685B}" type="slidenum">
              <a:rPr lang="de-DE" smtClean="0"/>
              <a:t>‹Nr.›</a:t>
            </a:fld>
            <a:endParaRPr lang="de-DE"/>
          </a:p>
        </p:txBody>
      </p:sp>
    </p:spTree>
    <p:extLst>
      <p:ext uri="{BB962C8B-B14F-4D97-AF65-F5344CB8AC3E}">
        <p14:creationId xmlns:p14="http://schemas.microsoft.com/office/powerpoint/2010/main" val="354091891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794" y="5805264"/>
            <a:ext cx="3600000" cy="679793"/>
          </a:xfrm>
          <a:prstGeom prst="rect">
            <a:avLst/>
          </a:prstGeom>
        </p:spPr>
      </p:pic>
      <p:sp>
        <p:nvSpPr>
          <p:cNvPr id="9" name="Rechteck 8"/>
          <p:cNvSpPr/>
          <p:nvPr/>
        </p:nvSpPr>
        <p:spPr>
          <a:xfrm>
            <a:off x="0" y="0"/>
            <a:ext cx="9144000" cy="5445224"/>
          </a:xfrm>
          <a:prstGeom prst="rect">
            <a:avLst/>
          </a:prstGeom>
          <a:solidFill>
            <a:srgbClr val="7B1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323528" y="332656"/>
            <a:ext cx="8532440" cy="2246769"/>
          </a:xfrm>
          <a:prstGeom prst="rect">
            <a:avLst/>
          </a:prstGeom>
          <a:noFill/>
        </p:spPr>
        <p:txBody>
          <a:bodyPr wrap="square" rtlCol="0">
            <a:spAutoFit/>
          </a:bodyPr>
          <a:lstStyle/>
          <a:p>
            <a:pPr algn="r"/>
            <a:r>
              <a:rPr lang="de-DE" sz="2400" dirty="0" smtClean="0">
                <a:solidFill>
                  <a:schemeClr val="bg1"/>
                </a:solidFill>
              </a:rPr>
              <a:t>Hedde Zeijlstra </a:t>
            </a:r>
          </a:p>
          <a:p>
            <a:pPr algn="r"/>
            <a:r>
              <a:rPr lang="de-DE" sz="2400" dirty="0" smtClean="0">
                <a:solidFill>
                  <a:schemeClr val="bg1"/>
                </a:solidFill>
              </a:rPr>
              <a:t>(University </a:t>
            </a:r>
            <a:r>
              <a:rPr lang="de-DE" sz="2400" dirty="0" err="1" smtClean="0">
                <a:solidFill>
                  <a:schemeClr val="bg1"/>
                </a:solidFill>
              </a:rPr>
              <a:t>of</a:t>
            </a:r>
            <a:r>
              <a:rPr lang="de-DE" sz="2400" dirty="0" smtClean="0">
                <a:solidFill>
                  <a:schemeClr val="bg1"/>
                </a:solidFill>
              </a:rPr>
              <a:t> </a:t>
            </a:r>
            <a:r>
              <a:rPr lang="de-DE" sz="2400" dirty="0" err="1" smtClean="0">
                <a:solidFill>
                  <a:schemeClr val="bg1"/>
                </a:solidFill>
              </a:rPr>
              <a:t>Goettingen</a:t>
            </a:r>
            <a:r>
              <a:rPr lang="de-DE" sz="2400" dirty="0" smtClean="0">
                <a:solidFill>
                  <a:schemeClr val="bg1"/>
                </a:solidFill>
              </a:rPr>
              <a:t>)</a:t>
            </a:r>
          </a:p>
          <a:p>
            <a:pPr algn="r"/>
            <a:endParaRPr lang="de-DE" sz="2400" dirty="0" smtClean="0">
              <a:solidFill>
                <a:schemeClr val="bg1"/>
              </a:solidFill>
            </a:endParaRPr>
          </a:p>
          <a:p>
            <a:pPr algn="r"/>
            <a:endParaRPr lang="de-DE" sz="3200" b="1" dirty="0" smtClean="0">
              <a:solidFill>
                <a:schemeClr val="bg1"/>
              </a:solidFill>
            </a:endParaRPr>
          </a:p>
          <a:p>
            <a:pPr algn="r"/>
            <a:r>
              <a:rPr lang="de-DE" sz="3600" b="1" dirty="0">
                <a:solidFill>
                  <a:schemeClr val="bg1"/>
                </a:solidFill>
              </a:rPr>
              <a:t>Existential Positive Polarity Items</a:t>
            </a:r>
            <a:r>
              <a:rPr lang="de-DE" sz="3600" b="1" dirty="0" smtClean="0">
                <a:solidFill>
                  <a:schemeClr val="bg1"/>
                </a:solidFill>
              </a:rPr>
              <a:t> </a:t>
            </a:r>
            <a:endParaRPr lang="de-DE" sz="3600" b="1" dirty="0">
              <a:solidFill>
                <a:schemeClr val="bg1"/>
              </a:solidFill>
            </a:endParaRPr>
          </a:p>
        </p:txBody>
      </p:sp>
      <p:sp>
        <p:nvSpPr>
          <p:cNvPr id="11" name="Textfeld 10"/>
          <p:cNvSpPr txBox="1"/>
          <p:nvPr/>
        </p:nvSpPr>
        <p:spPr>
          <a:xfrm>
            <a:off x="251520" y="3717032"/>
            <a:ext cx="8604448" cy="1200329"/>
          </a:xfrm>
          <a:prstGeom prst="rect">
            <a:avLst/>
          </a:prstGeom>
          <a:noFill/>
        </p:spPr>
        <p:txBody>
          <a:bodyPr wrap="square" rtlCol="0">
            <a:spAutoFit/>
          </a:bodyPr>
          <a:lstStyle/>
          <a:p>
            <a:pPr algn="r" fontAlgn="base"/>
            <a:r>
              <a:rPr lang="de-DE" sz="2400" dirty="0" err="1">
                <a:solidFill>
                  <a:schemeClr val="bg1"/>
                </a:solidFill>
              </a:rPr>
              <a:t>Semantic</a:t>
            </a:r>
            <a:r>
              <a:rPr lang="de-DE" sz="2400" dirty="0">
                <a:solidFill>
                  <a:schemeClr val="bg1"/>
                </a:solidFill>
              </a:rPr>
              <a:t> Universals in </a:t>
            </a:r>
            <a:r>
              <a:rPr lang="de-DE" sz="2400" dirty="0" err="1">
                <a:solidFill>
                  <a:schemeClr val="bg1"/>
                </a:solidFill>
              </a:rPr>
              <a:t>the</a:t>
            </a:r>
            <a:r>
              <a:rPr lang="de-DE" sz="2400" dirty="0">
                <a:solidFill>
                  <a:schemeClr val="bg1"/>
                </a:solidFill>
              </a:rPr>
              <a:t> Modal </a:t>
            </a:r>
            <a:r>
              <a:rPr lang="de-DE" sz="2400" dirty="0" err="1">
                <a:solidFill>
                  <a:schemeClr val="bg1"/>
                </a:solidFill>
              </a:rPr>
              <a:t>and</a:t>
            </a:r>
            <a:r>
              <a:rPr lang="de-DE" sz="2400" dirty="0">
                <a:solidFill>
                  <a:schemeClr val="bg1"/>
                </a:solidFill>
              </a:rPr>
              <a:t> </a:t>
            </a:r>
            <a:r>
              <a:rPr lang="de-DE" sz="2400" dirty="0" err="1">
                <a:solidFill>
                  <a:schemeClr val="bg1"/>
                </a:solidFill>
              </a:rPr>
              <a:t>Attitudinal</a:t>
            </a:r>
            <a:r>
              <a:rPr lang="de-DE" sz="2400" dirty="0">
                <a:solidFill>
                  <a:schemeClr val="bg1"/>
                </a:solidFill>
              </a:rPr>
              <a:t> Domain</a:t>
            </a:r>
          </a:p>
          <a:p>
            <a:pPr algn="r"/>
            <a:r>
              <a:rPr lang="en-GB" sz="2400" dirty="0" smtClean="0">
                <a:solidFill>
                  <a:schemeClr val="bg1"/>
                </a:solidFill>
              </a:rPr>
              <a:t>GLOW 43, HU &amp; Leibniz-ZAS</a:t>
            </a:r>
            <a:r>
              <a:rPr lang="en-GB" sz="2400" dirty="0">
                <a:solidFill>
                  <a:schemeClr val="bg1"/>
                </a:solidFill>
              </a:rPr>
              <a:t>, </a:t>
            </a:r>
            <a:r>
              <a:rPr lang="en-GB" sz="2400" dirty="0" smtClean="0">
                <a:solidFill>
                  <a:schemeClr val="bg1"/>
                </a:solidFill>
              </a:rPr>
              <a:t>Berlin</a:t>
            </a:r>
          </a:p>
          <a:p>
            <a:pPr algn="r"/>
            <a:r>
              <a:rPr lang="en-GB" sz="2400" dirty="0" smtClean="0">
                <a:solidFill>
                  <a:schemeClr val="bg1"/>
                </a:solidFill>
              </a:rPr>
              <a:t>April </a:t>
            </a:r>
            <a:r>
              <a:rPr lang="en-GB" sz="2400" dirty="0">
                <a:solidFill>
                  <a:schemeClr val="bg1"/>
                </a:solidFill>
              </a:rPr>
              <a:t>8-20, </a:t>
            </a:r>
            <a:r>
              <a:rPr lang="en-GB" sz="2400" dirty="0" smtClean="0">
                <a:solidFill>
                  <a:schemeClr val="bg1"/>
                </a:solidFill>
              </a:rPr>
              <a:t>2017</a:t>
            </a:r>
            <a:endParaRPr lang="en-GB" sz="2400" dirty="0">
              <a:solidFill>
                <a:schemeClr val="bg1"/>
              </a:solidFill>
            </a:endParaRPr>
          </a:p>
        </p:txBody>
      </p:sp>
      <p:pic>
        <p:nvPicPr>
          <p:cNvPr id="3" name="Bild 2" descr="GC_Logo_rgb_grau-blau.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683184"/>
            <a:ext cx="1979712" cy="986176"/>
          </a:xfrm>
          <a:prstGeom prst="rect">
            <a:avLst/>
          </a:prstGeom>
        </p:spPr>
      </p:pic>
    </p:spTree>
    <p:extLst>
      <p:ext uri="{BB962C8B-B14F-4D97-AF65-F5344CB8AC3E}">
        <p14:creationId xmlns:p14="http://schemas.microsoft.com/office/powerpoint/2010/main" val="2852843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0" y="0"/>
            <a:ext cx="9144000" cy="5445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2"/>
              </a:solidFill>
            </a:endParaRPr>
          </a:p>
        </p:txBody>
      </p:sp>
      <p:sp>
        <p:nvSpPr>
          <p:cNvPr id="10" name="Textfeld 9"/>
          <p:cNvSpPr txBox="1"/>
          <p:nvPr/>
        </p:nvSpPr>
        <p:spPr>
          <a:xfrm>
            <a:off x="755576" y="1484784"/>
            <a:ext cx="8172400" cy="584775"/>
          </a:xfrm>
          <a:prstGeom prst="rect">
            <a:avLst/>
          </a:prstGeom>
          <a:noFill/>
        </p:spPr>
        <p:txBody>
          <a:bodyPr wrap="square" rtlCol="0">
            <a:spAutoFit/>
          </a:bodyPr>
          <a:lstStyle/>
          <a:p>
            <a:pPr algn="r"/>
            <a:r>
              <a:rPr lang="en-GB" sz="3200" b="1" dirty="0"/>
              <a:t>The Non-Entailment-of-Existence Condition</a:t>
            </a:r>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68" y="5805264"/>
            <a:ext cx="3600000" cy="679793"/>
          </a:xfrm>
          <a:prstGeom prst="rect">
            <a:avLst/>
          </a:prstGeom>
        </p:spPr>
      </p:pic>
      <p:pic>
        <p:nvPicPr>
          <p:cNvPr id="12" name="Bild 2" descr="GC_Logo_rgb_grau-blau.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683184"/>
            <a:ext cx="1979712" cy="986176"/>
          </a:xfrm>
          <a:prstGeom prst="rect">
            <a:avLst/>
          </a:prstGeom>
        </p:spPr>
      </p:pic>
    </p:spTree>
    <p:extLst>
      <p:ext uri="{BB962C8B-B14F-4D97-AF65-F5344CB8AC3E}">
        <p14:creationId xmlns:p14="http://schemas.microsoft.com/office/powerpoint/2010/main" val="1374638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11</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II. Lin (1996, 1998)</a:t>
            </a:r>
            <a:endParaRPr lang="de-DE" sz="3600" b="1" dirty="0">
              <a:solidFill>
                <a:srgbClr val="192C43"/>
              </a:solidFill>
            </a:endParaRPr>
          </a:p>
        </p:txBody>
      </p:sp>
      <p:sp>
        <p:nvSpPr>
          <p:cNvPr id="7" name="Textfeld 6"/>
          <p:cNvSpPr txBox="1"/>
          <p:nvPr/>
        </p:nvSpPr>
        <p:spPr>
          <a:xfrm>
            <a:off x="431540" y="1268760"/>
            <a:ext cx="8280920" cy="4154984"/>
          </a:xfrm>
          <a:prstGeom prst="rect">
            <a:avLst/>
          </a:prstGeom>
          <a:noFill/>
        </p:spPr>
        <p:txBody>
          <a:bodyPr wrap="square" rtlCol="0">
            <a:spAutoFit/>
          </a:bodyPr>
          <a:lstStyle/>
          <a:p>
            <a:r>
              <a:rPr lang="en-GB" sz="2400" b="1" dirty="0" smtClean="0"/>
              <a:t>Lin (1996, 1998) has developed an alternative framework for </a:t>
            </a:r>
            <a:r>
              <a:rPr lang="en-GB" sz="2400" b="1" dirty="0"/>
              <a:t> </a:t>
            </a:r>
            <a:r>
              <a:rPr lang="en-GB" sz="2400" b="1" dirty="0" smtClean="0"/>
              <a:t>Chinese </a:t>
            </a:r>
            <a:r>
              <a:rPr lang="en-GB" sz="2400" b="1" dirty="0"/>
              <a:t>existential </a:t>
            </a:r>
            <a:r>
              <a:rPr lang="en-GB" sz="2400" b="1" i="1" dirty="0" err="1"/>
              <a:t>Wh</a:t>
            </a:r>
            <a:r>
              <a:rPr lang="en-GB" sz="2400" b="1" i="1" dirty="0"/>
              <a:t>-phrases</a:t>
            </a:r>
            <a:r>
              <a:rPr lang="en-GB" sz="2400" b="1" dirty="0"/>
              <a:t>, elements such as </a:t>
            </a:r>
            <a:r>
              <a:rPr lang="en-GB" sz="2400" b="1" i="1" dirty="0">
                <a:solidFill>
                  <a:srgbClr val="0070C0"/>
                </a:solidFill>
              </a:rPr>
              <a:t>shenme</a:t>
            </a:r>
            <a:r>
              <a:rPr lang="en-GB" sz="2400" b="1" dirty="0">
                <a:solidFill>
                  <a:srgbClr val="0070C0"/>
                </a:solidFill>
              </a:rPr>
              <a:t> </a:t>
            </a:r>
            <a:r>
              <a:rPr lang="en-GB" sz="2400" b="1" dirty="0"/>
              <a:t>(‘what/any</a:t>
            </a:r>
            <a:r>
              <a:rPr lang="en-GB" sz="2400" b="1" dirty="0" smtClean="0"/>
              <a:t>’), that may not </a:t>
            </a:r>
            <a:r>
              <a:rPr lang="en-GB" sz="2400" b="1" dirty="0"/>
              <a:t>appear in </a:t>
            </a:r>
            <a:r>
              <a:rPr lang="en-GB" sz="2400" b="1" dirty="0" smtClean="0"/>
              <a:t>plain positive contexts: the </a:t>
            </a:r>
            <a:r>
              <a:rPr lang="en-GB" sz="2400" b="1" i="1" dirty="0" smtClean="0"/>
              <a:t>Non-Entailment-of-Existence </a:t>
            </a:r>
            <a:r>
              <a:rPr lang="en-GB" sz="2400" b="1" i="1" dirty="0"/>
              <a:t>Condition</a:t>
            </a:r>
            <a:r>
              <a:rPr lang="en-GB" sz="2400" b="1" dirty="0" smtClean="0"/>
              <a:t>.</a:t>
            </a:r>
          </a:p>
          <a:p>
            <a:endParaRPr lang="en-GB" sz="2400" b="1" dirty="0"/>
          </a:p>
          <a:p>
            <a:pPr marL="342900" indent="-342900">
              <a:buFont typeface="Wingdings" charset="2"/>
              <a:buChar char="§"/>
            </a:pPr>
            <a:r>
              <a:rPr lang="en-GB" sz="2400" dirty="0" smtClean="0"/>
              <a:t>For her, such elements may not appear in contexts that would entail the existence of a referent satisfying their description.</a:t>
            </a:r>
          </a:p>
          <a:p>
            <a:endParaRPr lang="en-GB" sz="2400" dirty="0"/>
          </a:p>
          <a:p>
            <a:pPr marL="342900" indent="-342900">
              <a:buFont typeface="Wingdings" charset="2"/>
              <a:buChar char="§"/>
            </a:pPr>
            <a:r>
              <a:rPr lang="en-GB" sz="2400" dirty="0" smtClean="0"/>
              <a:t>Such contexts are formed </a:t>
            </a:r>
            <a:r>
              <a:rPr lang="en-GB" sz="2400" dirty="0"/>
              <a:t>by the proposition whose widest scope operator is a scope operator that the </a:t>
            </a:r>
            <a:r>
              <a:rPr lang="en-GB" sz="2400" dirty="0" err="1"/>
              <a:t>Wh</a:t>
            </a:r>
            <a:r>
              <a:rPr lang="en-GB" sz="2400" dirty="0"/>
              <a:t>-phrase </a:t>
            </a:r>
            <a:r>
              <a:rPr lang="en-GB" sz="2400" dirty="0" smtClean="0"/>
              <a:t>is in the scope of.</a:t>
            </a:r>
            <a:endParaRPr lang="en-GB" sz="2400" b="1" dirty="0"/>
          </a:p>
        </p:txBody>
      </p:sp>
    </p:spTree>
    <p:extLst>
      <p:ext uri="{BB962C8B-B14F-4D97-AF65-F5344CB8AC3E}">
        <p14:creationId xmlns:p14="http://schemas.microsoft.com/office/powerpoint/2010/main" val="854063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12</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II. Lin (1996, 1998)</a:t>
            </a:r>
            <a:endParaRPr lang="de-DE" sz="3600" b="1" dirty="0">
              <a:solidFill>
                <a:srgbClr val="192C43"/>
              </a:solidFill>
            </a:endParaRPr>
          </a:p>
        </p:txBody>
      </p:sp>
      <p:sp>
        <p:nvSpPr>
          <p:cNvPr id="7" name="Textfeld 6"/>
          <p:cNvSpPr txBox="1"/>
          <p:nvPr/>
        </p:nvSpPr>
        <p:spPr>
          <a:xfrm>
            <a:off x="431540" y="1268760"/>
            <a:ext cx="8280920" cy="4524315"/>
          </a:xfrm>
          <a:prstGeom prst="rect">
            <a:avLst/>
          </a:prstGeom>
          <a:noFill/>
        </p:spPr>
        <p:txBody>
          <a:bodyPr wrap="square" rtlCol="0">
            <a:spAutoFit/>
          </a:bodyPr>
          <a:lstStyle/>
          <a:p>
            <a:r>
              <a:rPr lang="en-GB" sz="2400" b="1" dirty="0"/>
              <a:t>Lin (1996, 1998</a:t>
            </a:r>
            <a:r>
              <a:rPr lang="en-GB" sz="2400" b="1" dirty="0" smtClean="0"/>
              <a:t>) </a:t>
            </a:r>
            <a:r>
              <a:rPr lang="en-GB" sz="2400" b="1" dirty="0"/>
              <a:t>has developed an alternative framework for  Chinese existential </a:t>
            </a:r>
            <a:r>
              <a:rPr lang="en-GB" sz="2400" b="1" i="1" dirty="0" err="1"/>
              <a:t>Wh</a:t>
            </a:r>
            <a:r>
              <a:rPr lang="en-GB" sz="2400" b="1" i="1" dirty="0"/>
              <a:t>-phrases</a:t>
            </a:r>
            <a:r>
              <a:rPr lang="en-GB" sz="2400" b="1" dirty="0"/>
              <a:t>, elements such as </a:t>
            </a:r>
            <a:r>
              <a:rPr lang="en-GB" sz="2400" b="1" i="1" dirty="0">
                <a:solidFill>
                  <a:srgbClr val="0070C0"/>
                </a:solidFill>
              </a:rPr>
              <a:t>shenme</a:t>
            </a:r>
            <a:r>
              <a:rPr lang="en-GB" sz="2400" b="1" dirty="0">
                <a:solidFill>
                  <a:srgbClr val="0070C0"/>
                </a:solidFill>
              </a:rPr>
              <a:t> </a:t>
            </a:r>
            <a:r>
              <a:rPr lang="en-GB" sz="2400" b="1" dirty="0"/>
              <a:t>(‘what/any’), that may </a:t>
            </a:r>
            <a:r>
              <a:rPr lang="en-GB" sz="2400" b="1" dirty="0" smtClean="0"/>
              <a:t>not </a:t>
            </a:r>
            <a:r>
              <a:rPr lang="en-GB" sz="2400" b="1" dirty="0"/>
              <a:t>appear in plain positive </a:t>
            </a:r>
            <a:r>
              <a:rPr lang="en-GB" sz="2400" b="1" dirty="0" smtClean="0"/>
              <a:t>contexts: </a:t>
            </a:r>
            <a:r>
              <a:rPr lang="en-GB" sz="2400" b="1" dirty="0"/>
              <a:t>the </a:t>
            </a:r>
            <a:r>
              <a:rPr lang="en-GB" sz="2400" b="1" i="1" dirty="0"/>
              <a:t>Non-Entailment-of-Existence Condition</a:t>
            </a:r>
            <a:r>
              <a:rPr lang="en-GB" sz="2400" b="1" dirty="0" smtClean="0"/>
              <a:t>.</a:t>
            </a:r>
            <a:endParaRPr lang="en-GB" sz="2400" dirty="0" smtClean="0"/>
          </a:p>
          <a:p>
            <a:endParaRPr lang="en-GB" sz="2400" dirty="0"/>
          </a:p>
          <a:p>
            <a:r>
              <a:rPr lang="en-GB" sz="2400" dirty="0" smtClean="0">
                <a:solidFill>
                  <a:srgbClr val="0070C0"/>
                </a:solidFill>
              </a:rPr>
              <a:t>Mali </a:t>
            </a:r>
            <a:r>
              <a:rPr lang="en-GB" sz="2400" dirty="0" err="1">
                <a:solidFill>
                  <a:srgbClr val="0070C0"/>
                </a:solidFill>
              </a:rPr>
              <a:t>zuotian</a:t>
            </a:r>
            <a:r>
              <a:rPr lang="en-GB" sz="2400" dirty="0">
                <a:solidFill>
                  <a:srgbClr val="0070C0"/>
                </a:solidFill>
              </a:rPr>
              <a:t> *(</a:t>
            </a:r>
            <a:r>
              <a:rPr lang="en-GB" sz="2400" dirty="0" err="1">
                <a:solidFill>
                  <a:srgbClr val="0070C0"/>
                </a:solidFill>
              </a:rPr>
              <a:t>haoxiang</a:t>
            </a:r>
            <a:r>
              <a:rPr lang="en-GB" sz="2400" dirty="0">
                <a:solidFill>
                  <a:srgbClr val="0070C0"/>
                </a:solidFill>
              </a:rPr>
              <a:t>) </a:t>
            </a:r>
            <a:r>
              <a:rPr lang="en-GB" sz="2400" dirty="0" err="1">
                <a:solidFill>
                  <a:srgbClr val="0070C0"/>
                </a:solidFill>
              </a:rPr>
              <a:t>mai</a:t>
            </a:r>
            <a:r>
              <a:rPr lang="en-GB" sz="2400" dirty="0">
                <a:solidFill>
                  <a:srgbClr val="0070C0"/>
                </a:solidFill>
              </a:rPr>
              <a:t>-le </a:t>
            </a:r>
            <a:r>
              <a:rPr lang="en-GB" sz="2400" dirty="0" err="1">
                <a:solidFill>
                  <a:srgbClr val="0070C0"/>
                </a:solidFill>
              </a:rPr>
              <a:t>senme</a:t>
            </a:r>
            <a:r>
              <a:rPr lang="en-GB" sz="2400" dirty="0">
                <a:solidFill>
                  <a:srgbClr val="0070C0"/>
                </a:solidFill>
              </a:rPr>
              <a:t> </a:t>
            </a:r>
            <a:r>
              <a:rPr lang="en-GB" sz="2400" dirty="0" err="1">
                <a:solidFill>
                  <a:srgbClr val="0070C0"/>
                </a:solidFill>
              </a:rPr>
              <a:t>shu</a:t>
            </a:r>
            <a:r>
              <a:rPr lang="en-GB" sz="2400" dirty="0">
                <a:solidFill>
                  <a:srgbClr val="0070C0"/>
                </a:solidFill>
              </a:rPr>
              <a:t>	</a:t>
            </a:r>
            <a:endParaRPr lang="en-GB" sz="2400" dirty="0" smtClean="0">
              <a:solidFill>
                <a:srgbClr val="0070C0"/>
              </a:solidFill>
            </a:endParaRPr>
          </a:p>
          <a:p>
            <a:r>
              <a:rPr lang="en-GB" sz="2400" dirty="0" smtClean="0">
                <a:solidFill>
                  <a:srgbClr val="0070C0"/>
                </a:solidFill>
              </a:rPr>
              <a:t>Mary </a:t>
            </a:r>
            <a:r>
              <a:rPr lang="en-GB" sz="2400" dirty="0">
                <a:solidFill>
                  <a:srgbClr val="0070C0"/>
                </a:solidFill>
              </a:rPr>
              <a:t>yesterday probably bought-PERF what/any book </a:t>
            </a:r>
            <a:endParaRPr lang="de-DE" sz="2400" dirty="0">
              <a:solidFill>
                <a:srgbClr val="0070C0"/>
              </a:solidFill>
            </a:endParaRPr>
          </a:p>
          <a:p>
            <a:pPr lvl="0"/>
            <a:r>
              <a:rPr lang="en-GB" sz="2400" dirty="0" smtClean="0">
                <a:solidFill>
                  <a:srgbClr val="0070C0"/>
                </a:solidFill>
              </a:rPr>
              <a:t>‘</a:t>
            </a:r>
            <a:r>
              <a:rPr lang="en-GB" sz="2400" dirty="0">
                <a:solidFill>
                  <a:srgbClr val="0070C0"/>
                </a:solidFill>
              </a:rPr>
              <a:t>Mary has (probably) bought a book yesterday’ 	</a:t>
            </a:r>
            <a:endParaRPr lang="de-DE" sz="2400" dirty="0">
              <a:solidFill>
                <a:srgbClr val="0070C0"/>
              </a:solidFill>
            </a:endParaRPr>
          </a:p>
          <a:p>
            <a:endParaRPr lang="en-GB" sz="2400" dirty="0" smtClean="0">
              <a:solidFill>
                <a:srgbClr val="0070C0"/>
              </a:solidFill>
            </a:endParaRPr>
          </a:p>
          <a:p>
            <a:r>
              <a:rPr lang="en-GB" sz="2400" dirty="0" smtClean="0">
                <a:solidFill>
                  <a:srgbClr val="0070C0"/>
                </a:solidFill>
              </a:rPr>
              <a:t>Mali </a:t>
            </a:r>
            <a:r>
              <a:rPr lang="en-GB" sz="2400" dirty="0" err="1">
                <a:solidFill>
                  <a:srgbClr val="0070C0"/>
                </a:solidFill>
              </a:rPr>
              <a:t>zuotian</a:t>
            </a:r>
            <a:r>
              <a:rPr lang="en-GB" sz="2400" dirty="0">
                <a:solidFill>
                  <a:srgbClr val="0070C0"/>
                </a:solidFill>
              </a:rPr>
              <a:t> </a:t>
            </a:r>
            <a:r>
              <a:rPr lang="en-GB" sz="2400" dirty="0" err="1">
                <a:solidFill>
                  <a:srgbClr val="0070C0"/>
                </a:solidFill>
              </a:rPr>
              <a:t>mei</a:t>
            </a:r>
            <a:r>
              <a:rPr lang="en-GB" sz="2400" dirty="0">
                <a:solidFill>
                  <a:srgbClr val="0070C0"/>
                </a:solidFill>
              </a:rPr>
              <a:t> </a:t>
            </a:r>
            <a:r>
              <a:rPr lang="en-GB" sz="2400" dirty="0" err="1">
                <a:solidFill>
                  <a:srgbClr val="0070C0"/>
                </a:solidFill>
              </a:rPr>
              <a:t>mai</a:t>
            </a:r>
            <a:r>
              <a:rPr lang="en-GB" sz="2400" dirty="0">
                <a:solidFill>
                  <a:srgbClr val="0070C0"/>
                </a:solidFill>
              </a:rPr>
              <a:t> </a:t>
            </a:r>
            <a:r>
              <a:rPr lang="en-GB" sz="2400" dirty="0" err="1">
                <a:solidFill>
                  <a:srgbClr val="0070C0"/>
                </a:solidFill>
              </a:rPr>
              <a:t>senme</a:t>
            </a:r>
            <a:r>
              <a:rPr lang="en-GB" sz="2400" dirty="0">
                <a:solidFill>
                  <a:srgbClr val="0070C0"/>
                </a:solidFill>
              </a:rPr>
              <a:t> </a:t>
            </a:r>
            <a:r>
              <a:rPr lang="en-GB" sz="2400" dirty="0" err="1">
                <a:solidFill>
                  <a:srgbClr val="0070C0"/>
                </a:solidFill>
              </a:rPr>
              <a:t>shu</a:t>
            </a:r>
            <a:r>
              <a:rPr lang="en-GB" sz="2400" dirty="0">
                <a:solidFill>
                  <a:srgbClr val="0070C0"/>
                </a:solidFill>
              </a:rPr>
              <a:t>	</a:t>
            </a:r>
            <a:endParaRPr lang="de-DE" sz="2400" dirty="0">
              <a:solidFill>
                <a:srgbClr val="0070C0"/>
              </a:solidFill>
            </a:endParaRPr>
          </a:p>
          <a:p>
            <a:r>
              <a:rPr lang="en-GB" sz="2400" dirty="0" smtClean="0">
                <a:solidFill>
                  <a:srgbClr val="0070C0"/>
                </a:solidFill>
              </a:rPr>
              <a:t>Mary </a:t>
            </a:r>
            <a:r>
              <a:rPr lang="en-GB" sz="2400" dirty="0">
                <a:solidFill>
                  <a:srgbClr val="0070C0"/>
                </a:solidFill>
              </a:rPr>
              <a:t>NEG bought what/any book	</a:t>
            </a:r>
            <a:endParaRPr lang="en-GB" sz="2400" dirty="0" smtClean="0">
              <a:solidFill>
                <a:srgbClr val="0070C0"/>
              </a:solidFill>
            </a:endParaRPr>
          </a:p>
          <a:p>
            <a:r>
              <a:rPr lang="en-GB" sz="2400" dirty="0" smtClean="0">
                <a:solidFill>
                  <a:srgbClr val="0070C0"/>
                </a:solidFill>
              </a:rPr>
              <a:t>‘</a:t>
            </a:r>
            <a:r>
              <a:rPr lang="en-GB" sz="2400" dirty="0">
                <a:solidFill>
                  <a:srgbClr val="0070C0"/>
                </a:solidFill>
              </a:rPr>
              <a:t>Mary didn’t buy any book yesterday’</a:t>
            </a:r>
            <a:r>
              <a:rPr lang="de-DE" sz="2400" dirty="0">
                <a:solidFill>
                  <a:srgbClr val="0070C0"/>
                </a:solidFill>
              </a:rPr>
              <a:t> </a:t>
            </a:r>
            <a:endParaRPr lang="en-GB" sz="2400" b="1" dirty="0">
              <a:solidFill>
                <a:srgbClr val="0070C0"/>
              </a:solidFill>
            </a:endParaRPr>
          </a:p>
        </p:txBody>
      </p:sp>
    </p:spTree>
    <p:extLst>
      <p:ext uri="{BB962C8B-B14F-4D97-AF65-F5344CB8AC3E}">
        <p14:creationId xmlns:p14="http://schemas.microsoft.com/office/powerpoint/2010/main" val="1742612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0" y="0"/>
            <a:ext cx="9144000" cy="5445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2"/>
              </a:solidFill>
            </a:endParaRPr>
          </a:p>
        </p:txBody>
      </p:sp>
      <p:sp>
        <p:nvSpPr>
          <p:cNvPr id="10" name="Textfeld 9"/>
          <p:cNvSpPr txBox="1"/>
          <p:nvPr/>
        </p:nvSpPr>
        <p:spPr>
          <a:xfrm>
            <a:off x="755576" y="1484784"/>
            <a:ext cx="8172400" cy="584775"/>
          </a:xfrm>
          <a:prstGeom prst="rect">
            <a:avLst/>
          </a:prstGeom>
          <a:noFill/>
        </p:spPr>
        <p:txBody>
          <a:bodyPr wrap="square" rtlCol="0">
            <a:spAutoFit/>
          </a:bodyPr>
          <a:lstStyle/>
          <a:p>
            <a:pPr algn="r"/>
            <a:r>
              <a:rPr lang="en-GB" sz="3200" b="1" dirty="0" smtClean="0"/>
              <a:t>Superweak NPIs</a:t>
            </a:r>
            <a:endParaRPr lang="de-DE" sz="3200" b="1" dirty="0"/>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68" y="5805264"/>
            <a:ext cx="3600000" cy="679793"/>
          </a:xfrm>
          <a:prstGeom prst="rect">
            <a:avLst/>
          </a:prstGeom>
        </p:spPr>
      </p:pic>
      <p:pic>
        <p:nvPicPr>
          <p:cNvPr id="12" name="Bild 2" descr="GC_Logo_rgb_grau-blau.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683184"/>
            <a:ext cx="1979712" cy="986176"/>
          </a:xfrm>
          <a:prstGeom prst="rect">
            <a:avLst/>
          </a:prstGeom>
        </p:spPr>
      </p:pic>
    </p:spTree>
    <p:extLst>
      <p:ext uri="{BB962C8B-B14F-4D97-AF65-F5344CB8AC3E}">
        <p14:creationId xmlns:p14="http://schemas.microsoft.com/office/powerpoint/2010/main" val="3057573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14</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III. </a:t>
            </a:r>
            <a:r>
              <a:rPr lang="en-GB" sz="3600" b="1" dirty="0">
                <a:solidFill>
                  <a:srgbClr val="192C43"/>
                </a:solidFill>
              </a:rPr>
              <a:t>Giannakidou (1997, 2011</a:t>
            </a:r>
            <a:r>
              <a:rPr lang="en-GB" sz="3600" b="1" dirty="0" smtClean="0">
                <a:solidFill>
                  <a:srgbClr val="192C43"/>
                </a:solidFill>
              </a:rPr>
              <a:t>), Lin (2016)</a:t>
            </a:r>
            <a:endParaRPr lang="de-DE" sz="3600" b="1" dirty="0">
              <a:solidFill>
                <a:srgbClr val="192C43"/>
              </a:solidFill>
            </a:endParaRPr>
          </a:p>
        </p:txBody>
      </p:sp>
      <p:sp>
        <p:nvSpPr>
          <p:cNvPr id="7" name="Textfeld 6"/>
          <p:cNvSpPr txBox="1"/>
          <p:nvPr/>
        </p:nvSpPr>
        <p:spPr>
          <a:xfrm>
            <a:off x="431540" y="1268760"/>
            <a:ext cx="8280920" cy="4154984"/>
          </a:xfrm>
          <a:prstGeom prst="rect">
            <a:avLst/>
          </a:prstGeom>
          <a:noFill/>
        </p:spPr>
        <p:txBody>
          <a:bodyPr wrap="square" rtlCol="0">
            <a:spAutoFit/>
          </a:bodyPr>
          <a:lstStyle/>
          <a:p>
            <a:r>
              <a:rPr lang="en-GB" sz="2400" b="1" dirty="0"/>
              <a:t>Following Lin, Giannakidou (1997, </a:t>
            </a:r>
            <a:r>
              <a:rPr lang="en-GB" sz="2400" b="1" dirty="0" smtClean="0"/>
              <a:t>2011, 2020) </a:t>
            </a:r>
            <a:r>
              <a:rPr lang="en-GB" sz="2400" b="1" dirty="0"/>
              <a:t>argues that NPIs that are sensitive to non-veridicality (i.e., NPIs that, unlike </a:t>
            </a:r>
            <a:r>
              <a:rPr lang="en-GB" sz="2400" b="1" i="1" dirty="0">
                <a:solidFill>
                  <a:srgbClr val="0070C0"/>
                </a:solidFill>
              </a:rPr>
              <a:t>any</a:t>
            </a:r>
            <a:r>
              <a:rPr lang="en-GB" sz="2400" b="1" dirty="0">
                <a:solidFill>
                  <a:srgbClr val="0070C0"/>
                </a:solidFill>
              </a:rPr>
              <a:t> </a:t>
            </a:r>
            <a:r>
              <a:rPr lang="en-GB" sz="2400" b="1" dirty="0"/>
              <a:t>or </a:t>
            </a:r>
            <a:r>
              <a:rPr lang="en-GB" sz="2400" b="1" i="1" dirty="0">
                <a:solidFill>
                  <a:srgbClr val="0070C0"/>
                </a:solidFill>
              </a:rPr>
              <a:t>ever</a:t>
            </a:r>
            <a:r>
              <a:rPr lang="en-GB" sz="2400" b="1" dirty="0"/>
              <a:t>, are licensed by all non-veridical operators, and not only by </a:t>
            </a:r>
            <a:r>
              <a:rPr lang="en-GB" sz="2400" b="1" dirty="0" smtClean="0"/>
              <a:t>Downward Entailing </a:t>
            </a:r>
            <a:r>
              <a:rPr lang="en-GB" sz="2400" b="1" dirty="0"/>
              <a:t>ones) are NPIs because they are referentially deficient (and cannot give rise to an existentiality entailment of the kind). </a:t>
            </a:r>
            <a:endParaRPr lang="en-GB" sz="2400" b="1" dirty="0" smtClean="0"/>
          </a:p>
          <a:p>
            <a:endParaRPr lang="en-GB" sz="2400" dirty="0"/>
          </a:p>
          <a:p>
            <a:pPr marL="342900" indent="-342900">
              <a:buFont typeface="Wingdings" charset="2"/>
              <a:buChar char="§"/>
            </a:pPr>
            <a:r>
              <a:rPr lang="en-GB" sz="2400" dirty="0" smtClean="0"/>
              <a:t>For </a:t>
            </a:r>
            <a:r>
              <a:rPr lang="en-GB" sz="2400" dirty="0"/>
              <a:t>this reason, phrases like </a:t>
            </a:r>
            <a:r>
              <a:rPr lang="en-GB" sz="2400" i="1" dirty="0">
                <a:solidFill>
                  <a:srgbClr val="0070C0"/>
                </a:solidFill>
              </a:rPr>
              <a:t>shenme</a:t>
            </a:r>
            <a:r>
              <a:rPr lang="en-GB" sz="2400" dirty="0">
                <a:solidFill>
                  <a:srgbClr val="0070C0"/>
                </a:solidFill>
              </a:rPr>
              <a:t> </a:t>
            </a:r>
            <a:r>
              <a:rPr lang="en-GB" sz="2400" dirty="0"/>
              <a:t>may only appear in non-veridical contexts, as has been proven correct by Lin (2016). </a:t>
            </a:r>
            <a:endParaRPr lang="en-GB" sz="2400" dirty="0" smtClean="0"/>
          </a:p>
          <a:p>
            <a:endParaRPr lang="en-GB" sz="2400" dirty="0"/>
          </a:p>
          <a:p>
            <a:pPr marL="342900" indent="-342900">
              <a:buFont typeface="Wingdings" charset="2"/>
              <a:buChar char="§"/>
            </a:pPr>
            <a:r>
              <a:rPr lang="en-GB" sz="2400" dirty="0" smtClean="0"/>
              <a:t>In </a:t>
            </a:r>
            <a:r>
              <a:rPr lang="en-GB" sz="2400" dirty="0"/>
              <a:t>veridical contexts such existential import is warranted.</a:t>
            </a:r>
            <a:endParaRPr lang="de-DE" sz="2400" dirty="0"/>
          </a:p>
        </p:txBody>
      </p:sp>
    </p:spTree>
    <p:extLst>
      <p:ext uri="{BB962C8B-B14F-4D97-AF65-F5344CB8AC3E}">
        <p14:creationId xmlns:p14="http://schemas.microsoft.com/office/powerpoint/2010/main" val="17058988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15</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III. </a:t>
            </a:r>
            <a:r>
              <a:rPr lang="en-GB" sz="3600" b="1" dirty="0">
                <a:solidFill>
                  <a:srgbClr val="192C43"/>
                </a:solidFill>
              </a:rPr>
              <a:t>Giannakidou (1997, 2011</a:t>
            </a:r>
            <a:r>
              <a:rPr lang="en-GB" sz="3600" b="1" dirty="0" smtClean="0">
                <a:solidFill>
                  <a:srgbClr val="192C43"/>
                </a:solidFill>
              </a:rPr>
              <a:t>), Lin (2016)</a:t>
            </a:r>
            <a:endParaRPr lang="de-DE" sz="3600" b="1" dirty="0">
              <a:solidFill>
                <a:srgbClr val="192C43"/>
              </a:solidFill>
            </a:endParaRPr>
          </a:p>
        </p:txBody>
      </p:sp>
      <p:sp>
        <p:nvSpPr>
          <p:cNvPr id="7" name="Textfeld 6"/>
          <p:cNvSpPr txBox="1"/>
          <p:nvPr/>
        </p:nvSpPr>
        <p:spPr>
          <a:xfrm>
            <a:off x="431540" y="1268760"/>
            <a:ext cx="8280920" cy="3416320"/>
          </a:xfrm>
          <a:prstGeom prst="rect">
            <a:avLst/>
          </a:prstGeom>
          <a:noFill/>
        </p:spPr>
        <p:txBody>
          <a:bodyPr wrap="square" rtlCol="0">
            <a:spAutoFit/>
          </a:bodyPr>
          <a:lstStyle/>
          <a:p>
            <a:r>
              <a:rPr lang="en-GB" sz="2400" b="1" dirty="0" smtClean="0"/>
              <a:t>The question has arised as to whether phrases like </a:t>
            </a:r>
            <a:r>
              <a:rPr lang="en-GB" sz="2400" b="1" i="1" dirty="0" smtClean="0">
                <a:solidFill>
                  <a:srgbClr val="0070C0"/>
                </a:solidFill>
              </a:rPr>
              <a:t>shenme</a:t>
            </a:r>
            <a:r>
              <a:rPr lang="en-GB" sz="2400" b="1" dirty="0" smtClean="0">
                <a:solidFill>
                  <a:srgbClr val="0070C0"/>
                </a:solidFill>
              </a:rPr>
              <a:t> </a:t>
            </a:r>
            <a:r>
              <a:rPr lang="en-GB" sz="2400" b="1" dirty="0" smtClean="0"/>
              <a:t>are lexically ambiguous between </a:t>
            </a:r>
            <a:r>
              <a:rPr lang="en-GB" sz="2400" b="1" dirty="0" err="1" smtClean="0"/>
              <a:t>Wh</a:t>
            </a:r>
            <a:r>
              <a:rPr lang="en-GB" sz="2400" b="1" dirty="0" smtClean="0"/>
              <a:t>-terms and NPIs or whether there is a single </a:t>
            </a:r>
            <a:r>
              <a:rPr lang="en-GB" sz="2400" b="1" dirty="0" err="1" smtClean="0"/>
              <a:t>polysemous</a:t>
            </a:r>
            <a:r>
              <a:rPr lang="en-GB" sz="2400" b="1" dirty="0" smtClean="0"/>
              <a:t> NPI </a:t>
            </a:r>
            <a:r>
              <a:rPr lang="en-GB" sz="2400" b="1" i="1" dirty="0" smtClean="0">
                <a:solidFill>
                  <a:srgbClr val="0070C0"/>
                </a:solidFill>
              </a:rPr>
              <a:t>shenme</a:t>
            </a:r>
            <a:r>
              <a:rPr lang="en-GB" sz="2400" b="1" dirty="0" smtClean="0"/>
              <a:t>.</a:t>
            </a:r>
          </a:p>
          <a:p>
            <a:endParaRPr lang="en-GB" sz="2400" dirty="0"/>
          </a:p>
          <a:p>
            <a:pPr marL="342900" indent="-342900">
              <a:buFont typeface="Wingdings" charset="2"/>
              <a:buChar char="§"/>
            </a:pPr>
            <a:r>
              <a:rPr lang="en-GB" sz="2400" dirty="0" smtClean="0"/>
              <a:t>Chierchia &amp; Liao (2015) separate NPI </a:t>
            </a:r>
            <a:r>
              <a:rPr lang="en-GB" sz="2400" i="1" dirty="0" smtClean="0"/>
              <a:t>shenme</a:t>
            </a:r>
            <a:r>
              <a:rPr lang="en-GB" sz="2400" dirty="0" smtClean="0"/>
              <a:t> from the </a:t>
            </a:r>
            <a:r>
              <a:rPr lang="en-GB" sz="2400" dirty="0" err="1" smtClean="0"/>
              <a:t>Wh</a:t>
            </a:r>
            <a:r>
              <a:rPr lang="en-GB" sz="2400" dirty="0" smtClean="0"/>
              <a:t>-term </a:t>
            </a:r>
            <a:r>
              <a:rPr lang="en-GB" sz="2400" i="1" dirty="0" smtClean="0">
                <a:solidFill>
                  <a:srgbClr val="0070C0"/>
                </a:solidFill>
              </a:rPr>
              <a:t>shenme</a:t>
            </a:r>
            <a:r>
              <a:rPr lang="en-GB" sz="2400" dirty="0" smtClean="0"/>
              <a:t>.</a:t>
            </a:r>
          </a:p>
          <a:p>
            <a:pPr marL="342900" indent="-342900">
              <a:buFont typeface="Wingdings" charset="2"/>
              <a:buChar char="§"/>
            </a:pPr>
            <a:endParaRPr lang="en-GB" sz="2400" dirty="0"/>
          </a:p>
          <a:p>
            <a:pPr marL="342900" indent="-342900">
              <a:buFont typeface="Wingdings" charset="2"/>
              <a:buChar char="§"/>
            </a:pPr>
            <a:r>
              <a:rPr lang="en-GB" sz="2400" dirty="0" smtClean="0"/>
              <a:t>Lin </a:t>
            </a:r>
            <a:r>
              <a:rPr lang="en-GB" sz="2400" dirty="0"/>
              <a:t>(2016</a:t>
            </a:r>
            <a:r>
              <a:rPr lang="en-GB" sz="2400" dirty="0" smtClean="0"/>
              <a:t>): There is only one NPI </a:t>
            </a:r>
            <a:r>
              <a:rPr lang="en-GB" sz="2400" i="1" dirty="0" smtClean="0">
                <a:solidFill>
                  <a:srgbClr val="0070C0"/>
                </a:solidFill>
              </a:rPr>
              <a:t>shenme</a:t>
            </a:r>
            <a:r>
              <a:rPr lang="en-GB" sz="2400" dirty="0" smtClean="0"/>
              <a:t>, as interrogatives also introduce non-veridical contexts.</a:t>
            </a:r>
          </a:p>
        </p:txBody>
      </p:sp>
    </p:spTree>
    <p:extLst>
      <p:ext uri="{BB962C8B-B14F-4D97-AF65-F5344CB8AC3E}">
        <p14:creationId xmlns:p14="http://schemas.microsoft.com/office/powerpoint/2010/main" val="18287061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16</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III. </a:t>
            </a:r>
            <a:r>
              <a:rPr lang="en-GB" sz="3600" b="1" dirty="0">
                <a:solidFill>
                  <a:srgbClr val="192C43"/>
                </a:solidFill>
              </a:rPr>
              <a:t>Giannakidou (1997, 2011</a:t>
            </a:r>
            <a:r>
              <a:rPr lang="en-GB" sz="3600" b="1" dirty="0" smtClean="0">
                <a:solidFill>
                  <a:srgbClr val="192C43"/>
                </a:solidFill>
              </a:rPr>
              <a:t>), Lin (2016)</a:t>
            </a:r>
            <a:endParaRPr lang="de-DE" sz="3600" b="1" dirty="0">
              <a:solidFill>
                <a:srgbClr val="192C43"/>
              </a:solidFill>
            </a:endParaRPr>
          </a:p>
        </p:txBody>
      </p:sp>
      <p:sp>
        <p:nvSpPr>
          <p:cNvPr id="7" name="Textfeld 6"/>
          <p:cNvSpPr txBox="1"/>
          <p:nvPr/>
        </p:nvSpPr>
        <p:spPr>
          <a:xfrm>
            <a:off x="431540" y="1268760"/>
            <a:ext cx="8280920" cy="3785652"/>
          </a:xfrm>
          <a:prstGeom prst="rect">
            <a:avLst/>
          </a:prstGeom>
          <a:noFill/>
        </p:spPr>
        <p:txBody>
          <a:bodyPr wrap="square" rtlCol="0">
            <a:spAutoFit/>
          </a:bodyPr>
          <a:lstStyle/>
          <a:p>
            <a:r>
              <a:rPr lang="en-GB" sz="2400" b="1" dirty="0" smtClean="0"/>
              <a:t>Irrespective of whether </a:t>
            </a:r>
            <a:r>
              <a:rPr lang="en-GB" sz="2400" b="1" i="1" dirty="0" smtClean="0">
                <a:solidFill>
                  <a:srgbClr val="0070C0"/>
                </a:solidFill>
              </a:rPr>
              <a:t>shenme</a:t>
            </a:r>
            <a:r>
              <a:rPr lang="en-GB" sz="2400" b="1" dirty="0" smtClean="0">
                <a:solidFill>
                  <a:srgbClr val="0070C0"/>
                </a:solidFill>
              </a:rPr>
              <a:t> </a:t>
            </a:r>
            <a:r>
              <a:rPr lang="en-GB" sz="2400" b="1" dirty="0" smtClean="0"/>
              <a:t>is ambiguous or not, the NPI </a:t>
            </a:r>
            <a:r>
              <a:rPr lang="en-GB" sz="2400" b="1" i="1" dirty="0" smtClean="0">
                <a:solidFill>
                  <a:srgbClr val="0070C0"/>
                </a:solidFill>
              </a:rPr>
              <a:t>shenme</a:t>
            </a:r>
            <a:r>
              <a:rPr lang="en-GB" sz="2400" b="1" dirty="0" smtClean="0">
                <a:solidFill>
                  <a:srgbClr val="0070C0"/>
                </a:solidFill>
              </a:rPr>
              <a:t> </a:t>
            </a:r>
            <a:r>
              <a:rPr lang="en-GB" sz="2400" b="1" dirty="0" smtClean="0"/>
              <a:t>is an NPI that has a wider distribution than other known NPIs such as </a:t>
            </a:r>
            <a:r>
              <a:rPr lang="en-GB" sz="2400" b="1" i="1" dirty="0" smtClean="0">
                <a:solidFill>
                  <a:srgbClr val="0070C0"/>
                </a:solidFill>
              </a:rPr>
              <a:t>any</a:t>
            </a:r>
            <a:r>
              <a:rPr lang="en-GB" sz="2400" b="1" dirty="0" smtClean="0">
                <a:solidFill>
                  <a:srgbClr val="0070C0"/>
                </a:solidFill>
              </a:rPr>
              <a:t> </a:t>
            </a:r>
            <a:r>
              <a:rPr lang="en-GB" sz="2400" b="1" dirty="0" smtClean="0"/>
              <a:t>and </a:t>
            </a:r>
            <a:r>
              <a:rPr lang="en-GB" sz="2400" b="1" i="1" dirty="0" smtClean="0">
                <a:solidFill>
                  <a:srgbClr val="0070C0"/>
                </a:solidFill>
              </a:rPr>
              <a:t>ever</a:t>
            </a:r>
            <a:r>
              <a:rPr lang="en-GB" sz="2400" b="1" dirty="0" smtClean="0"/>
              <a:t>. </a:t>
            </a:r>
          </a:p>
          <a:p>
            <a:pPr marL="342900" indent="-342900">
              <a:buFont typeface="Wingdings" charset="2"/>
              <a:buChar char="§"/>
            </a:pPr>
            <a:endParaRPr lang="en-GB" sz="2400" dirty="0"/>
          </a:p>
          <a:p>
            <a:pPr marL="342900" indent="-342900">
              <a:buFont typeface="Wingdings" charset="2"/>
              <a:buChar char="§"/>
            </a:pPr>
            <a:r>
              <a:rPr lang="en-GB" sz="2400" dirty="0" smtClean="0"/>
              <a:t>It is a superweak NPI that is restricted to non-veridical contexts.</a:t>
            </a:r>
          </a:p>
          <a:p>
            <a:pPr marL="342900" indent="-342900">
              <a:buFont typeface="Wingdings" charset="2"/>
              <a:buChar char="§"/>
            </a:pPr>
            <a:endParaRPr lang="en-GB" sz="2400" dirty="0"/>
          </a:p>
          <a:p>
            <a:pPr marL="342900" indent="-342900">
              <a:buFont typeface="Wingdings" charset="2"/>
              <a:buChar char="§"/>
            </a:pPr>
            <a:r>
              <a:rPr lang="en-GB" sz="2400" dirty="0" smtClean="0"/>
              <a:t>Different analyses for NPI-hood thus apply to different types of NPIs and should peacefully co-exist (cf. Giannakidou 2020, Zeijlstra 2020, pace Chierchia 2013, Giannakidou 2020).</a:t>
            </a:r>
          </a:p>
        </p:txBody>
      </p:sp>
    </p:spTree>
    <p:extLst>
      <p:ext uri="{BB962C8B-B14F-4D97-AF65-F5344CB8AC3E}">
        <p14:creationId xmlns:p14="http://schemas.microsoft.com/office/powerpoint/2010/main" val="5824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0" y="0"/>
            <a:ext cx="9144000" cy="5445224"/>
          </a:xfrm>
          <a:prstGeom prst="rect">
            <a:avLst/>
          </a:prstGeom>
          <a:solidFill>
            <a:srgbClr val="19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2"/>
              </a:solidFill>
            </a:endParaRPr>
          </a:p>
        </p:txBody>
      </p:sp>
      <p:sp>
        <p:nvSpPr>
          <p:cNvPr id="10" name="Textfeld 9"/>
          <p:cNvSpPr txBox="1"/>
          <p:nvPr/>
        </p:nvSpPr>
        <p:spPr>
          <a:xfrm>
            <a:off x="755576" y="1484784"/>
            <a:ext cx="8172400" cy="1077218"/>
          </a:xfrm>
          <a:prstGeom prst="rect">
            <a:avLst/>
          </a:prstGeom>
          <a:noFill/>
        </p:spPr>
        <p:txBody>
          <a:bodyPr wrap="square" rtlCol="0">
            <a:spAutoFit/>
          </a:bodyPr>
          <a:lstStyle/>
          <a:p>
            <a:pPr algn="r"/>
            <a:r>
              <a:rPr lang="en-GB" sz="3200" b="1" dirty="0" smtClean="0">
                <a:solidFill>
                  <a:schemeClr val="bg1"/>
                </a:solidFill>
              </a:rPr>
              <a:t>The Non-Entailment-of-Non-Existence </a:t>
            </a:r>
            <a:r>
              <a:rPr lang="en-GB" sz="3200" b="1" dirty="0">
                <a:solidFill>
                  <a:schemeClr val="bg1"/>
                </a:solidFill>
              </a:rPr>
              <a:t>Condition</a:t>
            </a:r>
            <a:r>
              <a:rPr lang="de-DE" sz="3200" b="1" dirty="0">
                <a:solidFill>
                  <a:schemeClr val="bg1"/>
                </a:solidFill>
              </a:rPr>
              <a:t> </a:t>
            </a:r>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68" y="5805264"/>
            <a:ext cx="3600000" cy="679793"/>
          </a:xfrm>
          <a:prstGeom prst="rect">
            <a:avLst/>
          </a:prstGeom>
        </p:spPr>
      </p:pic>
      <p:pic>
        <p:nvPicPr>
          <p:cNvPr id="12" name="Bild 2" descr="GC_Logo_rgb_grau-blau.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683184"/>
            <a:ext cx="1979712" cy="986176"/>
          </a:xfrm>
          <a:prstGeom prst="rect">
            <a:avLst/>
          </a:prstGeom>
        </p:spPr>
      </p:pic>
    </p:spTree>
    <p:extLst>
      <p:ext uri="{BB962C8B-B14F-4D97-AF65-F5344CB8AC3E}">
        <p14:creationId xmlns:p14="http://schemas.microsoft.com/office/powerpoint/2010/main" val="1247389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0" y="0"/>
            <a:ext cx="9144000" cy="5445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2"/>
              </a:solidFill>
            </a:endParaRPr>
          </a:p>
        </p:txBody>
      </p:sp>
      <p:sp>
        <p:nvSpPr>
          <p:cNvPr id="10" name="Textfeld 9"/>
          <p:cNvSpPr txBox="1"/>
          <p:nvPr/>
        </p:nvSpPr>
        <p:spPr>
          <a:xfrm>
            <a:off x="755576" y="1484784"/>
            <a:ext cx="8172400" cy="584775"/>
          </a:xfrm>
          <a:prstGeom prst="rect">
            <a:avLst/>
          </a:prstGeom>
          <a:noFill/>
        </p:spPr>
        <p:txBody>
          <a:bodyPr wrap="square" rtlCol="0">
            <a:spAutoFit/>
          </a:bodyPr>
          <a:lstStyle/>
          <a:p>
            <a:pPr algn="r"/>
            <a:r>
              <a:rPr lang="en-GB" sz="3200" b="1" dirty="0" smtClean="0"/>
              <a:t>Plain existential </a:t>
            </a:r>
            <a:r>
              <a:rPr lang="en-GB" sz="3200" b="1" dirty="0"/>
              <a:t>P</a:t>
            </a:r>
            <a:r>
              <a:rPr lang="en-GB" sz="3200" b="1" dirty="0" smtClean="0"/>
              <a:t>PIs</a:t>
            </a:r>
            <a:endParaRPr lang="de-DE" sz="3200" b="1" dirty="0"/>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68" y="5805264"/>
            <a:ext cx="3600000" cy="679793"/>
          </a:xfrm>
          <a:prstGeom prst="rect">
            <a:avLst/>
          </a:prstGeom>
        </p:spPr>
      </p:pic>
      <p:pic>
        <p:nvPicPr>
          <p:cNvPr id="12" name="Bild 2" descr="GC_Logo_rgb_grau-blau.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683184"/>
            <a:ext cx="1979712" cy="986176"/>
          </a:xfrm>
          <a:prstGeom prst="rect">
            <a:avLst/>
          </a:prstGeom>
        </p:spPr>
      </p:pic>
    </p:spTree>
    <p:extLst>
      <p:ext uri="{BB962C8B-B14F-4D97-AF65-F5344CB8AC3E}">
        <p14:creationId xmlns:p14="http://schemas.microsoft.com/office/powerpoint/2010/main" val="811318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19</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IV. </a:t>
            </a:r>
            <a:r>
              <a:rPr lang="en-GB" sz="3600" b="1" dirty="0" smtClean="0">
                <a:solidFill>
                  <a:srgbClr val="192C43"/>
                </a:solidFill>
              </a:rPr>
              <a:t>Plain existential PPIs </a:t>
            </a:r>
            <a:endParaRPr lang="de-DE" sz="3600" b="1" dirty="0">
              <a:solidFill>
                <a:srgbClr val="192C43"/>
              </a:solidFill>
            </a:endParaRPr>
          </a:p>
        </p:txBody>
      </p:sp>
      <p:sp>
        <p:nvSpPr>
          <p:cNvPr id="7" name="Textfeld 6"/>
          <p:cNvSpPr txBox="1"/>
          <p:nvPr/>
        </p:nvSpPr>
        <p:spPr>
          <a:xfrm>
            <a:off x="431540" y="1268760"/>
            <a:ext cx="8280920" cy="4893647"/>
          </a:xfrm>
          <a:prstGeom prst="rect">
            <a:avLst/>
          </a:prstGeom>
          <a:noFill/>
        </p:spPr>
        <p:txBody>
          <a:bodyPr wrap="square" rtlCol="0">
            <a:spAutoFit/>
          </a:bodyPr>
          <a:lstStyle/>
          <a:p>
            <a:r>
              <a:rPr lang="en-GB" sz="2400" b="1" dirty="0"/>
              <a:t>This alternative approach readily offers an opening to capture the PPI-hood of existentials like </a:t>
            </a:r>
            <a:r>
              <a:rPr lang="en-GB" sz="2400" b="1" i="1" dirty="0">
                <a:solidFill>
                  <a:srgbClr val="0070C0"/>
                </a:solidFill>
              </a:rPr>
              <a:t>some</a:t>
            </a:r>
            <a:r>
              <a:rPr lang="en-GB" sz="2400" b="1" dirty="0">
                <a:solidFill>
                  <a:srgbClr val="0070C0"/>
                </a:solidFill>
              </a:rPr>
              <a:t> </a:t>
            </a:r>
            <a:r>
              <a:rPr lang="en-GB" sz="2400" b="1" dirty="0"/>
              <a:t>or </a:t>
            </a:r>
            <a:r>
              <a:rPr lang="en-GB" sz="2400" b="1" i="1" dirty="0">
                <a:solidFill>
                  <a:srgbClr val="0070C0"/>
                </a:solidFill>
              </a:rPr>
              <a:t>somewhat</a:t>
            </a:r>
            <a:r>
              <a:rPr lang="en-GB" sz="2400" b="1" dirty="0"/>
              <a:t>. </a:t>
            </a:r>
            <a:endParaRPr lang="en-GB" sz="2400" b="1" dirty="0" smtClean="0"/>
          </a:p>
          <a:p>
            <a:endParaRPr lang="en-GB" sz="2400" dirty="0"/>
          </a:p>
          <a:p>
            <a:pPr marL="342900" indent="-342900">
              <a:buFont typeface="Wingdings" charset="2"/>
              <a:buChar char="§"/>
            </a:pPr>
            <a:r>
              <a:rPr lang="en-GB" sz="2400" dirty="0" smtClean="0"/>
              <a:t>Let’s </a:t>
            </a:r>
            <a:r>
              <a:rPr lang="en-GB" sz="2400" dirty="0"/>
              <a:t>assume that such existentials can always give rise to existential import. Then they are subject to the reverse of Lin’s </a:t>
            </a:r>
            <a:r>
              <a:rPr lang="en-GB" sz="2400" i="1" dirty="0"/>
              <a:t>Non-Entailment-of-Existence Condition</a:t>
            </a:r>
            <a:r>
              <a:rPr lang="en-GB" sz="2400" dirty="0"/>
              <a:t>, which I dub the </a:t>
            </a:r>
            <a:r>
              <a:rPr lang="en-GB" sz="2400" i="1" dirty="0"/>
              <a:t>Non-Entailment-of-Non-Existence </a:t>
            </a:r>
            <a:r>
              <a:rPr lang="en-GB" sz="2400" i="1" dirty="0" smtClean="0"/>
              <a:t>Condition</a:t>
            </a:r>
            <a:endParaRPr lang="en-GB" sz="2400" dirty="0"/>
          </a:p>
          <a:p>
            <a:endParaRPr lang="en-GB" sz="2400" dirty="0" smtClean="0"/>
          </a:p>
          <a:p>
            <a:pPr marL="342900" indent="-342900">
              <a:buFont typeface="Wingdings" charset="2"/>
              <a:buChar char="§"/>
            </a:pPr>
            <a:r>
              <a:rPr lang="en-GB" sz="2400" dirty="0" smtClean="0"/>
              <a:t>Such </a:t>
            </a:r>
            <a:r>
              <a:rPr lang="en-GB" sz="2400" dirty="0"/>
              <a:t>elements may not appear in contexts that would entail the non-existence of referents satisfying their description, where, again, such contexts are formed by the proposition whose widest scope operator is a scope operator that they are in the scope of. </a:t>
            </a:r>
            <a:endParaRPr lang="en-GB" sz="2400" dirty="0" smtClean="0"/>
          </a:p>
        </p:txBody>
      </p:sp>
    </p:spTree>
    <p:extLst>
      <p:ext uri="{BB962C8B-B14F-4D97-AF65-F5344CB8AC3E}">
        <p14:creationId xmlns:p14="http://schemas.microsoft.com/office/powerpoint/2010/main" val="1559714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0" y="0"/>
            <a:ext cx="9144000" cy="5445224"/>
          </a:xfrm>
          <a:prstGeom prst="rect">
            <a:avLst/>
          </a:prstGeom>
          <a:solidFill>
            <a:srgbClr val="19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2"/>
              </a:solidFill>
            </a:endParaRPr>
          </a:p>
        </p:txBody>
      </p:sp>
      <p:sp>
        <p:nvSpPr>
          <p:cNvPr id="10" name="Textfeld 9"/>
          <p:cNvSpPr txBox="1"/>
          <p:nvPr/>
        </p:nvSpPr>
        <p:spPr>
          <a:xfrm>
            <a:off x="755576" y="1484784"/>
            <a:ext cx="8172400" cy="1077218"/>
          </a:xfrm>
          <a:prstGeom prst="rect">
            <a:avLst/>
          </a:prstGeom>
          <a:noFill/>
        </p:spPr>
        <p:txBody>
          <a:bodyPr wrap="square" rtlCol="0">
            <a:spAutoFit/>
          </a:bodyPr>
          <a:lstStyle/>
          <a:p>
            <a:pPr algn="r"/>
            <a:r>
              <a:rPr lang="de-DE" sz="3200" b="1" dirty="0" smtClean="0">
                <a:solidFill>
                  <a:schemeClr val="bg1"/>
                </a:solidFill>
              </a:rPr>
              <a:t>The </a:t>
            </a:r>
            <a:r>
              <a:rPr lang="de-DE" sz="3200" b="1" dirty="0" err="1" smtClean="0">
                <a:solidFill>
                  <a:schemeClr val="bg1"/>
                </a:solidFill>
              </a:rPr>
              <a:t>phenomenon</a:t>
            </a:r>
            <a:r>
              <a:rPr lang="de-DE" sz="3200" b="1" dirty="0" smtClean="0">
                <a:solidFill>
                  <a:schemeClr val="bg1"/>
                </a:solidFill>
              </a:rPr>
              <a:t>:</a:t>
            </a:r>
          </a:p>
          <a:p>
            <a:pPr algn="r"/>
            <a:r>
              <a:rPr lang="de-DE" sz="3200" b="1" i="1" dirty="0" smtClean="0">
                <a:solidFill>
                  <a:schemeClr val="bg1"/>
                </a:solidFill>
              </a:rPr>
              <a:t>Existential PPIs</a:t>
            </a:r>
            <a:endParaRPr lang="de-DE" sz="3200" b="1" i="1" dirty="0">
              <a:solidFill>
                <a:schemeClr val="bg1"/>
              </a:solidFill>
            </a:endParaRPr>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68" y="5805264"/>
            <a:ext cx="3600000" cy="679793"/>
          </a:xfrm>
          <a:prstGeom prst="rect">
            <a:avLst/>
          </a:prstGeom>
        </p:spPr>
      </p:pic>
      <p:pic>
        <p:nvPicPr>
          <p:cNvPr id="12" name="Bild 2" descr="GC_Logo_rgb_grau-blau.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683184"/>
            <a:ext cx="1979712" cy="986176"/>
          </a:xfrm>
          <a:prstGeom prst="rect">
            <a:avLst/>
          </a:prstGeom>
        </p:spPr>
      </p:pic>
    </p:spTree>
    <p:extLst>
      <p:ext uri="{BB962C8B-B14F-4D97-AF65-F5344CB8AC3E}">
        <p14:creationId xmlns:p14="http://schemas.microsoft.com/office/powerpoint/2010/main" val="34434367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20</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IV. </a:t>
            </a:r>
            <a:r>
              <a:rPr lang="en-GB" sz="3600" b="1" dirty="0" smtClean="0">
                <a:solidFill>
                  <a:srgbClr val="192C43"/>
                </a:solidFill>
              </a:rPr>
              <a:t>Plain existential PPIs </a:t>
            </a:r>
            <a:endParaRPr lang="de-DE" sz="3600" b="1" dirty="0">
              <a:solidFill>
                <a:srgbClr val="192C43"/>
              </a:solidFill>
            </a:endParaRPr>
          </a:p>
        </p:txBody>
      </p:sp>
      <p:sp>
        <p:nvSpPr>
          <p:cNvPr id="7" name="Textfeld 6"/>
          <p:cNvSpPr txBox="1"/>
          <p:nvPr/>
        </p:nvSpPr>
        <p:spPr>
          <a:xfrm>
            <a:off x="431540" y="1268760"/>
            <a:ext cx="8280920" cy="2677656"/>
          </a:xfrm>
          <a:prstGeom prst="rect">
            <a:avLst/>
          </a:prstGeom>
          <a:noFill/>
        </p:spPr>
        <p:txBody>
          <a:bodyPr wrap="square" rtlCol="0">
            <a:spAutoFit/>
          </a:bodyPr>
          <a:lstStyle/>
          <a:p>
            <a:r>
              <a:rPr lang="en-GB" sz="2400" b="1" dirty="0"/>
              <a:t>To see this, let’s focus on plain existential </a:t>
            </a:r>
            <a:r>
              <a:rPr lang="en-GB" sz="2400" b="1" dirty="0" smtClean="0"/>
              <a:t>PPIs</a:t>
            </a:r>
            <a:r>
              <a:rPr lang="de-DE" sz="2400" b="1" dirty="0" smtClean="0"/>
              <a:t>:</a:t>
            </a:r>
          </a:p>
          <a:p>
            <a:endParaRPr lang="en-GB" sz="2400" dirty="0"/>
          </a:p>
          <a:p>
            <a:pPr lvl="0"/>
            <a:r>
              <a:rPr lang="en-GB" sz="2400" dirty="0">
                <a:solidFill>
                  <a:srgbClr val="0070C0"/>
                </a:solidFill>
              </a:rPr>
              <a:t>Nobody read some book		</a:t>
            </a:r>
            <a:endParaRPr lang="en-GB" sz="2400" dirty="0" smtClean="0">
              <a:solidFill>
                <a:srgbClr val="0070C0"/>
              </a:solidFill>
            </a:endParaRPr>
          </a:p>
          <a:p>
            <a:pPr lvl="0"/>
            <a:r>
              <a:rPr lang="en-GB" sz="2400" dirty="0" smtClean="0">
                <a:solidFill>
                  <a:srgbClr val="0070C0"/>
                </a:solidFill>
              </a:rPr>
              <a:t>(</a:t>
            </a:r>
            <a:r>
              <a:rPr lang="en-GB" sz="2400" baseline="30000" dirty="0" smtClean="0">
                <a:solidFill>
                  <a:srgbClr val="0070C0"/>
                </a:solidFill>
              </a:rPr>
              <a:t>*</a:t>
            </a:r>
            <a:r>
              <a:rPr lang="en-GB" sz="2400" dirty="0">
                <a:solidFill>
                  <a:srgbClr val="0070C0"/>
                </a:solidFill>
              </a:rPr>
              <a:t>nobody&gt;</a:t>
            </a:r>
            <a:r>
              <a:rPr lang="en-GB" sz="2400" dirty="0">
                <a:solidFill>
                  <a:srgbClr val="0070C0"/>
                </a:solidFill>
                <a:sym typeface="Symbol" charset="2"/>
              </a:rPr>
              <a:t></a:t>
            </a:r>
            <a:r>
              <a:rPr lang="en-GB" sz="2400" dirty="0">
                <a:solidFill>
                  <a:srgbClr val="0070C0"/>
                </a:solidFill>
              </a:rPr>
              <a:t>; </a:t>
            </a:r>
            <a:r>
              <a:rPr lang="en-GB" sz="2400" dirty="0" smtClean="0">
                <a:solidFill>
                  <a:srgbClr val="0070C0"/>
                </a:solidFill>
                <a:sym typeface="Symbol" charset="2"/>
              </a:rPr>
              <a:t></a:t>
            </a:r>
            <a:r>
              <a:rPr lang="en-GB" sz="2400" dirty="0">
                <a:solidFill>
                  <a:srgbClr val="0070C0"/>
                </a:solidFill>
              </a:rPr>
              <a:t>&gt;nobody;)</a:t>
            </a:r>
            <a:endParaRPr lang="de-DE" sz="2400" dirty="0">
              <a:solidFill>
                <a:srgbClr val="0070C0"/>
              </a:solidFill>
            </a:endParaRPr>
          </a:p>
          <a:p>
            <a:endParaRPr lang="en-GB" sz="2400" dirty="0">
              <a:solidFill>
                <a:srgbClr val="0070C0"/>
              </a:solidFill>
            </a:endParaRPr>
          </a:p>
          <a:p>
            <a:r>
              <a:rPr lang="en-GB" sz="2400" dirty="0" smtClean="0">
                <a:solidFill>
                  <a:srgbClr val="0070C0"/>
                </a:solidFill>
              </a:rPr>
              <a:t>Few </a:t>
            </a:r>
            <a:r>
              <a:rPr lang="en-GB" sz="2400" dirty="0">
                <a:solidFill>
                  <a:srgbClr val="0070C0"/>
                </a:solidFill>
              </a:rPr>
              <a:t>students read some book		</a:t>
            </a:r>
            <a:endParaRPr lang="en-GB" sz="2400" dirty="0" smtClean="0">
              <a:solidFill>
                <a:srgbClr val="0070C0"/>
              </a:solidFill>
            </a:endParaRPr>
          </a:p>
          <a:p>
            <a:r>
              <a:rPr lang="en-GB" sz="2400" dirty="0" smtClean="0">
                <a:solidFill>
                  <a:srgbClr val="0070C0"/>
                </a:solidFill>
              </a:rPr>
              <a:t>(</a:t>
            </a:r>
            <a:r>
              <a:rPr lang="en-GB" sz="2400" dirty="0">
                <a:solidFill>
                  <a:srgbClr val="0070C0"/>
                </a:solidFill>
              </a:rPr>
              <a:t>f</a:t>
            </a:r>
            <a:r>
              <a:rPr lang="en-GB" sz="2400" dirty="0" smtClean="0">
                <a:solidFill>
                  <a:srgbClr val="0070C0"/>
                </a:solidFill>
              </a:rPr>
              <a:t>ew</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 </a:t>
            </a:r>
            <a:r>
              <a:rPr lang="en-GB" sz="2400" dirty="0" smtClean="0">
                <a:solidFill>
                  <a:srgbClr val="0070C0"/>
                </a:solidFill>
                <a:sym typeface="Symbol" charset="2"/>
              </a:rPr>
              <a:t></a:t>
            </a:r>
            <a:r>
              <a:rPr lang="en-GB" sz="2400" dirty="0">
                <a:solidFill>
                  <a:srgbClr val="0070C0"/>
                </a:solidFill>
              </a:rPr>
              <a:t>&gt;few;)</a:t>
            </a:r>
            <a:endParaRPr lang="de-DE" sz="2400" dirty="0">
              <a:solidFill>
                <a:srgbClr val="0070C0"/>
              </a:solidFill>
            </a:endParaRPr>
          </a:p>
        </p:txBody>
      </p:sp>
    </p:spTree>
    <p:extLst>
      <p:ext uri="{BB962C8B-B14F-4D97-AF65-F5344CB8AC3E}">
        <p14:creationId xmlns:p14="http://schemas.microsoft.com/office/powerpoint/2010/main" val="8149680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21</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IV. </a:t>
            </a:r>
            <a:r>
              <a:rPr lang="en-GB" sz="3600" b="1" dirty="0" smtClean="0">
                <a:solidFill>
                  <a:srgbClr val="192C43"/>
                </a:solidFill>
              </a:rPr>
              <a:t>Plain existential PPIs </a:t>
            </a:r>
            <a:endParaRPr lang="de-DE" sz="3600" b="1" dirty="0">
              <a:solidFill>
                <a:srgbClr val="192C43"/>
              </a:solidFill>
            </a:endParaRPr>
          </a:p>
        </p:txBody>
      </p:sp>
      <p:sp>
        <p:nvSpPr>
          <p:cNvPr id="7" name="Textfeld 6"/>
          <p:cNvSpPr txBox="1"/>
          <p:nvPr/>
        </p:nvSpPr>
        <p:spPr>
          <a:xfrm>
            <a:off x="431540" y="1268760"/>
            <a:ext cx="8280920" cy="4524315"/>
          </a:xfrm>
          <a:prstGeom prst="rect">
            <a:avLst/>
          </a:prstGeom>
          <a:noFill/>
        </p:spPr>
        <p:txBody>
          <a:bodyPr wrap="square" rtlCol="0">
            <a:spAutoFit/>
          </a:bodyPr>
          <a:lstStyle/>
          <a:p>
            <a:r>
              <a:rPr lang="en-GB" sz="2400" b="1" dirty="0"/>
              <a:t>The reason </a:t>
            </a:r>
            <a:r>
              <a:rPr lang="en-GB" sz="2400" b="1" dirty="0" smtClean="0"/>
              <a:t>that</a:t>
            </a:r>
            <a:r>
              <a:rPr lang="en-GB" sz="2400" b="1" dirty="0">
                <a:solidFill>
                  <a:srgbClr val="0070C0"/>
                </a:solidFill>
              </a:rPr>
              <a:t> </a:t>
            </a:r>
            <a:r>
              <a:rPr lang="en-GB" sz="2400" b="1" i="1" dirty="0">
                <a:solidFill>
                  <a:srgbClr val="0070C0"/>
                </a:solidFill>
              </a:rPr>
              <a:t>Nobody read some book </a:t>
            </a:r>
            <a:r>
              <a:rPr lang="en-GB" sz="2400" b="1" dirty="0" smtClean="0"/>
              <a:t>does </a:t>
            </a:r>
            <a:r>
              <a:rPr lang="en-GB" sz="2400" b="1" dirty="0"/>
              <a:t>not allow a reading with a scopal construal </a:t>
            </a:r>
            <a:r>
              <a:rPr lang="en-GB" sz="2400" b="1" i="1" dirty="0"/>
              <a:t>nobody&gt;some</a:t>
            </a:r>
            <a:r>
              <a:rPr lang="en-GB" sz="2400" b="1" dirty="0"/>
              <a:t>, is that its assertion under this scopal construal would entail that there is no book read by anybody. </a:t>
            </a:r>
            <a:endParaRPr lang="en-GB" sz="2400" b="1" dirty="0" smtClean="0"/>
          </a:p>
          <a:p>
            <a:endParaRPr lang="en-GB" sz="2400" dirty="0"/>
          </a:p>
          <a:p>
            <a:pPr marL="342900" indent="-342900">
              <a:buFont typeface="Wingdings" charset="2"/>
              <a:buChar char="§"/>
            </a:pPr>
            <a:r>
              <a:rPr lang="en-GB" sz="2400" dirty="0" smtClean="0"/>
              <a:t>That </a:t>
            </a:r>
            <a:r>
              <a:rPr lang="en-GB" sz="2400" dirty="0"/>
              <a:t>violates the </a:t>
            </a:r>
            <a:r>
              <a:rPr lang="en-GB" sz="2400" i="1" dirty="0"/>
              <a:t>Non-Entailment-of-Non-Existence Condition</a:t>
            </a:r>
            <a:r>
              <a:rPr lang="en-GB" sz="2400" dirty="0"/>
              <a:t>, which forbids </a:t>
            </a:r>
            <a:r>
              <a:rPr lang="en-GB" sz="2400" dirty="0" smtClean="0"/>
              <a:t>asserting the non-existence </a:t>
            </a:r>
            <a:r>
              <a:rPr lang="en-GB" sz="2400" dirty="0"/>
              <a:t>of such books. </a:t>
            </a:r>
            <a:endParaRPr lang="en-GB" sz="2400" dirty="0" smtClean="0"/>
          </a:p>
          <a:p>
            <a:endParaRPr lang="en-GB" sz="2400" dirty="0"/>
          </a:p>
          <a:p>
            <a:pPr marL="342900" indent="-342900">
              <a:buFont typeface="Wingdings" charset="2"/>
              <a:buChar char="§"/>
            </a:pPr>
            <a:r>
              <a:rPr lang="en-GB" sz="2400" dirty="0" smtClean="0"/>
              <a:t>When </a:t>
            </a:r>
            <a:r>
              <a:rPr lang="en-GB" sz="2400" dirty="0"/>
              <a:t>the scopal construal is reversed (some&gt;nobody), it is asserted that there is a book ready by nobody, which no longer violates the </a:t>
            </a:r>
            <a:r>
              <a:rPr lang="en-GB" sz="2400" i="1" dirty="0"/>
              <a:t>Non-Entailment-of-Non-Existence Condition</a:t>
            </a:r>
            <a:r>
              <a:rPr lang="en-GB" sz="2400" dirty="0" smtClean="0"/>
              <a:t>.</a:t>
            </a:r>
            <a:endParaRPr lang="en-GB" sz="2400" dirty="0"/>
          </a:p>
        </p:txBody>
      </p:sp>
    </p:spTree>
    <p:extLst>
      <p:ext uri="{BB962C8B-B14F-4D97-AF65-F5344CB8AC3E}">
        <p14:creationId xmlns:p14="http://schemas.microsoft.com/office/powerpoint/2010/main" val="2572193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22</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IV. </a:t>
            </a:r>
            <a:r>
              <a:rPr lang="en-GB" sz="3600" b="1" dirty="0" smtClean="0">
                <a:solidFill>
                  <a:srgbClr val="192C43"/>
                </a:solidFill>
              </a:rPr>
              <a:t>Plain existential PPIs </a:t>
            </a:r>
            <a:endParaRPr lang="de-DE" sz="3600" b="1" dirty="0">
              <a:solidFill>
                <a:srgbClr val="192C43"/>
              </a:solidFill>
            </a:endParaRPr>
          </a:p>
        </p:txBody>
      </p:sp>
      <p:sp>
        <p:nvSpPr>
          <p:cNvPr id="7" name="Textfeld 6"/>
          <p:cNvSpPr txBox="1"/>
          <p:nvPr/>
        </p:nvSpPr>
        <p:spPr>
          <a:xfrm>
            <a:off x="431540" y="1268760"/>
            <a:ext cx="8280920" cy="4524315"/>
          </a:xfrm>
          <a:prstGeom prst="rect">
            <a:avLst/>
          </a:prstGeom>
          <a:noFill/>
        </p:spPr>
        <p:txBody>
          <a:bodyPr wrap="square" rtlCol="0">
            <a:spAutoFit/>
          </a:bodyPr>
          <a:lstStyle/>
          <a:p>
            <a:r>
              <a:rPr lang="en-GB" sz="2400" b="1" dirty="0" smtClean="0"/>
              <a:t>By contrast, </a:t>
            </a:r>
            <a:r>
              <a:rPr lang="en-GB" sz="2400" b="1" i="1" dirty="0" smtClean="0">
                <a:solidFill>
                  <a:srgbClr val="0070C0"/>
                </a:solidFill>
              </a:rPr>
              <a:t>Few students read </a:t>
            </a:r>
            <a:r>
              <a:rPr lang="en-GB" sz="2400" b="1" i="1" dirty="0">
                <a:solidFill>
                  <a:srgbClr val="0070C0"/>
                </a:solidFill>
              </a:rPr>
              <a:t>some book </a:t>
            </a:r>
            <a:r>
              <a:rPr lang="en-GB" sz="2400" b="1" dirty="0" smtClean="0"/>
              <a:t>does allow </a:t>
            </a:r>
            <a:r>
              <a:rPr lang="en-GB" sz="2400" b="1" dirty="0"/>
              <a:t>a reading with a scopal construal </a:t>
            </a:r>
            <a:r>
              <a:rPr lang="en-GB" sz="2400" b="1" i="1" dirty="0" smtClean="0"/>
              <a:t>few&gt;some</a:t>
            </a:r>
            <a:r>
              <a:rPr lang="en-GB" sz="2400" b="1" dirty="0" smtClean="0"/>
              <a:t>, as its assertion does not </a:t>
            </a:r>
            <a:r>
              <a:rPr lang="en-GB" sz="2400" b="1" dirty="0"/>
              <a:t>entail that there is no book read by </a:t>
            </a:r>
            <a:r>
              <a:rPr lang="en-GB" sz="2400" b="1" dirty="0" smtClean="0"/>
              <a:t>a student. </a:t>
            </a:r>
          </a:p>
          <a:p>
            <a:endParaRPr lang="en-GB" sz="2400" dirty="0"/>
          </a:p>
          <a:p>
            <a:pPr marL="342900" indent="-342900">
              <a:buFont typeface="Wingdings" charset="2"/>
              <a:buChar char="§"/>
            </a:pPr>
            <a:r>
              <a:rPr lang="en-GB" sz="2400" dirty="0" smtClean="0"/>
              <a:t>Since </a:t>
            </a:r>
            <a:r>
              <a:rPr lang="en-GB" sz="2400" i="1" dirty="0" smtClean="0"/>
              <a:t>few N </a:t>
            </a:r>
            <a:r>
              <a:rPr lang="en-GB" sz="2400" dirty="0" smtClean="0"/>
              <a:t>does not forbid existential import, the </a:t>
            </a:r>
            <a:r>
              <a:rPr lang="en-GB" sz="2400" i="1" dirty="0" smtClean="0"/>
              <a:t>Non-Entailment-of-Non-Existence </a:t>
            </a:r>
            <a:r>
              <a:rPr lang="en-GB" sz="2400" i="1" dirty="0"/>
              <a:t>Condition</a:t>
            </a:r>
            <a:r>
              <a:rPr lang="en-GB" sz="2400" dirty="0"/>
              <a:t>, </a:t>
            </a:r>
            <a:r>
              <a:rPr lang="en-GB" sz="2400" dirty="0" smtClean="0"/>
              <a:t>is not violated. </a:t>
            </a:r>
          </a:p>
          <a:p>
            <a:endParaRPr lang="en-GB" sz="2400" dirty="0"/>
          </a:p>
          <a:p>
            <a:pPr marL="342900" indent="-342900">
              <a:buFont typeface="Wingdings" charset="2"/>
              <a:buChar char="§"/>
            </a:pPr>
            <a:r>
              <a:rPr lang="en-GB" sz="2400" dirty="0" smtClean="0"/>
              <a:t>Only scalar endpoints like </a:t>
            </a:r>
            <a:r>
              <a:rPr lang="en-GB" sz="2400" i="1" dirty="0" smtClean="0"/>
              <a:t>not</a:t>
            </a:r>
            <a:r>
              <a:rPr lang="en-GB" sz="2400" dirty="0" smtClean="0"/>
              <a:t>, </a:t>
            </a:r>
            <a:r>
              <a:rPr lang="en-GB" sz="2400" i="1" dirty="0" smtClean="0"/>
              <a:t>nobody</a:t>
            </a:r>
            <a:r>
              <a:rPr lang="en-GB" sz="2400" dirty="0" smtClean="0"/>
              <a:t>, </a:t>
            </a:r>
            <a:r>
              <a:rPr lang="en-GB" sz="2400" i="1" dirty="0" smtClean="0"/>
              <a:t>no N </a:t>
            </a:r>
            <a:r>
              <a:rPr lang="en-GB" sz="2400" dirty="0" smtClean="0"/>
              <a:t>exclude existential import. Those items anti-license existential PPIs.</a:t>
            </a:r>
          </a:p>
          <a:p>
            <a:pPr marL="342900" indent="-342900">
              <a:buFont typeface="Wingdings" charset="2"/>
              <a:buChar char="§"/>
            </a:pPr>
            <a:endParaRPr lang="en-GB" sz="2400" dirty="0"/>
          </a:p>
          <a:p>
            <a:pPr marL="342900" indent="-342900">
              <a:buFont typeface="Wingdings" charset="2"/>
              <a:buChar char="§"/>
            </a:pPr>
            <a:r>
              <a:rPr lang="en-GB" sz="2400" dirty="0" smtClean="0"/>
              <a:t>Such elements are Anti-Additive or Anti-Veridical (the two are formally identical).</a:t>
            </a:r>
            <a:endParaRPr lang="en-GB" sz="2400" dirty="0"/>
          </a:p>
        </p:txBody>
      </p:sp>
    </p:spTree>
    <p:extLst>
      <p:ext uri="{BB962C8B-B14F-4D97-AF65-F5344CB8AC3E}">
        <p14:creationId xmlns:p14="http://schemas.microsoft.com/office/powerpoint/2010/main" val="20704392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23</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IV. </a:t>
            </a:r>
            <a:r>
              <a:rPr lang="en-GB" sz="3600" b="1" dirty="0" smtClean="0">
                <a:solidFill>
                  <a:srgbClr val="192C43"/>
                </a:solidFill>
              </a:rPr>
              <a:t>Plain existential PPIs </a:t>
            </a:r>
            <a:endParaRPr lang="de-DE" sz="3600" b="1" dirty="0">
              <a:solidFill>
                <a:srgbClr val="192C43"/>
              </a:solidFill>
            </a:endParaRPr>
          </a:p>
        </p:txBody>
      </p:sp>
      <p:sp>
        <p:nvSpPr>
          <p:cNvPr id="7" name="Textfeld 6"/>
          <p:cNvSpPr txBox="1"/>
          <p:nvPr/>
        </p:nvSpPr>
        <p:spPr>
          <a:xfrm>
            <a:off x="431540" y="1268760"/>
            <a:ext cx="8280920" cy="4893647"/>
          </a:xfrm>
          <a:prstGeom prst="rect">
            <a:avLst/>
          </a:prstGeom>
          <a:noFill/>
        </p:spPr>
        <p:txBody>
          <a:bodyPr wrap="square" rtlCol="0">
            <a:spAutoFit/>
          </a:bodyPr>
          <a:lstStyle/>
          <a:p>
            <a:r>
              <a:rPr lang="en-GB" sz="2400" b="1" dirty="0" smtClean="0"/>
              <a:t>Existential PPIs are PPIs due to the </a:t>
            </a:r>
            <a:r>
              <a:rPr lang="en-GB" sz="2400" b="1" i="1" dirty="0"/>
              <a:t>Non-Entailment-of-Non-Existence Condition</a:t>
            </a:r>
            <a:endParaRPr lang="en-GB" sz="2400" b="1" dirty="0" smtClean="0"/>
          </a:p>
          <a:p>
            <a:endParaRPr lang="en-GB" sz="2400" dirty="0"/>
          </a:p>
          <a:p>
            <a:pPr marL="342900" indent="-342900">
              <a:buFont typeface="Wingdings" charset="2"/>
              <a:buChar char="§"/>
            </a:pPr>
            <a:r>
              <a:rPr lang="en-GB" sz="2400" dirty="0" smtClean="0"/>
              <a:t>Accordingly, they are banned from Anti-Additive / Anti-veridical contexts only.</a:t>
            </a:r>
          </a:p>
          <a:p>
            <a:pPr marL="342900" indent="-342900">
              <a:buFont typeface="Wingdings" charset="2"/>
              <a:buChar char="§"/>
            </a:pPr>
            <a:endParaRPr lang="en-GB" sz="2400" dirty="0"/>
          </a:p>
          <a:p>
            <a:pPr marL="342900" indent="-342900">
              <a:buFont typeface="Wingdings" charset="2"/>
              <a:buChar char="§"/>
            </a:pPr>
            <a:r>
              <a:rPr lang="en-GB" sz="2400" dirty="0" smtClean="0"/>
              <a:t>In this sense, they differ from existential NPIs / universal PPIs whose distribution can be described in both Anti-Additive </a:t>
            </a:r>
            <a:r>
              <a:rPr lang="en-GB" sz="2400" dirty="0"/>
              <a:t>/ Anti-veridical </a:t>
            </a:r>
            <a:r>
              <a:rPr lang="en-GB" sz="2400" dirty="0" smtClean="0"/>
              <a:t>and Downward Entailing contexts.</a:t>
            </a:r>
          </a:p>
          <a:p>
            <a:pPr marL="342900" indent="-342900">
              <a:buFont typeface="Wingdings" charset="2"/>
              <a:buChar char="§"/>
            </a:pPr>
            <a:endParaRPr lang="en-GB" sz="2400" dirty="0"/>
          </a:p>
          <a:p>
            <a:pPr marL="342900" indent="-342900">
              <a:buFont typeface="Wingdings" charset="2"/>
              <a:buChar char="§"/>
            </a:pPr>
            <a:r>
              <a:rPr lang="en-GB" sz="2400" dirty="0" smtClean="0"/>
              <a:t>To the best of my knowledge, existential PPIs that are banned from all </a:t>
            </a:r>
            <a:r>
              <a:rPr lang="en-GB" sz="2400" dirty="0"/>
              <a:t>Downward Entailing </a:t>
            </a:r>
            <a:r>
              <a:rPr lang="en-GB" sz="2400" dirty="0" smtClean="0"/>
              <a:t>contexts have not been attested.</a:t>
            </a:r>
          </a:p>
          <a:p>
            <a:endParaRPr lang="en-GB" sz="2400" dirty="0"/>
          </a:p>
        </p:txBody>
      </p:sp>
    </p:spTree>
    <p:extLst>
      <p:ext uri="{BB962C8B-B14F-4D97-AF65-F5344CB8AC3E}">
        <p14:creationId xmlns:p14="http://schemas.microsoft.com/office/powerpoint/2010/main" val="10078472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0" y="0"/>
            <a:ext cx="9144000" cy="5445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2"/>
              </a:solidFill>
            </a:endParaRPr>
          </a:p>
        </p:txBody>
      </p:sp>
      <p:sp>
        <p:nvSpPr>
          <p:cNvPr id="10" name="Textfeld 9"/>
          <p:cNvSpPr txBox="1"/>
          <p:nvPr/>
        </p:nvSpPr>
        <p:spPr>
          <a:xfrm>
            <a:off x="755576" y="1484784"/>
            <a:ext cx="8172400" cy="584775"/>
          </a:xfrm>
          <a:prstGeom prst="rect">
            <a:avLst/>
          </a:prstGeom>
          <a:noFill/>
        </p:spPr>
        <p:txBody>
          <a:bodyPr wrap="square" rtlCol="0">
            <a:spAutoFit/>
          </a:bodyPr>
          <a:lstStyle/>
          <a:p>
            <a:pPr algn="r"/>
            <a:r>
              <a:rPr lang="en-GB" sz="3200" b="1" dirty="0" smtClean="0"/>
              <a:t>Modal existential </a:t>
            </a:r>
            <a:r>
              <a:rPr lang="en-GB" sz="3200" b="1" dirty="0"/>
              <a:t>P</a:t>
            </a:r>
            <a:r>
              <a:rPr lang="en-GB" sz="3200" b="1" dirty="0" smtClean="0"/>
              <a:t>PIs</a:t>
            </a:r>
            <a:endParaRPr lang="de-DE" sz="3200" b="1" dirty="0"/>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68" y="5805264"/>
            <a:ext cx="3600000" cy="679793"/>
          </a:xfrm>
          <a:prstGeom prst="rect">
            <a:avLst/>
          </a:prstGeom>
        </p:spPr>
      </p:pic>
      <p:pic>
        <p:nvPicPr>
          <p:cNvPr id="12" name="Bild 2" descr="GC_Logo_rgb_grau-blau.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683184"/>
            <a:ext cx="1979712" cy="986176"/>
          </a:xfrm>
          <a:prstGeom prst="rect">
            <a:avLst/>
          </a:prstGeom>
        </p:spPr>
      </p:pic>
    </p:spTree>
    <p:extLst>
      <p:ext uri="{BB962C8B-B14F-4D97-AF65-F5344CB8AC3E}">
        <p14:creationId xmlns:p14="http://schemas.microsoft.com/office/powerpoint/2010/main" val="7782820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25</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4524315"/>
          </a:xfrm>
          <a:prstGeom prst="rect">
            <a:avLst/>
          </a:prstGeom>
          <a:noFill/>
        </p:spPr>
        <p:txBody>
          <a:bodyPr wrap="square" rtlCol="0">
            <a:spAutoFit/>
          </a:bodyPr>
          <a:lstStyle/>
          <a:p>
            <a:r>
              <a:rPr lang="de-DE" sz="2400" b="1" dirty="0" smtClean="0"/>
              <a:t>Not </a:t>
            </a:r>
            <a:r>
              <a:rPr lang="de-DE" sz="2400" b="1" dirty="0" err="1" smtClean="0"/>
              <a:t>every</a:t>
            </a:r>
            <a:r>
              <a:rPr lang="de-DE" sz="2400" b="1" dirty="0"/>
              <a:t> existential PPI </a:t>
            </a:r>
            <a:r>
              <a:rPr lang="de-DE" sz="2400" b="1" dirty="0" err="1" smtClean="0"/>
              <a:t>is</a:t>
            </a:r>
            <a:r>
              <a:rPr lang="de-DE" sz="2400" b="1" dirty="0" smtClean="0"/>
              <a:t> a </a:t>
            </a:r>
            <a:r>
              <a:rPr lang="de-DE" sz="2400" b="1" dirty="0" err="1" smtClean="0"/>
              <a:t>quantifier</a:t>
            </a:r>
            <a:r>
              <a:rPr lang="de-DE" sz="2400" b="1" dirty="0" smtClean="0"/>
              <a:t> </a:t>
            </a:r>
            <a:r>
              <a:rPr lang="de-DE" sz="2400" b="1" dirty="0" err="1" smtClean="0"/>
              <a:t>over</a:t>
            </a:r>
            <a:r>
              <a:rPr lang="de-DE" sz="2400" b="1" dirty="0" smtClean="0"/>
              <a:t> </a:t>
            </a:r>
            <a:r>
              <a:rPr lang="de-DE" sz="2400" b="1" dirty="0" err="1" smtClean="0"/>
              <a:t>individuals</a:t>
            </a:r>
            <a:r>
              <a:rPr lang="de-DE" sz="2400" b="1" dirty="0" smtClean="0"/>
              <a:t>. Existential PPIs </a:t>
            </a:r>
            <a:r>
              <a:rPr lang="de-DE" sz="2400" b="1" dirty="0" err="1" smtClean="0"/>
              <a:t>have</a:t>
            </a:r>
            <a:r>
              <a:rPr lang="de-DE" sz="2400" b="1" dirty="0" smtClean="0"/>
              <a:t> also </a:t>
            </a:r>
            <a:r>
              <a:rPr lang="de-DE" sz="2400" b="1" dirty="0" err="1"/>
              <a:t>been</a:t>
            </a:r>
            <a:r>
              <a:rPr lang="de-DE" sz="2400" b="1" dirty="0"/>
              <a:t> </a:t>
            </a:r>
            <a:r>
              <a:rPr lang="de-DE" sz="2400" b="1" dirty="0" err="1"/>
              <a:t>attested</a:t>
            </a:r>
            <a:r>
              <a:rPr lang="de-DE" sz="2400" b="1" dirty="0" smtClean="0"/>
              <a:t> in </a:t>
            </a:r>
            <a:r>
              <a:rPr lang="de-DE" sz="2400" b="1" dirty="0" err="1"/>
              <a:t>the</a:t>
            </a:r>
            <a:r>
              <a:rPr lang="de-DE" sz="2400" b="1" dirty="0"/>
              <a:t> </a:t>
            </a:r>
            <a:r>
              <a:rPr lang="de-DE" sz="2400" b="1" dirty="0" err="1"/>
              <a:t>domain</a:t>
            </a:r>
            <a:r>
              <a:rPr lang="de-DE" sz="2400" b="1" dirty="0"/>
              <a:t> </a:t>
            </a:r>
            <a:r>
              <a:rPr lang="de-DE" sz="2400" b="1" dirty="0" err="1"/>
              <a:t>of</a:t>
            </a:r>
            <a:r>
              <a:rPr lang="de-DE" sz="2400" b="1" dirty="0"/>
              <a:t> </a:t>
            </a:r>
            <a:r>
              <a:rPr lang="de-DE" sz="2400" b="1" dirty="0" err="1"/>
              <a:t>quantifiers</a:t>
            </a:r>
            <a:r>
              <a:rPr lang="de-DE" sz="2400" b="1" dirty="0"/>
              <a:t> </a:t>
            </a:r>
            <a:r>
              <a:rPr lang="de-DE" sz="2400" b="1" dirty="0" err="1"/>
              <a:t>over</a:t>
            </a:r>
            <a:r>
              <a:rPr lang="de-DE" sz="2400" b="1" dirty="0"/>
              <a:t> </a:t>
            </a:r>
            <a:r>
              <a:rPr lang="de-DE" sz="2400" b="1" dirty="0" err="1"/>
              <a:t>possible</a:t>
            </a:r>
            <a:r>
              <a:rPr lang="de-DE" sz="2400" b="1" dirty="0"/>
              <a:t> </a:t>
            </a:r>
            <a:r>
              <a:rPr lang="de-DE" sz="2400" b="1" dirty="0" err="1" smtClean="0"/>
              <a:t>worlds</a:t>
            </a:r>
            <a:r>
              <a:rPr lang="de-DE" sz="2400" b="1" dirty="0" smtClean="0"/>
              <a:t>.,</a:t>
            </a:r>
          </a:p>
          <a:p>
            <a:endParaRPr lang="en-GB" sz="2400" dirty="0" smtClean="0"/>
          </a:p>
          <a:p>
            <a:r>
              <a:rPr lang="en-GB" sz="2400" dirty="0" smtClean="0">
                <a:solidFill>
                  <a:srgbClr val="0070C0"/>
                </a:solidFill>
              </a:rPr>
              <a:t>She (*didn’t) possibly read a book</a:t>
            </a:r>
          </a:p>
          <a:p>
            <a:endParaRPr lang="en-GB" sz="2400" dirty="0">
              <a:solidFill>
                <a:srgbClr val="0070C0"/>
              </a:solidFill>
            </a:endParaRPr>
          </a:p>
          <a:p>
            <a:pPr lvl="0"/>
            <a:r>
              <a:rPr lang="en-GB" sz="2400" dirty="0" smtClean="0">
                <a:solidFill>
                  <a:srgbClr val="0070C0"/>
                </a:solidFill>
              </a:rPr>
              <a:t>She </a:t>
            </a:r>
            <a:r>
              <a:rPr lang="en-GB" sz="2400" dirty="0">
                <a:solidFill>
                  <a:srgbClr val="0070C0"/>
                </a:solidFill>
              </a:rPr>
              <a:t>might not have been there 	</a:t>
            </a:r>
            <a:endParaRPr lang="en-GB" sz="2400" dirty="0" smtClean="0">
              <a:solidFill>
                <a:srgbClr val="0070C0"/>
              </a:solidFill>
            </a:endParaRPr>
          </a:p>
          <a:p>
            <a:pPr lvl="0"/>
            <a:r>
              <a:rPr lang="en-GB" sz="2400" dirty="0" smtClean="0">
                <a:solidFill>
                  <a:srgbClr val="0070C0"/>
                </a:solidFill>
              </a:rPr>
              <a:t>(*</a:t>
            </a:r>
            <a:r>
              <a:rPr lang="en-GB" sz="2400" dirty="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smtClean="0">
                <a:solidFill>
                  <a:srgbClr val="0070C0"/>
                </a:solidFill>
              </a:rPr>
              <a:t>;</a:t>
            </a:r>
            <a:r>
              <a:rPr lang="en-GB" sz="2400" dirty="0" smtClean="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a:t>
            </a:r>
            <a:endParaRPr lang="de-DE" sz="2400" dirty="0">
              <a:solidFill>
                <a:srgbClr val="0070C0"/>
              </a:solidFill>
            </a:endParaRPr>
          </a:p>
          <a:p>
            <a:endParaRPr lang="en-GB" sz="2400" dirty="0" smtClean="0">
              <a:solidFill>
                <a:srgbClr val="0070C0"/>
              </a:solidFill>
            </a:endParaRPr>
          </a:p>
          <a:p>
            <a:r>
              <a:rPr lang="en-GB" sz="2400" dirty="0" smtClean="0">
                <a:solidFill>
                  <a:srgbClr val="0070C0"/>
                </a:solidFill>
              </a:rPr>
              <a:t>She </a:t>
            </a:r>
            <a:r>
              <a:rPr lang="en-GB" sz="2400" dirty="0">
                <a:solidFill>
                  <a:srgbClr val="0070C0"/>
                </a:solidFill>
              </a:rPr>
              <a:t>could not have been there 	</a:t>
            </a:r>
            <a:endParaRPr lang="en-GB" sz="2400" dirty="0" smtClean="0">
              <a:solidFill>
                <a:srgbClr val="0070C0"/>
              </a:solidFill>
            </a:endParaRPr>
          </a:p>
          <a:p>
            <a:r>
              <a:rPr lang="en-GB" sz="2400" dirty="0" smtClean="0">
                <a:solidFill>
                  <a:srgbClr val="0070C0"/>
                </a:solidFill>
              </a:rPr>
              <a:t>(</a:t>
            </a:r>
            <a:r>
              <a:rPr lang="en-GB" sz="2400" dirty="0" smtClean="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a:t>
            </a:r>
            <a:r>
              <a:rPr lang="en-GB" sz="2400" baseline="30000" dirty="0">
                <a:solidFill>
                  <a:srgbClr val="0070C0"/>
                </a:solidFill>
              </a:rPr>
              <a:t>?</a:t>
            </a:r>
            <a:r>
              <a:rPr lang="en-GB" sz="2400" dirty="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a:t>
            </a:r>
            <a:endParaRPr lang="de-DE" sz="2400" dirty="0">
              <a:solidFill>
                <a:srgbClr val="0070C0"/>
              </a:solidFill>
            </a:endParaRPr>
          </a:p>
          <a:p>
            <a:endParaRPr lang="en-GB" sz="2400" dirty="0"/>
          </a:p>
        </p:txBody>
      </p:sp>
    </p:spTree>
    <p:extLst>
      <p:ext uri="{BB962C8B-B14F-4D97-AF65-F5344CB8AC3E}">
        <p14:creationId xmlns:p14="http://schemas.microsoft.com/office/powerpoint/2010/main" val="5608366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26</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4893647"/>
          </a:xfrm>
          <a:prstGeom prst="rect">
            <a:avLst/>
          </a:prstGeom>
          <a:noFill/>
        </p:spPr>
        <p:txBody>
          <a:bodyPr wrap="square" rtlCol="0">
            <a:spAutoFit/>
          </a:bodyPr>
          <a:lstStyle/>
          <a:p>
            <a:r>
              <a:rPr lang="de-DE" sz="2400" b="1" dirty="0" err="1" smtClean="0"/>
              <a:t>For</a:t>
            </a:r>
            <a:r>
              <a:rPr lang="de-DE" sz="2400" b="1" dirty="0" smtClean="0"/>
              <a:t> </a:t>
            </a:r>
            <a:r>
              <a:rPr lang="de-DE" sz="2400" b="1" dirty="0" err="1" smtClean="0"/>
              <a:t>some</a:t>
            </a:r>
            <a:r>
              <a:rPr lang="de-DE" sz="2400" b="1" dirty="0" smtClean="0"/>
              <a:t> </a:t>
            </a:r>
            <a:r>
              <a:rPr lang="de-DE" sz="2400" b="1" dirty="0" err="1" smtClean="0"/>
              <a:t>modals</a:t>
            </a:r>
            <a:r>
              <a:rPr lang="de-DE" sz="2400" b="1" dirty="0" smtClean="0"/>
              <a:t>, </a:t>
            </a:r>
            <a:r>
              <a:rPr lang="de-DE" sz="2400" b="1" dirty="0" err="1" smtClean="0"/>
              <a:t>their</a:t>
            </a:r>
            <a:r>
              <a:rPr lang="de-DE" sz="2400" b="1" dirty="0" smtClean="0"/>
              <a:t> PPI-behavior </a:t>
            </a:r>
            <a:r>
              <a:rPr lang="de-DE" sz="2400" b="1" dirty="0" err="1" smtClean="0"/>
              <a:t>depends</a:t>
            </a:r>
            <a:r>
              <a:rPr lang="de-DE" sz="2400" b="1" dirty="0" smtClean="0"/>
              <a:t> on </a:t>
            </a:r>
            <a:r>
              <a:rPr lang="de-DE" sz="2400" b="1" dirty="0" err="1" smtClean="0"/>
              <a:t>their</a:t>
            </a:r>
            <a:r>
              <a:rPr lang="de-DE" sz="2400" b="1" dirty="0" smtClean="0"/>
              <a:t> modal </a:t>
            </a:r>
            <a:r>
              <a:rPr lang="de-DE" sz="2400" b="1" dirty="0" err="1" smtClean="0"/>
              <a:t>flavour</a:t>
            </a:r>
            <a:r>
              <a:rPr lang="de-DE" sz="2400" b="1" dirty="0" smtClean="0"/>
              <a:t>.</a:t>
            </a:r>
            <a:r>
              <a:rPr lang="de-DE" sz="2400" b="1" dirty="0"/>
              <a:t> </a:t>
            </a:r>
            <a:r>
              <a:rPr lang="en-GB" sz="2400" b="1" i="1" dirty="0" smtClean="0">
                <a:solidFill>
                  <a:srgbClr val="0070C0"/>
                </a:solidFill>
              </a:rPr>
              <a:t>May</a:t>
            </a:r>
            <a:r>
              <a:rPr lang="en-GB" sz="2400" b="1" dirty="0" smtClean="0">
                <a:solidFill>
                  <a:srgbClr val="0070C0"/>
                </a:solidFill>
              </a:rPr>
              <a:t> </a:t>
            </a:r>
            <a:r>
              <a:rPr lang="en-GB" sz="2400" b="1" dirty="0"/>
              <a:t>is a PPI when used epistemically, but polarity-neutral when used </a:t>
            </a:r>
            <a:r>
              <a:rPr lang="en-GB" sz="2400" b="1" dirty="0" err="1"/>
              <a:t>deontically</a:t>
            </a:r>
            <a:r>
              <a:rPr lang="en-GB" sz="2400" b="1" dirty="0"/>
              <a:t> (and then also generally takes scope under negation, at least under neutral intonation):</a:t>
            </a:r>
            <a:endParaRPr lang="de-DE" sz="2400" b="1" dirty="0"/>
          </a:p>
          <a:p>
            <a:pPr lvl="0"/>
            <a:endParaRPr lang="en-GB" sz="2400" dirty="0" smtClean="0"/>
          </a:p>
          <a:p>
            <a:r>
              <a:rPr lang="en-GB" sz="2400" dirty="0" smtClean="0">
                <a:solidFill>
                  <a:srgbClr val="0070C0"/>
                </a:solidFill>
              </a:rPr>
              <a:t>She </a:t>
            </a:r>
            <a:r>
              <a:rPr lang="en-GB" sz="2400" dirty="0">
                <a:solidFill>
                  <a:srgbClr val="0070C0"/>
                </a:solidFill>
              </a:rPr>
              <a:t>may not have been there 	</a:t>
            </a:r>
            <a:r>
              <a:rPr lang="en-GB" sz="2400" i="1" dirty="0" smtClean="0">
                <a:solidFill>
                  <a:srgbClr val="0070C0"/>
                </a:solidFill>
              </a:rPr>
              <a:t>Epistemic</a:t>
            </a:r>
            <a:endParaRPr lang="de-DE" sz="2400" dirty="0">
              <a:solidFill>
                <a:srgbClr val="0070C0"/>
              </a:solidFill>
            </a:endParaRPr>
          </a:p>
          <a:p>
            <a:pPr lvl="0"/>
            <a:r>
              <a:rPr lang="en-GB" sz="2400" dirty="0" smtClean="0">
                <a:solidFill>
                  <a:srgbClr val="0070C0"/>
                </a:solidFill>
              </a:rPr>
              <a:t>(*</a:t>
            </a:r>
            <a:r>
              <a:rPr lang="en-GB" sz="2400" dirty="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smtClean="0">
                <a:solidFill>
                  <a:srgbClr val="0070C0"/>
                </a:solidFill>
              </a:rPr>
              <a:t>;</a:t>
            </a:r>
            <a:r>
              <a:rPr lang="en-GB" sz="2400" dirty="0" smtClean="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		</a:t>
            </a:r>
            <a:endParaRPr lang="en-GB" sz="2400" dirty="0" smtClean="0">
              <a:solidFill>
                <a:srgbClr val="0070C0"/>
              </a:solidFill>
            </a:endParaRPr>
          </a:p>
          <a:p>
            <a:pPr lvl="0"/>
            <a:endParaRPr lang="en-GB" sz="2400" dirty="0" smtClean="0">
              <a:solidFill>
                <a:srgbClr val="0070C0"/>
              </a:solidFill>
            </a:endParaRPr>
          </a:p>
          <a:p>
            <a:r>
              <a:rPr lang="en-GB" sz="2400" dirty="0" smtClean="0">
                <a:solidFill>
                  <a:srgbClr val="0070C0"/>
                </a:solidFill>
              </a:rPr>
              <a:t>She </a:t>
            </a:r>
            <a:r>
              <a:rPr lang="en-GB" sz="2400" dirty="0">
                <a:solidFill>
                  <a:srgbClr val="0070C0"/>
                </a:solidFill>
              </a:rPr>
              <a:t>may not leave now 		</a:t>
            </a:r>
            <a:r>
              <a:rPr lang="en-GB" sz="2400" i="1" dirty="0" smtClean="0">
                <a:solidFill>
                  <a:srgbClr val="0070C0"/>
                </a:solidFill>
              </a:rPr>
              <a:t>Deontic</a:t>
            </a:r>
            <a:endParaRPr lang="de-DE" sz="2400" dirty="0">
              <a:solidFill>
                <a:srgbClr val="0070C0"/>
              </a:solidFill>
            </a:endParaRPr>
          </a:p>
          <a:p>
            <a:r>
              <a:rPr lang="en-GB" sz="2400" dirty="0" smtClean="0">
                <a:solidFill>
                  <a:srgbClr val="0070C0"/>
                </a:solidFill>
              </a:rPr>
              <a:t>(</a:t>
            </a:r>
            <a:r>
              <a:rPr lang="en-GB" sz="2400" dirty="0" smtClean="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a:t>
            </a:r>
            <a:r>
              <a:rPr lang="en-GB" sz="2400" baseline="30000" dirty="0">
                <a:solidFill>
                  <a:srgbClr val="0070C0"/>
                </a:solidFill>
              </a:rPr>
              <a:t>?</a:t>
            </a:r>
            <a:r>
              <a:rPr lang="en-GB" sz="2400" dirty="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	</a:t>
            </a:r>
          </a:p>
          <a:p>
            <a:endParaRPr lang="en-GB" sz="2400" dirty="0" smtClean="0"/>
          </a:p>
          <a:p>
            <a:pPr marL="342900" indent="-342900">
              <a:buFont typeface="Wingdings" charset="2"/>
              <a:buChar char="§"/>
            </a:pPr>
            <a:r>
              <a:rPr lang="en-GB" sz="2400" dirty="0" smtClean="0"/>
              <a:t>When an existential modal is PPI-like it only exhibits PPI-like behaviour in its epistemic reading </a:t>
            </a:r>
            <a:endParaRPr lang="en-GB" sz="2400" dirty="0"/>
          </a:p>
        </p:txBody>
      </p:sp>
    </p:spTree>
    <p:extLst>
      <p:ext uri="{BB962C8B-B14F-4D97-AF65-F5344CB8AC3E}">
        <p14:creationId xmlns:p14="http://schemas.microsoft.com/office/powerpoint/2010/main" val="11927894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27</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4524315"/>
          </a:xfrm>
          <a:prstGeom prst="rect">
            <a:avLst/>
          </a:prstGeom>
          <a:noFill/>
        </p:spPr>
        <p:txBody>
          <a:bodyPr wrap="square" rtlCol="0">
            <a:spAutoFit/>
          </a:bodyPr>
          <a:lstStyle/>
          <a:p>
            <a:r>
              <a:rPr lang="en-GB" sz="2400" b="1" dirty="0"/>
              <a:t>The difference between epistemic and deontic (and other) modal flavours, along the lines of Kratzer (1991), is that epistemic modals have an </a:t>
            </a:r>
            <a:r>
              <a:rPr lang="en-GB" sz="2400" b="1" i="1" dirty="0"/>
              <a:t>epistemic </a:t>
            </a:r>
            <a:r>
              <a:rPr lang="en-GB" sz="2400" b="1" dirty="0"/>
              <a:t>M</a:t>
            </a:r>
            <a:r>
              <a:rPr lang="en-GB" sz="2400" b="1" dirty="0" smtClean="0"/>
              <a:t>odal </a:t>
            </a:r>
            <a:r>
              <a:rPr lang="en-GB" sz="2400" b="1" dirty="0"/>
              <a:t>B</a:t>
            </a:r>
            <a:r>
              <a:rPr lang="en-GB" sz="2400" b="1" dirty="0" smtClean="0"/>
              <a:t>ase</a:t>
            </a:r>
            <a:r>
              <a:rPr lang="en-GB" sz="2400" b="1" dirty="0"/>
              <a:t>, whereas the other ones have a </a:t>
            </a:r>
            <a:r>
              <a:rPr lang="en-GB" sz="2400" b="1" i="1" dirty="0"/>
              <a:t>circumstantial </a:t>
            </a:r>
            <a:r>
              <a:rPr lang="en-GB" sz="2400" b="1" dirty="0"/>
              <a:t>modal base, to which an ordering source applies.</a:t>
            </a:r>
            <a:r>
              <a:rPr lang="de-DE" sz="2400" b="1" dirty="0"/>
              <a:t> </a:t>
            </a:r>
            <a:endParaRPr lang="de-DE" sz="2400" b="1" dirty="0" smtClean="0"/>
          </a:p>
          <a:p>
            <a:endParaRPr lang="de-DE" sz="2400" b="1" dirty="0"/>
          </a:p>
          <a:p>
            <a:pPr marL="342900" indent="-342900">
              <a:buFont typeface="Wingdings" charset="2"/>
              <a:buChar char="§"/>
            </a:pPr>
            <a:r>
              <a:rPr lang="de-DE" sz="2400" dirty="0" err="1" smtClean="0"/>
              <a:t>Only</a:t>
            </a:r>
            <a:r>
              <a:rPr lang="de-DE" sz="2400" dirty="0" smtClean="0"/>
              <a:t> </a:t>
            </a:r>
            <a:r>
              <a:rPr lang="de-DE" sz="2400" dirty="0" err="1" smtClean="0"/>
              <a:t>if</a:t>
            </a:r>
            <a:r>
              <a:rPr lang="de-DE" sz="2400" dirty="0" smtClean="0"/>
              <a:t> </a:t>
            </a:r>
            <a:r>
              <a:rPr lang="de-DE" sz="2400" dirty="0" err="1" smtClean="0"/>
              <a:t>the</a:t>
            </a:r>
            <a:r>
              <a:rPr lang="de-DE" sz="2400" dirty="0" smtClean="0"/>
              <a:t> Modal Base </a:t>
            </a:r>
            <a:r>
              <a:rPr lang="de-DE" sz="2400" dirty="0" err="1" smtClean="0"/>
              <a:t>is</a:t>
            </a:r>
            <a:r>
              <a:rPr lang="de-DE" sz="2400" dirty="0" smtClean="0"/>
              <a:t> </a:t>
            </a:r>
            <a:r>
              <a:rPr lang="de-DE" sz="2400" dirty="0" err="1" smtClean="0"/>
              <a:t>epistemic</a:t>
            </a:r>
            <a:r>
              <a:rPr lang="de-DE" sz="2400" dirty="0" smtClean="0"/>
              <a:t> </a:t>
            </a:r>
            <a:r>
              <a:rPr lang="de-DE" sz="2400" dirty="0" err="1" smtClean="0"/>
              <a:t>can</a:t>
            </a:r>
            <a:r>
              <a:rPr lang="de-DE" sz="2400" dirty="0" smtClean="0"/>
              <a:t> an existential modal </a:t>
            </a:r>
            <a:r>
              <a:rPr lang="de-DE" sz="2400" dirty="0" err="1" smtClean="0"/>
              <a:t>be</a:t>
            </a:r>
            <a:r>
              <a:rPr lang="de-DE" sz="2400" dirty="0" smtClean="0"/>
              <a:t> a PPI.</a:t>
            </a:r>
          </a:p>
          <a:p>
            <a:pPr marL="342900" indent="-342900">
              <a:buFont typeface="Wingdings" charset="2"/>
              <a:buChar char="§"/>
            </a:pPr>
            <a:endParaRPr lang="de-DE" sz="2400" dirty="0"/>
          </a:p>
          <a:p>
            <a:pPr marL="342900" indent="-342900">
              <a:buFont typeface="Wingdings" charset="2"/>
              <a:buChar char="§"/>
            </a:pPr>
            <a:r>
              <a:rPr lang="de-DE" sz="2400" dirty="0" smtClean="0"/>
              <a:t>Existential PPIs </a:t>
            </a:r>
            <a:r>
              <a:rPr lang="de-DE" sz="2400" dirty="0" err="1" smtClean="0"/>
              <a:t>with</a:t>
            </a:r>
            <a:r>
              <a:rPr lang="de-DE" sz="2400" dirty="0" smtClean="0"/>
              <a:t> a </a:t>
            </a:r>
            <a:r>
              <a:rPr lang="de-DE" sz="2400" dirty="0" err="1" smtClean="0"/>
              <a:t>circumstantial</a:t>
            </a:r>
            <a:r>
              <a:rPr lang="de-DE" sz="2400" dirty="0" smtClean="0"/>
              <a:t> Modal Base </a:t>
            </a:r>
            <a:r>
              <a:rPr lang="de-DE" sz="2400" dirty="0" err="1" smtClean="0"/>
              <a:t>have</a:t>
            </a:r>
            <a:r>
              <a:rPr lang="de-DE" sz="2400" dirty="0" smtClean="0"/>
              <a:t> not </a:t>
            </a:r>
            <a:r>
              <a:rPr lang="de-DE" sz="2400" dirty="0" err="1" smtClean="0"/>
              <a:t>been</a:t>
            </a:r>
            <a:r>
              <a:rPr lang="de-DE" sz="2400" dirty="0" smtClean="0"/>
              <a:t> </a:t>
            </a:r>
            <a:r>
              <a:rPr lang="de-DE" sz="2400" dirty="0" err="1" smtClean="0"/>
              <a:t>attested</a:t>
            </a:r>
            <a:r>
              <a:rPr lang="de-DE" sz="2400" dirty="0" smtClean="0"/>
              <a:t> (at least not </a:t>
            </a:r>
            <a:r>
              <a:rPr lang="de-DE" sz="2400" dirty="0" err="1" smtClean="0"/>
              <a:t>to</a:t>
            </a:r>
            <a:r>
              <a:rPr lang="de-DE" sz="2400" dirty="0" smtClean="0"/>
              <a:t> </a:t>
            </a:r>
            <a:r>
              <a:rPr lang="de-DE" sz="2400" dirty="0" err="1" smtClean="0"/>
              <a:t>my</a:t>
            </a:r>
            <a:r>
              <a:rPr lang="de-DE" sz="2400" dirty="0" smtClean="0"/>
              <a:t> </a:t>
            </a:r>
            <a:r>
              <a:rPr lang="de-DE" sz="2400" dirty="0" err="1" smtClean="0"/>
              <a:t>knowledge</a:t>
            </a:r>
            <a:r>
              <a:rPr lang="de-DE" sz="2400" dirty="0" smtClean="0"/>
              <a:t>).</a:t>
            </a:r>
          </a:p>
          <a:p>
            <a:endParaRPr lang="de-DE" sz="2400" b="1" dirty="0"/>
          </a:p>
        </p:txBody>
      </p:sp>
    </p:spTree>
    <p:extLst>
      <p:ext uri="{BB962C8B-B14F-4D97-AF65-F5344CB8AC3E}">
        <p14:creationId xmlns:p14="http://schemas.microsoft.com/office/powerpoint/2010/main" val="13107297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28</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4893647"/>
          </a:xfrm>
          <a:prstGeom prst="rect">
            <a:avLst/>
          </a:prstGeom>
          <a:noFill/>
        </p:spPr>
        <p:txBody>
          <a:bodyPr wrap="square" rtlCol="0">
            <a:spAutoFit/>
          </a:bodyPr>
          <a:lstStyle/>
          <a:p>
            <a:r>
              <a:rPr lang="de-DE" sz="2400" b="1" dirty="0" err="1" smtClean="0"/>
              <a:t>Again</a:t>
            </a:r>
            <a:r>
              <a:rPr lang="de-DE" sz="2400" b="1" dirty="0" smtClean="0"/>
              <a:t>, </a:t>
            </a:r>
            <a:r>
              <a:rPr lang="de-DE" sz="2400" b="1" dirty="0" err="1" smtClean="0"/>
              <a:t>these</a:t>
            </a:r>
            <a:r>
              <a:rPr lang="de-DE" sz="2400" b="1" dirty="0" smtClean="0"/>
              <a:t> </a:t>
            </a:r>
            <a:r>
              <a:rPr lang="de-DE" sz="2400" b="1" dirty="0" err="1" smtClean="0"/>
              <a:t>facts</a:t>
            </a:r>
            <a:r>
              <a:rPr lang="de-DE" sz="2400" b="1" dirty="0" smtClean="0"/>
              <a:t> </a:t>
            </a:r>
            <a:r>
              <a:rPr lang="de-DE" sz="2400" b="1" dirty="0" err="1" smtClean="0"/>
              <a:t>can</a:t>
            </a:r>
            <a:r>
              <a:rPr lang="de-DE" sz="2400" b="1" dirty="0" smtClean="0"/>
              <a:t> </a:t>
            </a:r>
            <a:r>
              <a:rPr lang="de-DE" sz="2400" b="1" dirty="0" err="1" smtClean="0"/>
              <a:t>be</a:t>
            </a:r>
            <a:r>
              <a:rPr lang="de-DE" sz="2400" b="1" dirty="0" smtClean="0"/>
              <a:t> </a:t>
            </a:r>
            <a:r>
              <a:rPr lang="de-DE" sz="2400" b="1" dirty="0" err="1" smtClean="0"/>
              <a:t>naturally</a:t>
            </a:r>
            <a:r>
              <a:rPr lang="de-DE" sz="2400" b="1" dirty="0" smtClean="0"/>
              <a:t> </a:t>
            </a:r>
            <a:r>
              <a:rPr lang="de-DE" sz="2400" b="1" dirty="0" err="1" smtClean="0"/>
              <a:t>explained</a:t>
            </a:r>
            <a:r>
              <a:rPr lang="de-DE" sz="2400" b="1" dirty="0" smtClean="0"/>
              <a:t> </a:t>
            </a:r>
            <a:r>
              <a:rPr lang="de-DE" sz="2400" b="1" dirty="0" err="1" smtClean="0"/>
              <a:t>under</a:t>
            </a:r>
            <a:r>
              <a:rPr lang="de-DE" sz="2400" b="1" dirty="0" smtClean="0"/>
              <a:t> </a:t>
            </a:r>
            <a:r>
              <a:rPr lang="de-DE" sz="2400" b="1" dirty="0" err="1" smtClean="0"/>
              <a:t>the</a:t>
            </a:r>
            <a:r>
              <a:rPr lang="de-DE" sz="2400" b="1" dirty="0" smtClean="0"/>
              <a:t> </a:t>
            </a:r>
            <a:r>
              <a:rPr lang="en-GB" sz="2400" b="1" i="1" dirty="0"/>
              <a:t>Non-Entailment-of-Non-Existence </a:t>
            </a:r>
            <a:r>
              <a:rPr lang="en-GB" sz="2400" b="1" i="1" dirty="0" smtClean="0"/>
              <a:t>Condition</a:t>
            </a:r>
            <a:r>
              <a:rPr lang="en-GB" sz="2400" b="1" dirty="0" smtClean="0"/>
              <a:t>.</a:t>
            </a:r>
          </a:p>
          <a:p>
            <a:endParaRPr lang="en-GB" sz="2400" b="1" dirty="0"/>
          </a:p>
          <a:p>
            <a:pPr marL="342900" indent="-342900">
              <a:buFont typeface="Wingdings" charset="2"/>
              <a:buChar char="§"/>
            </a:pPr>
            <a:r>
              <a:rPr lang="en-GB" sz="2400" dirty="0" smtClean="0"/>
              <a:t>An existential modal is a PPI only if it requires that its Modal Base may not forbid existential import.</a:t>
            </a:r>
          </a:p>
          <a:p>
            <a:pPr marL="342900" indent="-342900">
              <a:buFont typeface="Wingdings" charset="2"/>
              <a:buChar char="§"/>
            </a:pPr>
            <a:endParaRPr lang="en-GB" sz="2400" dirty="0"/>
          </a:p>
          <a:p>
            <a:pPr marL="342900" indent="-342900">
              <a:buFont typeface="Wingdings" charset="2"/>
              <a:buChar char="§"/>
            </a:pPr>
            <a:r>
              <a:rPr lang="en-GB" sz="2400" dirty="0" smtClean="0"/>
              <a:t>It turns out that circumstantial MBs work differently with respect to that condition than epistemic </a:t>
            </a:r>
            <a:r>
              <a:rPr lang="en-GB" sz="2400" dirty="0"/>
              <a:t>Modal </a:t>
            </a:r>
            <a:r>
              <a:rPr lang="en-GB" sz="2400" dirty="0" smtClean="0"/>
              <a:t>Bases.</a:t>
            </a:r>
          </a:p>
          <a:p>
            <a:pPr marL="342900" indent="-342900">
              <a:buFont typeface="Wingdings" charset="2"/>
              <a:buChar char="§"/>
            </a:pPr>
            <a:endParaRPr lang="en-GB" sz="2400" dirty="0"/>
          </a:p>
          <a:p>
            <a:pPr marL="342900" indent="-342900">
              <a:buFont typeface="Wingdings" charset="2"/>
              <a:buChar char="§"/>
            </a:pPr>
            <a:r>
              <a:rPr lang="en-GB" sz="2400" dirty="0" smtClean="0"/>
              <a:t>To see this, take the following well-known examples from Kratzer (1991).</a:t>
            </a:r>
          </a:p>
          <a:p>
            <a:endParaRPr lang="en-GB" sz="2400" b="1" dirty="0"/>
          </a:p>
          <a:p>
            <a:endParaRPr lang="de-DE" sz="2400" b="1" dirty="0" smtClean="0"/>
          </a:p>
        </p:txBody>
      </p:sp>
    </p:spTree>
    <p:extLst>
      <p:ext uri="{BB962C8B-B14F-4D97-AF65-F5344CB8AC3E}">
        <p14:creationId xmlns:p14="http://schemas.microsoft.com/office/powerpoint/2010/main" val="17320968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29</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5262979"/>
          </a:xfrm>
          <a:prstGeom prst="rect">
            <a:avLst/>
          </a:prstGeom>
          <a:noFill/>
        </p:spPr>
        <p:txBody>
          <a:bodyPr wrap="square" rtlCol="0">
            <a:spAutoFit/>
          </a:bodyPr>
          <a:lstStyle/>
          <a:p>
            <a:r>
              <a:rPr lang="en-GB" sz="2400" b="1" dirty="0" smtClean="0"/>
              <a:t>In </a:t>
            </a:r>
            <a:r>
              <a:rPr lang="en-GB" sz="2400" b="1" dirty="0"/>
              <a:t>a context where the speaker speaks about some land where it is clear that no hydrangeas grow there, even though the physical circumstances (such as fertile soil, etc.) would make it possible, </a:t>
            </a:r>
            <a:r>
              <a:rPr lang="en-GB" sz="2400" b="1" dirty="0" smtClean="0"/>
              <a:t>(</a:t>
            </a:r>
            <a:r>
              <a:rPr lang="en-GB" sz="2400" b="1" dirty="0"/>
              <a:t>1</a:t>
            </a:r>
            <a:r>
              <a:rPr lang="en-GB" sz="2400" b="1" dirty="0" smtClean="0"/>
              <a:t>) can be </a:t>
            </a:r>
            <a:r>
              <a:rPr lang="en-GB" sz="2400" b="1" dirty="0"/>
              <a:t>felicitously uttered, but </a:t>
            </a:r>
            <a:r>
              <a:rPr lang="en-GB" sz="2400" b="1" dirty="0" smtClean="0"/>
              <a:t>(</a:t>
            </a:r>
            <a:r>
              <a:rPr lang="en-GB" sz="2400" b="1" dirty="0"/>
              <a:t>2</a:t>
            </a:r>
            <a:r>
              <a:rPr lang="en-GB" sz="2400" b="1" dirty="0" smtClean="0"/>
              <a:t>) </a:t>
            </a:r>
            <a:r>
              <a:rPr lang="de-DE" sz="2400" b="1" dirty="0" err="1" smtClean="0"/>
              <a:t>cannot</a:t>
            </a:r>
            <a:r>
              <a:rPr lang="de-DE" sz="2400" b="1" dirty="0" smtClean="0"/>
              <a:t>.</a:t>
            </a:r>
          </a:p>
          <a:p>
            <a:endParaRPr lang="de-DE" sz="2400" b="1" dirty="0">
              <a:solidFill>
                <a:srgbClr val="0070C0"/>
              </a:solidFill>
            </a:endParaRPr>
          </a:p>
          <a:p>
            <a:pPr marL="457200" indent="-457200">
              <a:buAutoNum type="arabicParenBoth"/>
            </a:pPr>
            <a:r>
              <a:rPr lang="en-GB" sz="2400" dirty="0" smtClean="0">
                <a:solidFill>
                  <a:srgbClr val="0070C0"/>
                </a:solidFill>
              </a:rPr>
              <a:t>Circumstantial </a:t>
            </a:r>
            <a:r>
              <a:rPr lang="en-GB" sz="2400" dirty="0">
                <a:solidFill>
                  <a:srgbClr val="0070C0"/>
                </a:solidFill>
              </a:rPr>
              <a:t>MB: Hydrangeas can grow </a:t>
            </a:r>
            <a:r>
              <a:rPr lang="en-GB" sz="2400" dirty="0" smtClean="0">
                <a:solidFill>
                  <a:srgbClr val="0070C0"/>
                </a:solidFill>
              </a:rPr>
              <a:t>here</a:t>
            </a:r>
          </a:p>
          <a:p>
            <a:pPr marL="457200" indent="-457200">
              <a:buAutoNum type="arabicParenBoth"/>
            </a:pPr>
            <a:endParaRPr lang="en-GB" sz="2400" dirty="0">
              <a:solidFill>
                <a:srgbClr val="0070C0"/>
              </a:solidFill>
            </a:endParaRPr>
          </a:p>
          <a:p>
            <a:pPr marL="457200" indent="-457200">
              <a:buAutoNum type="arabicParenBoth"/>
            </a:pPr>
            <a:r>
              <a:rPr lang="en-GB" sz="2400" dirty="0" smtClean="0">
                <a:solidFill>
                  <a:srgbClr val="0070C0"/>
                </a:solidFill>
              </a:rPr>
              <a:t>Epistemic MB: There </a:t>
            </a:r>
            <a:r>
              <a:rPr lang="en-GB" sz="2400" dirty="0">
                <a:solidFill>
                  <a:srgbClr val="0070C0"/>
                </a:solidFill>
              </a:rPr>
              <a:t>might be hydrangeas growing </a:t>
            </a:r>
            <a:r>
              <a:rPr lang="en-GB" sz="2400" dirty="0" smtClean="0">
                <a:solidFill>
                  <a:srgbClr val="0070C0"/>
                </a:solidFill>
              </a:rPr>
              <a:t>here</a:t>
            </a:r>
          </a:p>
          <a:p>
            <a:pPr marL="457200" lvl="0" indent="-457200">
              <a:buAutoNum type="arabicParenBoth" startAt="2"/>
            </a:pPr>
            <a:endParaRPr lang="en-GB" sz="2400" dirty="0">
              <a:solidFill>
                <a:srgbClr val="0070C0"/>
              </a:solidFill>
            </a:endParaRPr>
          </a:p>
          <a:p>
            <a:pPr marL="342900" lvl="0" indent="-342900">
              <a:buFont typeface="Wingdings" charset="2"/>
              <a:buChar char="§"/>
            </a:pPr>
            <a:r>
              <a:rPr lang="en-GB" sz="2400" dirty="0"/>
              <a:t>I</a:t>
            </a:r>
            <a:r>
              <a:rPr lang="en-GB" sz="2400" dirty="0" smtClean="0"/>
              <a:t>n (</a:t>
            </a:r>
            <a:r>
              <a:rPr lang="en-GB" sz="2400" dirty="0"/>
              <a:t>1</a:t>
            </a:r>
            <a:r>
              <a:rPr lang="en-GB" sz="2400" dirty="0" smtClean="0"/>
              <a:t>) </a:t>
            </a:r>
            <a:r>
              <a:rPr lang="en-GB" sz="2400" dirty="0"/>
              <a:t>there can still be a world in the circumstantial Modal Base </a:t>
            </a:r>
            <a:r>
              <a:rPr lang="en-GB" sz="2400" dirty="0" smtClean="0"/>
              <a:t>(</a:t>
            </a:r>
            <a:r>
              <a:rPr lang="en-GB" sz="2400" dirty="0"/>
              <a:t>consisting of the set of worlds that are compatible with the circumstances) where hydrangeas grow in the land, even though the speaker knows/believes that such a world has not been actualized</a:t>
            </a:r>
            <a:r>
              <a:rPr lang="en-GB" sz="2400" dirty="0" smtClean="0"/>
              <a:t>.</a:t>
            </a:r>
            <a:endParaRPr lang="de-DE" sz="2400" dirty="0"/>
          </a:p>
        </p:txBody>
      </p:sp>
    </p:spTree>
    <p:extLst>
      <p:ext uri="{BB962C8B-B14F-4D97-AF65-F5344CB8AC3E}">
        <p14:creationId xmlns:p14="http://schemas.microsoft.com/office/powerpoint/2010/main" val="738858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3</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 Existential PPIs</a:t>
            </a:r>
            <a:endParaRPr lang="de-DE" sz="3600" b="1" dirty="0">
              <a:solidFill>
                <a:srgbClr val="192C43"/>
              </a:solidFill>
            </a:endParaRPr>
          </a:p>
        </p:txBody>
      </p:sp>
      <p:sp>
        <p:nvSpPr>
          <p:cNvPr id="7" name="Textfeld 6"/>
          <p:cNvSpPr txBox="1"/>
          <p:nvPr/>
        </p:nvSpPr>
        <p:spPr>
          <a:xfrm>
            <a:off x="431540" y="1268760"/>
            <a:ext cx="8280920" cy="2308324"/>
          </a:xfrm>
          <a:prstGeom prst="rect">
            <a:avLst/>
          </a:prstGeom>
          <a:noFill/>
        </p:spPr>
        <p:txBody>
          <a:bodyPr wrap="square" rtlCol="0">
            <a:spAutoFit/>
          </a:bodyPr>
          <a:lstStyle/>
          <a:p>
            <a:r>
              <a:rPr lang="en-GB" sz="2400" b="1" dirty="0" smtClean="0"/>
              <a:t>Various existential elements, such as English </a:t>
            </a:r>
            <a:r>
              <a:rPr lang="en-GB" sz="2400" b="1" i="1" dirty="0" smtClean="0"/>
              <a:t>some</a:t>
            </a:r>
            <a:r>
              <a:rPr lang="en-GB" sz="2400" b="1" dirty="0" smtClean="0"/>
              <a:t> or </a:t>
            </a:r>
            <a:r>
              <a:rPr lang="en-GB" sz="2400" b="1" i="1" dirty="0" smtClean="0"/>
              <a:t>somewhat</a:t>
            </a:r>
            <a:r>
              <a:rPr lang="en-GB" sz="2400" b="1" dirty="0" smtClean="0"/>
              <a:t>, are PPIs.</a:t>
            </a:r>
          </a:p>
          <a:p>
            <a:endParaRPr lang="en-GB" sz="2400" b="1" dirty="0"/>
          </a:p>
          <a:p>
            <a:r>
              <a:rPr lang="en-GB" sz="2400" dirty="0" smtClean="0">
                <a:solidFill>
                  <a:srgbClr val="0070C0"/>
                </a:solidFill>
              </a:rPr>
              <a:t>*Mary </a:t>
            </a:r>
            <a:r>
              <a:rPr lang="en-GB" sz="2400" dirty="0">
                <a:solidFill>
                  <a:srgbClr val="0070C0"/>
                </a:solidFill>
              </a:rPr>
              <a:t>isn’t somewhat </a:t>
            </a:r>
            <a:r>
              <a:rPr lang="en-GB" sz="2400" dirty="0" smtClean="0">
                <a:solidFill>
                  <a:srgbClr val="0070C0"/>
                </a:solidFill>
              </a:rPr>
              <a:t>ill</a:t>
            </a:r>
          </a:p>
          <a:p>
            <a:endParaRPr lang="en-GB" sz="2400" dirty="0">
              <a:solidFill>
                <a:srgbClr val="0070C0"/>
              </a:solidFill>
            </a:endParaRPr>
          </a:p>
          <a:p>
            <a:r>
              <a:rPr lang="en-GB" sz="2400" dirty="0" smtClean="0">
                <a:solidFill>
                  <a:srgbClr val="0070C0"/>
                </a:solidFill>
              </a:rPr>
              <a:t>Mary </a:t>
            </a:r>
            <a:r>
              <a:rPr lang="en-GB" sz="2400" dirty="0">
                <a:solidFill>
                  <a:srgbClr val="0070C0"/>
                </a:solidFill>
              </a:rPr>
              <a:t>didn’t see some </a:t>
            </a:r>
            <a:r>
              <a:rPr lang="en-GB" sz="2400" dirty="0" smtClean="0">
                <a:solidFill>
                  <a:srgbClr val="0070C0"/>
                </a:solidFill>
              </a:rPr>
              <a:t>girl		</a:t>
            </a:r>
            <a:r>
              <a:rPr lang="de-DE" sz="2400" dirty="0" smtClean="0">
                <a:solidFill>
                  <a:srgbClr val="0070C0"/>
                </a:solidFill>
                <a:sym typeface="Symbol" charset="2"/>
              </a:rPr>
              <a:t>&gt;; *&gt;</a:t>
            </a:r>
          </a:p>
        </p:txBody>
      </p:sp>
    </p:spTree>
    <p:extLst>
      <p:ext uri="{BB962C8B-B14F-4D97-AF65-F5344CB8AC3E}">
        <p14:creationId xmlns:p14="http://schemas.microsoft.com/office/powerpoint/2010/main" val="9095927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30</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4893647"/>
          </a:xfrm>
          <a:prstGeom prst="rect">
            <a:avLst/>
          </a:prstGeom>
          <a:noFill/>
        </p:spPr>
        <p:txBody>
          <a:bodyPr wrap="square" rtlCol="0">
            <a:spAutoFit/>
          </a:bodyPr>
          <a:lstStyle/>
          <a:p>
            <a:r>
              <a:rPr lang="en-GB" sz="2400" b="1" dirty="0" smtClean="0"/>
              <a:t>In </a:t>
            </a:r>
            <a:r>
              <a:rPr lang="en-GB" sz="2400" b="1" dirty="0"/>
              <a:t>a context where the speaker speaks about some land where it is clear that no hydrangeas grow there, even though the physical circumstances (such as fertile soil, etc.) would make it possible, </a:t>
            </a:r>
            <a:r>
              <a:rPr lang="en-GB" sz="2400" b="1" dirty="0" smtClean="0"/>
              <a:t>(</a:t>
            </a:r>
            <a:r>
              <a:rPr lang="en-GB" sz="2400" b="1" dirty="0"/>
              <a:t>1</a:t>
            </a:r>
            <a:r>
              <a:rPr lang="en-GB" sz="2400" b="1" dirty="0" smtClean="0"/>
              <a:t>) can be </a:t>
            </a:r>
            <a:r>
              <a:rPr lang="en-GB" sz="2400" b="1" dirty="0"/>
              <a:t>felicitously uttered, but </a:t>
            </a:r>
            <a:r>
              <a:rPr lang="en-GB" sz="2400" b="1" dirty="0" smtClean="0"/>
              <a:t>(</a:t>
            </a:r>
            <a:r>
              <a:rPr lang="en-GB" sz="2400" b="1" dirty="0"/>
              <a:t>2</a:t>
            </a:r>
            <a:r>
              <a:rPr lang="en-GB" sz="2400" b="1" dirty="0" smtClean="0"/>
              <a:t>) </a:t>
            </a:r>
            <a:r>
              <a:rPr lang="de-DE" sz="2400" b="1" dirty="0" err="1" smtClean="0"/>
              <a:t>cannot</a:t>
            </a:r>
            <a:r>
              <a:rPr lang="de-DE" sz="2400" b="1" dirty="0"/>
              <a:t>.</a:t>
            </a:r>
          </a:p>
          <a:p>
            <a:endParaRPr lang="de-DE" sz="2400" b="1" dirty="0">
              <a:solidFill>
                <a:srgbClr val="0070C0"/>
              </a:solidFill>
            </a:endParaRPr>
          </a:p>
          <a:p>
            <a:pPr marL="457200" indent="-457200">
              <a:buAutoNum type="arabicParenBoth"/>
            </a:pPr>
            <a:r>
              <a:rPr lang="en-GB" sz="2400" dirty="0">
                <a:solidFill>
                  <a:srgbClr val="0070C0"/>
                </a:solidFill>
              </a:rPr>
              <a:t>Circumstantial MB: Hydrangeas can grow here</a:t>
            </a:r>
          </a:p>
          <a:p>
            <a:pPr marL="457200" indent="-457200">
              <a:buAutoNum type="arabicParenBoth"/>
            </a:pPr>
            <a:endParaRPr lang="en-GB" sz="2400" dirty="0">
              <a:solidFill>
                <a:srgbClr val="0070C0"/>
              </a:solidFill>
            </a:endParaRPr>
          </a:p>
          <a:p>
            <a:pPr marL="457200" indent="-457200">
              <a:buAutoNum type="arabicParenBoth"/>
            </a:pPr>
            <a:r>
              <a:rPr lang="en-GB" sz="2400" dirty="0">
                <a:solidFill>
                  <a:srgbClr val="0070C0"/>
                </a:solidFill>
              </a:rPr>
              <a:t>Epistemic MB: There might be hydrangeas growing here</a:t>
            </a:r>
          </a:p>
          <a:p>
            <a:pPr marL="457200" lvl="0" indent="-457200">
              <a:buAutoNum type="arabicParenBoth" startAt="2"/>
            </a:pPr>
            <a:endParaRPr lang="en-GB" sz="2400" dirty="0">
              <a:solidFill>
                <a:srgbClr val="0070C0"/>
              </a:solidFill>
            </a:endParaRPr>
          </a:p>
          <a:p>
            <a:pPr marL="342900" lvl="0" indent="-342900">
              <a:buFont typeface="Wingdings" charset="2"/>
              <a:buChar char="§"/>
            </a:pPr>
            <a:r>
              <a:rPr lang="en-GB" sz="2400" dirty="0" smtClean="0"/>
              <a:t>(2) assert </a:t>
            </a:r>
            <a:r>
              <a:rPr lang="en-GB" sz="2400" dirty="0"/>
              <a:t>that there is at least one world compatible with the speaker’s knowledge and beliefs where hydrangeas grow in the land, even though the speaker clearly knows and believes that no hydrangea grows in this land: a clear contradiction.</a:t>
            </a:r>
            <a:r>
              <a:rPr lang="de-DE" sz="2400" dirty="0"/>
              <a:t> </a:t>
            </a:r>
          </a:p>
        </p:txBody>
      </p:sp>
    </p:spTree>
    <p:extLst>
      <p:ext uri="{BB962C8B-B14F-4D97-AF65-F5344CB8AC3E}">
        <p14:creationId xmlns:p14="http://schemas.microsoft.com/office/powerpoint/2010/main" val="7516723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31</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3785652"/>
          </a:xfrm>
          <a:prstGeom prst="rect">
            <a:avLst/>
          </a:prstGeom>
          <a:noFill/>
        </p:spPr>
        <p:txBody>
          <a:bodyPr wrap="square" rtlCol="0">
            <a:spAutoFit/>
          </a:bodyPr>
          <a:lstStyle/>
          <a:p>
            <a:r>
              <a:rPr lang="de-DE" sz="2400" b="1" dirty="0" err="1" smtClean="0"/>
              <a:t>Let‘s</a:t>
            </a:r>
            <a:r>
              <a:rPr lang="de-DE" sz="2400" b="1" dirty="0" smtClean="0"/>
              <a:t> </a:t>
            </a:r>
            <a:r>
              <a:rPr lang="de-DE" sz="2400" b="1" dirty="0" err="1" smtClean="0"/>
              <a:t>assume</a:t>
            </a:r>
            <a:r>
              <a:rPr lang="de-DE" sz="2400" b="1" dirty="0" smtClean="0"/>
              <a:t> </a:t>
            </a:r>
            <a:r>
              <a:rPr lang="de-DE" sz="2400" b="1" dirty="0" err="1" smtClean="0"/>
              <a:t>that</a:t>
            </a:r>
            <a:r>
              <a:rPr lang="de-DE" sz="2400" b="1" dirty="0" smtClean="0"/>
              <a:t> </a:t>
            </a:r>
            <a:r>
              <a:rPr lang="de-DE" sz="2400" b="1" i="1" dirty="0" err="1" smtClean="0">
                <a:solidFill>
                  <a:srgbClr val="0070C0"/>
                </a:solidFill>
              </a:rPr>
              <a:t>may</a:t>
            </a:r>
            <a:r>
              <a:rPr lang="de-DE" sz="2400" b="1" i="1" dirty="0" smtClean="0">
                <a:solidFill>
                  <a:srgbClr val="0070C0"/>
                </a:solidFill>
              </a:rPr>
              <a:t> </a:t>
            </a:r>
            <a:r>
              <a:rPr lang="de-DE" sz="2400" b="1" dirty="0" err="1" smtClean="0"/>
              <a:t>and</a:t>
            </a:r>
            <a:r>
              <a:rPr lang="de-DE" sz="2400" b="1" i="1" dirty="0" smtClean="0"/>
              <a:t> </a:t>
            </a:r>
            <a:r>
              <a:rPr lang="de-DE" sz="2400" b="1" i="1" dirty="0" err="1" smtClean="0">
                <a:solidFill>
                  <a:srgbClr val="0070C0"/>
                </a:solidFill>
              </a:rPr>
              <a:t>might</a:t>
            </a:r>
            <a:r>
              <a:rPr lang="de-DE" sz="2400" b="1" dirty="0" smtClean="0"/>
              <a:t>, </a:t>
            </a:r>
            <a:r>
              <a:rPr lang="de-DE" sz="2400" b="1" dirty="0" err="1" smtClean="0"/>
              <a:t>unlike</a:t>
            </a:r>
            <a:r>
              <a:rPr lang="de-DE" sz="2400" b="1" dirty="0" smtClean="0"/>
              <a:t> </a:t>
            </a:r>
            <a:r>
              <a:rPr lang="de-DE" sz="2400" b="1" dirty="0" err="1" smtClean="0"/>
              <a:t>other</a:t>
            </a:r>
            <a:r>
              <a:rPr lang="de-DE" sz="2400" b="1" dirty="0" smtClean="0"/>
              <a:t> English </a:t>
            </a:r>
            <a:r>
              <a:rPr lang="de-DE" sz="2400" b="1" dirty="0" err="1" smtClean="0"/>
              <a:t>modals</a:t>
            </a:r>
            <a:r>
              <a:rPr lang="de-DE" sz="2400" b="1" dirty="0" smtClean="0"/>
              <a:t> </a:t>
            </a:r>
            <a:r>
              <a:rPr lang="de-DE" sz="2400" b="1" dirty="0" err="1" smtClean="0"/>
              <a:t>are</a:t>
            </a:r>
            <a:r>
              <a:rPr lang="de-DE" sz="2400" b="1" dirty="0" smtClean="0"/>
              <a:t> </a:t>
            </a:r>
            <a:r>
              <a:rPr lang="de-DE" sz="2400" b="1" dirty="0" err="1" smtClean="0"/>
              <a:t>subject</a:t>
            </a:r>
            <a:r>
              <a:rPr lang="de-DE" sz="2400" b="1" dirty="0" smtClean="0"/>
              <a:t> </a:t>
            </a:r>
            <a:r>
              <a:rPr lang="de-DE" sz="2400" b="1" dirty="0" err="1" smtClean="0"/>
              <a:t>to</a:t>
            </a:r>
            <a:r>
              <a:rPr lang="de-DE" sz="2400" b="1" dirty="0" smtClean="0"/>
              <a:t> </a:t>
            </a:r>
            <a:r>
              <a:rPr lang="de-DE" sz="2400" b="1" dirty="0" err="1" smtClean="0"/>
              <a:t>the</a:t>
            </a:r>
            <a:r>
              <a:rPr lang="de-DE" sz="2400" b="1" dirty="0" smtClean="0"/>
              <a:t> </a:t>
            </a:r>
            <a:r>
              <a:rPr lang="en-GB" sz="2400" b="1" i="1" dirty="0" smtClean="0"/>
              <a:t>Non-Entailment-of-Non-Existence </a:t>
            </a:r>
            <a:r>
              <a:rPr lang="en-GB" sz="2400" b="1" i="1" dirty="0"/>
              <a:t>Condition</a:t>
            </a:r>
            <a:r>
              <a:rPr lang="en-GB" sz="2400" b="1" dirty="0" smtClean="0"/>
              <a:t>.</a:t>
            </a:r>
            <a:endParaRPr lang="de-DE" sz="2400" b="1" dirty="0" smtClean="0"/>
          </a:p>
          <a:p>
            <a:endParaRPr lang="de-DE" sz="2400" b="1" dirty="0"/>
          </a:p>
          <a:p>
            <a:pPr marL="342900" indent="-342900">
              <a:buFont typeface="Wingdings" charset="2"/>
              <a:buChar char="§"/>
            </a:pPr>
            <a:r>
              <a:rPr lang="de-DE" sz="2400" dirty="0" err="1" smtClean="0"/>
              <a:t>Then</a:t>
            </a:r>
            <a:r>
              <a:rPr lang="de-DE" sz="2400" dirty="0" smtClean="0"/>
              <a:t>, </a:t>
            </a:r>
            <a:r>
              <a:rPr lang="de-DE" sz="2400" dirty="0" err="1" smtClean="0">
                <a:solidFill>
                  <a:srgbClr val="0070C0"/>
                </a:solidFill>
              </a:rPr>
              <a:t>may</a:t>
            </a:r>
            <a:r>
              <a:rPr lang="de-DE" sz="2400" dirty="0" smtClean="0">
                <a:solidFill>
                  <a:srgbClr val="0070C0"/>
                </a:solidFill>
              </a:rPr>
              <a:t> p </a:t>
            </a:r>
            <a:r>
              <a:rPr lang="de-DE" sz="2400" dirty="0" err="1" smtClean="0"/>
              <a:t>or</a:t>
            </a:r>
            <a:r>
              <a:rPr lang="de-DE" sz="2400" dirty="0" smtClean="0"/>
              <a:t> </a:t>
            </a:r>
            <a:r>
              <a:rPr lang="de-DE" sz="2400" dirty="0" err="1" smtClean="0">
                <a:solidFill>
                  <a:srgbClr val="0070C0"/>
                </a:solidFill>
              </a:rPr>
              <a:t>might</a:t>
            </a:r>
            <a:r>
              <a:rPr lang="de-DE" sz="2400" dirty="0" smtClean="0">
                <a:solidFill>
                  <a:srgbClr val="0070C0"/>
                </a:solidFill>
              </a:rPr>
              <a:t> p </a:t>
            </a:r>
            <a:r>
              <a:rPr lang="de-DE" sz="2400" dirty="0" err="1" smtClean="0"/>
              <a:t>may</a:t>
            </a:r>
            <a:r>
              <a:rPr lang="de-DE" sz="2400" dirty="0" smtClean="0"/>
              <a:t> not </a:t>
            </a:r>
            <a:r>
              <a:rPr lang="de-DE" sz="2400" dirty="0" err="1" smtClean="0"/>
              <a:t>entail</a:t>
            </a:r>
            <a:r>
              <a:rPr lang="de-DE" sz="2400" dirty="0" smtClean="0"/>
              <a:t> </a:t>
            </a:r>
            <a:r>
              <a:rPr lang="de-DE" sz="2400" dirty="0" err="1" smtClean="0"/>
              <a:t>that</a:t>
            </a:r>
            <a:r>
              <a:rPr lang="de-DE" sz="2400" dirty="0" smtClean="0"/>
              <a:t> </a:t>
            </a:r>
            <a:r>
              <a:rPr lang="de-DE" sz="2400" dirty="0" err="1" smtClean="0"/>
              <a:t>there</a:t>
            </a:r>
            <a:r>
              <a:rPr lang="de-DE" sz="2400" dirty="0" smtClean="0"/>
              <a:t> </a:t>
            </a:r>
            <a:r>
              <a:rPr lang="de-DE" sz="2400" dirty="0" err="1" smtClean="0"/>
              <a:t>is</a:t>
            </a:r>
            <a:r>
              <a:rPr lang="de-DE" sz="2400" dirty="0" smtClean="0"/>
              <a:t> </a:t>
            </a:r>
            <a:r>
              <a:rPr lang="de-DE" sz="2400" dirty="0" err="1" smtClean="0"/>
              <a:t>no</a:t>
            </a:r>
            <a:r>
              <a:rPr lang="de-DE" sz="2400" dirty="0" smtClean="0"/>
              <a:t> p-</a:t>
            </a:r>
            <a:r>
              <a:rPr lang="de-DE" sz="2400" dirty="0" err="1" smtClean="0"/>
              <a:t>world</a:t>
            </a:r>
            <a:r>
              <a:rPr lang="de-DE" sz="2400" dirty="0" smtClean="0"/>
              <a:t> </a:t>
            </a:r>
            <a:r>
              <a:rPr lang="de-DE" sz="2400" dirty="0" err="1" smtClean="0"/>
              <a:t>part</a:t>
            </a:r>
            <a:r>
              <a:rPr lang="de-DE" sz="2400" dirty="0" smtClean="0"/>
              <a:t> </a:t>
            </a:r>
            <a:r>
              <a:rPr lang="de-DE" sz="2400" dirty="0" err="1" smtClean="0"/>
              <a:t>of</a:t>
            </a:r>
            <a:r>
              <a:rPr lang="de-DE" sz="2400" dirty="0" smtClean="0"/>
              <a:t> </a:t>
            </a:r>
            <a:r>
              <a:rPr lang="de-DE" sz="2400" dirty="0" err="1" smtClean="0"/>
              <a:t>their</a:t>
            </a:r>
            <a:r>
              <a:rPr lang="de-DE" sz="2400" dirty="0" smtClean="0"/>
              <a:t> </a:t>
            </a:r>
            <a:r>
              <a:rPr lang="en-GB" sz="2400" dirty="0"/>
              <a:t>Modal Base</a:t>
            </a:r>
            <a:r>
              <a:rPr lang="de-DE" sz="2400" dirty="0" smtClean="0"/>
              <a:t>.</a:t>
            </a:r>
          </a:p>
          <a:p>
            <a:pPr marL="342900" indent="-342900">
              <a:buFont typeface="Wingdings" charset="2"/>
              <a:buChar char="§"/>
            </a:pPr>
            <a:endParaRPr lang="de-DE" sz="2400" dirty="0"/>
          </a:p>
          <a:p>
            <a:pPr marL="342900" indent="-342900">
              <a:buFont typeface="Wingdings" charset="2"/>
              <a:buChar char="§"/>
            </a:pPr>
            <a:r>
              <a:rPr lang="de-DE" sz="2400" dirty="0" err="1" smtClean="0"/>
              <a:t>For</a:t>
            </a:r>
            <a:r>
              <a:rPr lang="de-DE" sz="2400" dirty="0" smtClean="0"/>
              <a:t> </a:t>
            </a:r>
            <a:r>
              <a:rPr lang="de-DE" sz="2400" dirty="0" err="1" smtClean="0"/>
              <a:t>epistemic</a:t>
            </a:r>
            <a:r>
              <a:rPr lang="de-DE" sz="2400" dirty="0" smtClean="0"/>
              <a:t> </a:t>
            </a:r>
            <a:r>
              <a:rPr lang="en-GB" sz="2400" dirty="0"/>
              <a:t>Modal </a:t>
            </a:r>
            <a:r>
              <a:rPr lang="en-GB" sz="2400" dirty="0" smtClean="0"/>
              <a:t>Bases </a:t>
            </a:r>
            <a:r>
              <a:rPr lang="de-DE" sz="2400" dirty="0" err="1" smtClean="0"/>
              <a:t>the</a:t>
            </a:r>
            <a:r>
              <a:rPr lang="de-DE" sz="2400" dirty="0" smtClean="0"/>
              <a:t> PPI-</a:t>
            </a:r>
            <a:r>
              <a:rPr lang="de-DE" sz="2400" dirty="0" err="1" smtClean="0"/>
              <a:t>hood</a:t>
            </a:r>
            <a:r>
              <a:rPr lang="de-DE" sz="2400" dirty="0" smtClean="0"/>
              <a:t> </a:t>
            </a:r>
            <a:r>
              <a:rPr lang="de-DE" sz="2400" dirty="0" err="1" smtClean="0"/>
              <a:t>straightforwardly</a:t>
            </a:r>
            <a:r>
              <a:rPr lang="de-DE" sz="2400" dirty="0" smtClean="0"/>
              <a:t> </a:t>
            </a:r>
            <a:r>
              <a:rPr lang="de-DE" sz="2400" dirty="0" err="1" smtClean="0"/>
              <a:t>follows</a:t>
            </a:r>
            <a:r>
              <a:rPr lang="de-DE" sz="2400" dirty="0" smtClean="0"/>
              <a:t>.</a:t>
            </a:r>
          </a:p>
          <a:p>
            <a:pPr marL="342900" indent="-342900">
              <a:buFont typeface="Wingdings" charset="2"/>
              <a:buChar char="§"/>
            </a:pPr>
            <a:endParaRPr lang="de-DE" sz="2400" b="1" dirty="0"/>
          </a:p>
          <a:p>
            <a:pPr marL="342900" indent="-342900">
              <a:buFont typeface="Wingdings" charset="2"/>
              <a:buChar char="§"/>
            </a:pPr>
            <a:endParaRPr lang="en-GB" sz="2400" dirty="0" smtClean="0"/>
          </a:p>
        </p:txBody>
      </p:sp>
    </p:spTree>
    <p:extLst>
      <p:ext uri="{BB962C8B-B14F-4D97-AF65-F5344CB8AC3E}">
        <p14:creationId xmlns:p14="http://schemas.microsoft.com/office/powerpoint/2010/main" val="1619210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32</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3416320"/>
          </a:xfrm>
          <a:prstGeom prst="rect">
            <a:avLst/>
          </a:prstGeom>
          <a:noFill/>
        </p:spPr>
        <p:txBody>
          <a:bodyPr wrap="square" rtlCol="0">
            <a:spAutoFit/>
          </a:bodyPr>
          <a:lstStyle/>
          <a:p>
            <a:r>
              <a:rPr lang="en-GB" sz="2400" b="1" dirty="0" smtClean="0"/>
              <a:t>Under a scopal construal </a:t>
            </a:r>
            <a:r>
              <a:rPr lang="en-GB" sz="2400" b="1" i="1" dirty="0" smtClean="0"/>
              <a:t>not&gt;may/might</a:t>
            </a:r>
            <a:r>
              <a:rPr lang="en-GB" sz="2400" b="1" dirty="0" smtClean="0"/>
              <a:t> the </a:t>
            </a:r>
            <a:r>
              <a:rPr lang="en-GB" sz="2400" b="1" i="1" dirty="0" smtClean="0"/>
              <a:t>Non-Entailment-of-Non-Existence Condition </a:t>
            </a:r>
            <a:r>
              <a:rPr lang="en-GB" sz="2400" b="1" dirty="0" smtClean="0"/>
              <a:t>is trivially violated.</a:t>
            </a:r>
          </a:p>
          <a:p>
            <a:endParaRPr lang="en-GB" sz="2400" b="1" dirty="0" smtClean="0"/>
          </a:p>
          <a:p>
            <a:r>
              <a:rPr lang="en-GB" sz="2400" dirty="0">
                <a:solidFill>
                  <a:srgbClr val="0070C0"/>
                </a:solidFill>
              </a:rPr>
              <a:t>She may not be in the office			(*</a:t>
            </a:r>
            <a:r>
              <a:rPr lang="en-GB" sz="2400" dirty="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smtClean="0">
                <a:solidFill>
                  <a:srgbClr val="0070C0"/>
                </a:solidFill>
              </a:rPr>
              <a:t>;</a:t>
            </a:r>
            <a:r>
              <a:rPr lang="en-GB" sz="2400" dirty="0" smtClean="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	</a:t>
            </a:r>
          </a:p>
          <a:p>
            <a:endParaRPr lang="en-GB" sz="2400" dirty="0">
              <a:solidFill>
                <a:srgbClr val="0070C0"/>
              </a:solidFill>
            </a:endParaRPr>
          </a:p>
          <a:p>
            <a:r>
              <a:rPr lang="en-GB" sz="2400" dirty="0">
                <a:solidFill>
                  <a:srgbClr val="0070C0"/>
                </a:solidFill>
              </a:rPr>
              <a:t>She might not be in the office			(*</a:t>
            </a:r>
            <a:r>
              <a:rPr lang="en-GB" sz="2400" dirty="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smtClean="0">
                <a:solidFill>
                  <a:srgbClr val="0070C0"/>
                </a:solidFill>
              </a:rPr>
              <a:t>;</a:t>
            </a:r>
            <a:r>
              <a:rPr lang="en-GB" sz="2400" dirty="0" smtClean="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smtClean="0">
                <a:solidFill>
                  <a:srgbClr val="0070C0"/>
                </a:solidFill>
              </a:rPr>
              <a:t>)</a:t>
            </a:r>
          </a:p>
          <a:p>
            <a:endParaRPr lang="en-GB" sz="2400" dirty="0" smtClean="0">
              <a:solidFill>
                <a:srgbClr val="0070C0"/>
              </a:solidFill>
            </a:endParaRPr>
          </a:p>
          <a:p>
            <a:pPr marL="342900" indent="-342900">
              <a:buFont typeface="Wingdings" charset="2"/>
              <a:buChar char="§"/>
            </a:pPr>
            <a:r>
              <a:rPr lang="en-GB" sz="2400" dirty="0" smtClean="0"/>
              <a:t>These sentences would assert that there is no world according to my knowledge and beliefs where she is in the office.</a:t>
            </a:r>
          </a:p>
        </p:txBody>
      </p:sp>
    </p:spTree>
    <p:extLst>
      <p:ext uri="{BB962C8B-B14F-4D97-AF65-F5344CB8AC3E}">
        <p14:creationId xmlns:p14="http://schemas.microsoft.com/office/powerpoint/2010/main" val="11231272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33</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3416320"/>
          </a:xfrm>
          <a:prstGeom prst="rect">
            <a:avLst/>
          </a:prstGeom>
          <a:noFill/>
        </p:spPr>
        <p:txBody>
          <a:bodyPr wrap="square" rtlCol="0">
            <a:spAutoFit/>
          </a:bodyPr>
          <a:lstStyle/>
          <a:p>
            <a:r>
              <a:rPr lang="en-GB" sz="2400" b="1" dirty="0" smtClean="0"/>
              <a:t>Under a scopal construal </a:t>
            </a:r>
            <a:r>
              <a:rPr lang="en-GB" sz="2400" b="1" i="1" dirty="0" smtClean="0"/>
              <a:t>may/might&gt;not</a:t>
            </a:r>
            <a:r>
              <a:rPr lang="en-GB" sz="2400" b="1" dirty="0" smtClean="0"/>
              <a:t> the </a:t>
            </a:r>
            <a:r>
              <a:rPr lang="en-GB" sz="2400" b="1" i="1" dirty="0" smtClean="0"/>
              <a:t>Non-Entailment-of-Non-Existence Condition </a:t>
            </a:r>
            <a:r>
              <a:rPr lang="en-GB" sz="2400" b="1" dirty="0" smtClean="0"/>
              <a:t>is not violated.</a:t>
            </a:r>
          </a:p>
          <a:p>
            <a:endParaRPr lang="en-GB" sz="2400" b="1" dirty="0" smtClean="0"/>
          </a:p>
          <a:p>
            <a:r>
              <a:rPr lang="en-GB" sz="2400" dirty="0" smtClean="0">
                <a:solidFill>
                  <a:srgbClr val="0070C0"/>
                </a:solidFill>
              </a:rPr>
              <a:t>She may not be in </a:t>
            </a:r>
            <a:r>
              <a:rPr lang="en-GB" sz="2400" dirty="0">
                <a:solidFill>
                  <a:srgbClr val="0070C0"/>
                </a:solidFill>
              </a:rPr>
              <a:t>the office			(*</a:t>
            </a:r>
            <a:r>
              <a:rPr lang="en-GB" sz="2400" dirty="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smtClean="0">
                <a:solidFill>
                  <a:srgbClr val="0070C0"/>
                </a:solidFill>
              </a:rPr>
              <a:t>;</a:t>
            </a:r>
            <a:r>
              <a:rPr lang="en-GB" sz="2400" dirty="0" smtClean="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	</a:t>
            </a:r>
            <a:endParaRPr lang="en-GB" sz="2400" dirty="0" smtClean="0">
              <a:solidFill>
                <a:srgbClr val="0070C0"/>
              </a:solidFill>
            </a:endParaRPr>
          </a:p>
          <a:p>
            <a:endParaRPr lang="en-GB" sz="2400" dirty="0" smtClean="0">
              <a:solidFill>
                <a:srgbClr val="0070C0"/>
              </a:solidFill>
            </a:endParaRPr>
          </a:p>
          <a:p>
            <a:r>
              <a:rPr lang="en-GB" sz="2400" dirty="0" smtClean="0">
                <a:solidFill>
                  <a:srgbClr val="0070C0"/>
                </a:solidFill>
              </a:rPr>
              <a:t>She might not be in </a:t>
            </a:r>
            <a:r>
              <a:rPr lang="en-GB" sz="2400" dirty="0">
                <a:solidFill>
                  <a:srgbClr val="0070C0"/>
                </a:solidFill>
              </a:rPr>
              <a:t>the office			(*</a:t>
            </a:r>
            <a:r>
              <a:rPr lang="en-GB" sz="2400" dirty="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smtClean="0">
                <a:solidFill>
                  <a:srgbClr val="0070C0"/>
                </a:solidFill>
              </a:rPr>
              <a:t>;</a:t>
            </a:r>
            <a:r>
              <a:rPr lang="en-GB" sz="2400" dirty="0" smtClean="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	</a:t>
            </a:r>
            <a:endParaRPr lang="en-GB" sz="2400" dirty="0" smtClean="0">
              <a:solidFill>
                <a:srgbClr val="0070C0"/>
              </a:solidFill>
            </a:endParaRPr>
          </a:p>
          <a:p>
            <a:endParaRPr lang="en-GB" sz="2400" dirty="0" smtClean="0">
              <a:solidFill>
                <a:srgbClr val="0070C0"/>
              </a:solidFill>
            </a:endParaRPr>
          </a:p>
          <a:p>
            <a:pPr marL="342900" indent="-342900">
              <a:buFont typeface="Wingdings" charset="2"/>
              <a:buChar char="§"/>
            </a:pPr>
            <a:r>
              <a:rPr lang="en-GB" sz="2400" dirty="0" smtClean="0"/>
              <a:t>These sentences assert that according to my knowledge and beliefs there is a world where she is not in the office.</a:t>
            </a:r>
          </a:p>
        </p:txBody>
      </p:sp>
    </p:spTree>
    <p:extLst>
      <p:ext uri="{BB962C8B-B14F-4D97-AF65-F5344CB8AC3E}">
        <p14:creationId xmlns:p14="http://schemas.microsoft.com/office/powerpoint/2010/main" val="19310619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34</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5262979"/>
          </a:xfrm>
          <a:prstGeom prst="rect">
            <a:avLst/>
          </a:prstGeom>
          <a:noFill/>
        </p:spPr>
        <p:txBody>
          <a:bodyPr wrap="square" rtlCol="0">
            <a:spAutoFit/>
          </a:bodyPr>
          <a:lstStyle/>
          <a:p>
            <a:r>
              <a:rPr lang="en-GB" sz="2400" b="1" dirty="0" err="1" smtClean="0"/>
              <a:t>Iatridou</a:t>
            </a:r>
            <a:r>
              <a:rPr lang="en-GB" sz="2400" b="1" dirty="0" smtClean="0"/>
              <a:t> &amp; Zeijlstra (2013) argue that modal auxiliaries always reconstruct to their base positon (under negation) unless this yields a grammatical violation.</a:t>
            </a:r>
          </a:p>
          <a:p>
            <a:endParaRPr lang="en-GB" sz="2400" b="1" dirty="0"/>
          </a:p>
          <a:p>
            <a:pPr marL="342900" indent="-342900">
              <a:buFont typeface="Wingdings" charset="2"/>
              <a:buChar char="§"/>
            </a:pPr>
            <a:r>
              <a:rPr lang="en-GB" sz="2400" dirty="0" smtClean="0"/>
              <a:t>Since </a:t>
            </a:r>
            <a:r>
              <a:rPr lang="en-GB" sz="2400" dirty="0" smtClean="0">
                <a:solidFill>
                  <a:srgbClr val="0070C0"/>
                </a:solidFill>
              </a:rPr>
              <a:t>may/might </a:t>
            </a:r>
            <a:r>
              <a:rPr lang="en-GB" sz="2400" i="1" dirty="0" smtClean="0"/>
              <a:t>(</a:t>
            </a:r>
            <a:r>
              <a:rPr lang="en-GB" sz="2400" dirty="0" smtClean="0"/>
              <a:t>when used epistemically) would violate the </a:t>
            </a:r>
            <a:r>
              <a:rPr lang="en-GB" sz="2400" i="1" dirty="0"/>
              <a:t>Non-Entailment-of-Non-Existence Condition </a:t>
            </a:r>
            <a:r>
              <a:rPr lang="en-GB" sz="2400" dirty="0" smtClean="0"/>
              <a:t>upon reconstruction under negation, they can only take scope above negation, rendering them PPIs.</a:t>
            </a:r>
          </a:p>
          <a:p>
            <a:pPr marL="342900" indent="-342900">
              <a:buFont typeface="Wingdings" charset="2"/>
              <a:buChar char="§"/>
            </a:pPr>
            <a:endParaRPr lang="en-GB" sz="2400" dirty="0"/>
          </a:p>
          <a:p>
            <a:pPr marL="342900" indent="-342900">
              <a:buFont typeface="Wingdings" charset="2"/>
              <a:buChar char="§"/>
            </a:pPr>
            <a:r>
              <a:rPr lang="en-GB" sz="2400" dirty="0" smtClean="0"/>
              <a:t>Existential modals like </a:t>
            </a:r>
            <a:r>
              <a:rPr lang="en-GB" sz="2400" dirty="0" smtClean="0">
                <a:solidFill>
                  <a:srgbClr val="0070C0"/>
                </a:solidFill>
              </a:rPr>
              <a:t>could</a:t>
            </a:r>
            <a:r>
              <a:rPr lang="en-GB" sz="2400" dirty="0" smtClean="0"/>
              <a:t> which are not subject to the </a:t>
            </a:r>
            <a:r>
              <a:rPr lang="en-GB" sz="2400" i="1" dirty="0"/>
              <a:t>Non-Entailment-of-Non-Existence </a:t>
            </a:r>
            <a:r>
              <a:rPr lang="en-GB" sz="2400" i="1" dirty="0" smtClean="0"/>
              <a:t>Condition </a:t>
            </a:r>
            <a:r>
              <a:rPr lang="en-GB" sz="2400" dirty="0" smtClean="0"/>
              <a:t>do reconstruct below negation:</a:t>
            </a:r>
          </a:p>
          <a:p>
            <a:pPr marL="342900" indent="-342900">
              <a:buFont typeface="Wingdings" charset="2"/>
              <a:buChar char="§"/>
            </a:pPr>
            <a:endParaRPr lang="en-GB" sz="2400" dirty="0"/>
          </a:p>
          <a:p>
            <a:r>
              <a:rPr lang="en-GB" sz="2400" dirty="0">
                <a:solidFill>
                  <a:srgbClr val="0070C0"/>
                </a:solidFill>
              </a:rPr>
              <a:t>She could not have been there 	</a:t>
            </a:r>
            <a:r>
              <a:rPr lang="en-GB" sz="2400" dirty="0" smtClean="0">
                <a:solidFill>
                  <a:srgbClr val="0070C0"/>
                </a:solidFill>
              </a:rPr>
              <a:t>(</a:t>
            </a:r>
            <a:r>
              <a:rPr lang="en-GB" sz="2400" dirty="0" smtClean="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a:t>
            </a:r>
            <a:r>
              <a:rPr lang="en-GB" sz="2400" baseline="30000" dirty="0">
                <a:solidFill>
                  <a:srgbClr val="0070C0"/>
                </a:solidFill>
              </a:rPr>
              <a:t>?</a:t>
            </a:r>
            <a:r>
              <a:rPr lang="en-GB" sz="2400" dirty="0">
                <a:solidFill>
                  <a:srgbClr val="0070C0"/>
                </a:solidFill>
                <a:sym typeface="Symbol" charset="2"/>
              </a:rPr>
              <a:t></a:t>
            </a:r>
            <a:r>
              <a:rPr lang="en-GB" sz="2400" dirty="0">
                <a:solidFill>
                  <a:srgbClr val="0070C0"/>
                </a:solidFill>
              </a:rPr>
              <a:t>&gt;</a:t>
            </a:r>
            <a:r>
              <a:rPr lang="en-GB" sz="2400" dirty="0" smtClean="0">
                <a:solidFill>
                  <a:srgbClr val="0070C0"/>
                </a:solidFill>
                <a:sym typeface="Symbol" charset="2"/>
              </a:rPr>
              <a:t>)</a:t>
            </a:r>
            <a:endParaRPr lang="en-GB" sz="2400" dirty="0" smtClean="0"/>
          </a:p>
        </p:txBody>
      </p:sp>
    </p:spTree>
    <p:extLst>
      <p:ext uri="{BB962C8B-B14F-4D97-AF65-F5344CB8AC3E}">
        <p14:creationId xmlns:p14="http://schemas.microsoft.com/office/powerpoint/2010/main" val="4436482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35</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3785652"/>
          </a:xfrm>
          <a:prstGeom prst="rect">
            <a:avLst/>
          </a:prstGeom>
          <a:noFill/>
        </p:spPr>
        <p:txBody>
          <a:bodyPr wrap="square" rtlCol="0">
            <a:spAutoFit/>
          </a:bodyPr>
          <a:lstStyle/>
          <a:p>
            <a:r>
              <a:rPr lang="en-GB" sz="2400" b="1" dirty="0" smtClean="0"/>
              <a:t>Things are different for modals with a circumstantial MB. Here, this only applies to </a:t>
            </a:r>
            <a:r>
              <a:rPr lang="en-GB" sz="2400" b="1" dirty="0" smtClean="0">
                <a:solidFill>
                  <a:srgbClr val="0070C0"/>
                </a:solidFill>
              </a:rPr>
              <a:t>may</a:t>
            </a:r>
            <a:r>
              <a:rPr lang="en-GB" sz="2400" b="1" dirty="0" smtClean="0"/>
              <a:t>, since </a:t>
            </a:r>
            <a:r>
              <a:rPr lang="en-GB" sz="2400" b="1" dirty="0" smtClean="0">
                <a:solidFill>
                  <a:srgbClr val="0070C0"/>
                </a:solidFill>
              </a:rPr>
              <a:t>might</a:t>
            </a:r>
            <a:r>
              <a:rPr lang="en-GB" sz="2400" b="1" dirty="0" smtClean="0"/>
              <a:t> is independently restricted to epistemic usages only.</a:t>
            </a:r>
          </a:p>
          <a:p>
            <a:endParaRPr lang="en-GB" sz="2400" b="1" dirty="0" smtClean="0"/>
          </a:p>
          <a:p>
            <a:r>
              <a:rPr lang="en-GB" sz="2400" dirty="0" smtClean="0">
                <a:solidFill>
                  <a:srgbClr val="0070C0"/>
                </a:solidFill>
              </a:rPr>
              <a:t>She may not leave now</a:t>
            </a:r>
            <a:r>
              <a:rPr lang="en-GB" sz="2400" dirty="0">
                <a:solidFill>
                  <a:srgbClr val="0070C0"/>
                </a:solidFill>
              </a:rPr>
              <a:t>		</a:t>
            </a:r>
            <a:r>
              <a:rPr lang="en-GB" sz="2400" dirty="0" smtClean="0">
                <a:solidFill>
                  <a:srgbClr val="0070C0"/>
                </a:solidFill>
              </a:rPr>
              <a:t>	(</a:t>
            </a:r>
            <a:r>
              <a:rPr lang="en-GB" sz="2400" dirty="0" smtClean="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a:t>
            </a:r>
            <a:r>
              <a:rPr lang="en-GB" sz="2400" baseline="30000" dirty="0">
                <a:solidFill>
                  <a:srgbClr val="0070C0"/>
                </a:solidFill>
              </a:rPr>
              <a:t>?</a:t>
            </a:r>
            <a:r>
              <a:rPr lang="en-GB" sz="2400" dirty="0">
                <a:solidFill>
                  <a:srgbClr val="0070C0"/>
                </a:solidFill>
                <a:sym typeface="Symbol" charset="2"/>
              </a:rPr>
              <a:t></a:t>
            </a:r>
            <a:r>
              <a:rPr lang="en-GB" sz="2400" dirty="0">
                <a:solidFill>
                  <a:srgbClr val="0070C0"/>
                </a:solidFill>
              </a:rPr>
              <a:t>&gt;</a:t>
            </a:r>
            <a:r>
              <a:rPr lang="en-GB" sz="2400" dirty="0">
                <a:solidFill>
                  <a:srgbClr val="0070C0"/>
                </a:solidFill>
                <a:sym typeface="Symbol" charset="2"/>
              </a:rPr>
              <a:t></a:t>
            </a:r>
            <a:r>
              <a:rPr lang="en-GB" sz="2400" dirty="0">
                <a:solidFill>
                  <a:srgbClr val="0070C0"/>
                </a:solidFill>
              </a:rPr>
              <a:t>)	</a:t>
            </a:r>
          </a:p>
          <a:p>
            <a:endParaRPr lang="en-GB" sz="2400" dirty="0" smtClean="0">
              <a:solidFill>
                <a:srgbClr val="0070C0"/>
              </a:solidFill>
            </a:endParaRPr>
          </a:p>
          <a:p>
            <a:pPr marL="342900" indent="-342900">
              <a:buFont typeface="Wingdings" charset="2"/>
              <a:buChar char="§"/>
            </a:pPr>
            <a:r>
              <a:rPr lang="en-GB" sz="2400" dirty="0" smtClean="0"/>
              <a:t>Under a deontic interpretation, the assertion states that there are worlds part of the circumstantial </a:t>
            </a:r>
            <a:r>
              <a:rPr lang="en-GB" sz="2400" dirty="0"/>
              <a:t>Modal Base where </a:t>
            </a:r>
            <a:r>
              <a:rPr lang="en-GB" sz="2400" dirty="0" smtClean="0"/>
              <a:t>she is leaving now; they are not worlds, however, where my demands are respected.</a:t>
            </a:r>
          </a:p>
        </p:txBody>
      </p:sp>
    </p:spTree>
    <p:extLst>
      <p:ext uri="{BB962C8B-B14F-4D97-AF65-F5344CB8AC3E}">
        <p14:creationId xmlns:p14="http://schemas.microsoft.com/office/powerpoint/2010/main" val="19404254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36</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 </a:t>
            </a:r>
            <a:r>
              <a:rPr lang="en-GB" sz="3600" b="1" dirty="0" smtClean="0">
                <a:solidFill>
                  <a:srgbClr val="192C43"/>
                </a:solidFill>
              </a:rPr>
              <a:t>Modal existential PPIs </a:t>
            </a:r>
            <a:endParaRPr lang="de-DE" sz="3600" b="1" dirty="0">
              <a:solidFill>
                <a:srgbClr val="192C43"/>
              </a:solidFill>
            </a:endParaRPr>
          </a:p>
        </p:txBody>
      </p:sp>
      <p:sp>
        <p:nvSpPr>
          <p:cNvPr id="7" name="Textfeld 6"/>
          <p:cNvSpPr txBox="1"/>
          <p:nvPr/>
        </p:nvSpPr>
        <p:spPr>
          <a:xfrm>
            <a:off x="431540" y="1268760"/>
            <a:ext cx="8280920" cy="3046988"/>
          </a:xfrm>
          <a:prstGeom prst="rect">
            <a:avLst/>
          </a:prstGeom>
          <a:noFill/>
        </p:spPr>
        <p:txBody>
          <a:bodyPr wrap="square" rtlCol="0">
            <a:spAutoFit/>
          </a:bodyPr>
          <a:lstStyle/>
          <a:p>
            <a:r>
              <a:rPr lang="en-GB" sz="2400" b="1" dirty="0" smtClean="0"/>
              <a:t>The crucial difference between modal assertions with an epistemic and a circumstantial </a:t>
            </a:r>
            <a:r>
              <a:rPr lang="en-GB" sz="2400" b="1" dirty="0"/>
              <a:t>Modal Base </a:t>
            </a:r>
            <a:r>
              <a:rPr lang="en-GB" sz="2400" b="1" dirty="0" smtClean="0"/>
              <a:t>is that the latter are further restricted by the ordering source.</a:t>
            </a:r>
            <a:endParaRPr lang="en-GB" sz="2400" b="1" dirty="0"/>
          </a:p>
          <a:p>
            <a:pPr marL="342900" indent="-342900">
              <a:buFont typeface="Wingdings" charset="2"/>
              <a:buChar char="§"/>
            </a:pPr>
            <a:endParaRPr lang="en-GB" sz="2400" dirty="0" smtClean="0"/>
          </a:p>
          <a:p>
            <a:pPr marL="342900" indent="-342900">
              <a:buFont typeface="Wingdings" charset="2"/>
              <a:buChar char="§"/>
            </a:pPr>
            <a:r>
              <a:rPr lang="en-GB" sz="2400" dirty="0" smtClean="0"/>
              <a:t>If the </a:t>
            </a:r>
            <a:r>
              <a:rPr lang="en-GB" sz="2400" i="1" dirty="0"/>
              <a:t>Non-Entailment-of-Non-Existence </a:t>
            </a:r>
            <a:r>
              <a:rPr lang="en-GB" sz="2400" i="1" dirty="0" smtClean="0"/>
              <a:t>Condition is </a:t>
            </a:r>
            <a:r>
              <a:rPr lang="en-GB" sz="2400" dirty="0" smtClean="0"/>
              <a:t>only evaluated with respect to the </a:t>
            </a:r>
            <a:r>
              <a:rPr lang="en-GB" sz="2400" dirty="0"/>
              <a:t>Modal Base, </a:t>
            </a:r>
            <a:r>
              <a:rPr lang="en-GB" sz="2400" dirty="0" smtClean="0"/>
              <a:t>it follows that only epistemic existential PPIs can be attested and no existential PPIs with a circumstantial </a:t>
            </a:r>
            <a:r>
              <a:rPr lang="en-GB" sz="2400" dirty="0"/>
              <a:t>Modal Base.</a:t>
            </a:r>
          </a:p>
        </p:txBody>
      </p:sp>
    </p:spTree>
    <p:extLst>
      <p:ext uri="{BB962C8B-B14F-4D97-AF65-F5344CB8AC3E}">
        <p14:creationId xmlns:p14="http://schemas.microsoft.com/office/powerpoint/2010/main" val="2670970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37</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VI. </a:t>
            </a:r>
            <a:r>
              <a:rPr lang="en-GB" sz="3600" b="1" dirty="0" smtClean="0">
                <a:solidFill>
                  <a:srgbClr val="192C43"/>
                </a:solidFill>
              </a:rPr>
              <a:t>Conclusions</a:t>
            </a:r>
            <a:endParaRPr lang="de-DE" sz="3600" b="1" dirty="0">
              <a:solidFill>
                <a:srgbClr val="192C43"/>
              </a:solidFill>
            </a:endParaRPr>
          </a:p>
        </p:txBody>
      </p:sp>
      <p:sp>
        <p:nvSpPr>
          <p:cNvPr id="7" name="Textfeld 6"/>
          <p:cNvSpPr txBox="1"/>
          <p:nvPr/>
        </p:nvSpPr>
        <p:spPr>
          <a:xfrm>
            <a:off x="431540" y="1268760"/>
            <a:ext cx="8280920" cy="4524315"/>
          </a:xfrm>
          <a:prstGeom prst="rect">
            <a:avLst/>
          </a:prstGeom>
          <a:noFill/>
        </p:spPr>
        <p:txBody>
          <a:bodyPr wrap="square" rtlCol="0">
            <a:spAutoFit/>
          </a:bodyPr>
          <a:lstStyle/>
          <a:p>
            <a:r>
              <a:rPr lang="en-GB" sz="2400" b="1" dirty="0" smtClean="0"/>
              <a:t>Whereas exhaustification approaches to polarity-sensitivity can straightforwardly account for strong and weak existential NPIs and universal PPIs, they cannot account for existential superweak NPIs and weak existential PPIs.</a:t>
            </a:r>
            <a:endParaRPr lang="en-GB" sz="2400" b="1" dirty="0"/>
          </a:p>
          <a:p>
            <a:pPr marL="342900" indent="-342900">
              <a:buFont typeface="Wingdings" charset="2"/>
              <a:buChar char="§"/>
            </a:pPr>
            <a:endParaRPr lang="en-GB" sz="2400" dirty="0" smtClean="0"/>
          </a:p>
          <a:p>
            <a:pPr marL="342900" indent="-342900">
              <a:buFont typeface="Wingdings" charset="2"/>
              <a:buChar char="§"/>
            </a:pPr>
            <a:r>
              <a:rPr lang="en-GB" sz="2400" dirty="0" smtClean="0"/>
              <a:t>Superweak NPIs can be accounted for in terms of Lin’s </a:t>
            </a:r>
            <a:r>
              <a:rPr lang="en-GB" sz="2400" i="1" dirty="0"/>
              <a:t>Non-Entailment-of-Existence Condition</a:t>
            </a:r>
            <a:r>
              <a:rPr lang="en-GB" sz="2400" dirty="0" smtClean="0"/>
              <a:t>.</a:t>
            </a:r>
          </a:p>
          <a:p>
            <a:pPr marL="342900" indent="-342900">
              <a:buFont typeface="Wingdings" charset="2"/>
              <a:buChar char="§"/>
            </a:pPr>
            <a:endParaRPr lang="en-GB" sz="2400" dirty="0"/>
          </a:p>
          <a:p>
            <a:pPr marL="342900" indent="-342900">
              <a:buFont typeface="Wingdings" charset="2"/>
              <a:buChar char="§"/>
            </a:pPr>
            <a:r>
              <a:rPr lang="en-GB" sz="2400" dirty="0" smtClean="0"/>
              <a:t>In this talk, I have argued that existential PPIs can be similarly explained in terms of a </a:t>
            </a:r>
            <a:r>
              <a:rPr lang="en-GB" sz="2400" i="1" dirty="0" smtClean="0"/>
              <a:t>Non-Entailment-of-Non-Existence </a:t>
            </a:r>
            <a:r>
              <a:rPr lang="en-GB" sz="2400" i="1" dirty="0"/>
              <a:t>Condition</a:t>
            </a:r>
            <a:r>
              <a:rPr lang="en-GB" sz="2400" dirty="0"/>
              <a:t>.</a:t>
            </a:r>
          </a:p>
          <a:p>
            <a:pPr marL="342900" indent="-342900">
              <a:buFont typeface="Wingdings" charset="2"/>
              <a:buChar char="§"/>
            </a:pPr>
            <a:endParaRPr lang="en-GB" sz="2400" dirty="0"/>
          </a:p>
        </p:txBody>
      </p:sp>
    </p:spTree>
    <p:extLst>
      <p:ext uri="{BB962C8B-B14F-4D97-AF65-F5344CB8AC3E}">
        <p14:creationId xmlns:p14="http://schemas.microsoft.com/office/powerpoint/2010/main" val="12642483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38</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VI. </a:t>
            </a:r>
            <a:r>
              <a:rPr lang="en-GB" sz="3600" b="1" dirty="0" smtClean="0">
                <a:solidFill>
                  <a:srgbClr val="192C43"/>
                </a:solidFill>
              </a:rPr>
              <a:t>Conclusions</a:t>
            </a:r>
            <a:endParaRPr lang="de-DE" sz="3600" b="1" dirty="0">
              <a:solidFill>
                <a:srgbClr val="192C43"/>
              </a:solidFill>
            </a:endParaRPr>
          </a:p>
        </p:txBody>
      </p:sp>
      <p:sp>
        <p:nvSpPr>
          <p:cNvPr id="7" name="Textfeld 6"/>
          <p:cNvSpPr txBox="1"/>
          <p:nvPr/>
        </p:nvSpPr>
        <p:spPr>
          <a:xfrm>
            <a:off x="431540" y="1268760"/>
            <a:ext cx="8280920" cy="4893647"/>
          </a:xfrm>
          <a:prstGeom prst="rect">
            <a:avLst/>
          </a:prstGeom>
          <a:noFill/>
        </p:spPr>
        <p:txBody>
          <a:bodyPr wrap="square" rtlCol="0">
            <a:spAutoFit/>
          </a:bodyPr>
          <a:lstStyle/>
          <a:p>
            <a:r>
              <a:rPr lang="en-GB" sz="2400" b="1" dirty="0" smtClean="0"/>
              <a:t>This approach makes a number of testable predictions and assumptions, which should be subject of further research.</a:t>
            </a:r>
            <a:endParaRPr lang="en-GB" sz="2400" b="1" dirty="0"/>
          </a:p>
          <a:p>
            <a:pPr marL="342900" indent="-342900">
              <a:buFont typeface="Wingdings" charset="2"/>
              <a:buChar char="§"/>
            </a:pPr>
            <a:endParaRPr lang="en-GB" sz="2400" dirty="0" smtClean="0"/>
          </a:p>
          <a:p>
            <a:pPr marL="342900" indent="-342900">
              <a:buFont typeface="Wingdings" charset="2"/>
              <a:buChar char="§"/>
            </a:pPr>
            <a:r>
              <a:rPr lang="en-GB" sz="2400" dirty="0" smtClean="0"/>
              <a:t>Existential PPIs are always weak, i.e., they are only banned from Anti-Additive contexts.</a:t>
            </a:r>
          </a:p>
          <a:p>
            <a:pPr marL="342900" indent="-342900">
              <a:buFont typeface="Wingdings" charset="2"/>
              <a:buChar char="§"/>
            </a:pPr>
            <a:endParaRPr lang="en-GB" sz="2400" dirty="0"/>
          </a:p>
          <a:p>
            <a:pPr marL="342900" indent="-342900">
              <a:buFont typeface="Wingdings" charset="2"/>
              <a:buChar char="§"/>
            </a:pPr>
            <a:r>
              <a:rPr lang="en-GB" sz="2400" dirty="0" smtClean="0"/>
              <a:t>Modal existential PPIs only display PPI-behaviour when they are interpreted epistemically.</a:t>
            </a:r>
          </a:p>
          <a:p>
            <a:pPr marL="342900" indent="-342900">
              <a:buFont typeface="Wingdings" charset="2"/>
              <a:buChar char="§"/>
            </a:pPr>
            <a:endParaRPr lang="en-GB" sz="2400" dirty="0"/>
          </a:p>
          <a:p>
            <a:pPr marL="342900" indent="-342900">
              <a:buFont typeface="Wingdings" charset="2"/>
              <a:buChar char="§"/>
            </a:pPr>
            <a:r>
              <a:rPr lang="en-GB" sz="2400" dirty="0" smtClean="0"/>
              <a:t>The </a:t>
            </a:r>
            <a:r>
              <a:rPr lang="en-GB" sz="2400" i="1" dirty="0"/>
              <a:t>Non-Entailment-of-Non-Existence </a:t>
            </a:r>
            <a:r>
              <a:rPr lang="en-GB" sz="2400" i="1" dirty="0" smtClean="0"/>
              <a:t>Condition</a:t>
            </a:r>
            <a:r>
              <a:rPr lang="en-GB" sz="2400" dirty="0" smtClean="0"/>
              <a:t> should be evaluated with respect to a </a:t>
            </a:r>
            <a:r>
              <a:rPr lang="en-GB" sz="2400" smtClean="0"/>
              <a:t>modal’s </a:t>
            </a:r>
            <a:r>
              <a:rPr lang="en-GB" sz="2400"/>
              <a:t>Modal Base, </a:t>
            </a:r>
            <a:r>
              <a:rPr lang="en-GB" sz="2400" dirty="0" smtClean="0"/>
              <a:t>not with respect </a:t>
            </a:r>
            <a:r>
              <a:rPr lang="en-GB" sz="2400" smtClean="0"/>
              <a:t>to its </a:t>
            </a:r>
            <a:r>
              <a:rPr lang="en-GB" sz="2400"/>
              <a:t>Modal Base and </a:t>
            </a:r>
            <a:r>
              <a:rPr lang="en-GB" sz="2400" smtClean="0"/>
              <a:t>ordering </a:t>
            </a:r>
            <a:r>
              <a:rPr lang="en-GB" sz="2400" dirty="0" smtClean="0"/>
              <a:t>source.</a:t>
            </a:r>
            <a:endParaRPr lang="en-GB" sz="2400" dirty="0"/>
          </a:p>
          <a:p>
            <a:pPr marL="342900" indent="-342900">
              <a:buFont typeface="Wingdings" charset="2"/>
              <a:buChar char="§"/>
            </a:pPr>
            <a:endParaRPr lang="en-GB" sz="2400" dirty="0"/>
          </a:p>
        </p:txBody>
      </p:sp>
    </p:spTree>
    <p:extLst>
      <p:ext uri="{BB962C8B-B14F-4D97-AF65-F5344CB8AC3E}">
        <p14:creationId xmlns:p14="http://schemas.microsoft.com/office/powerpoint/2010/main" val="14901347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0" y="0"/>
            <a:ext cx="9144000" cy="5445224"/>
          </a:xfrm>
          <a:prstGeom prst="rect">
            <a:avLst/>
          </a:prstGeom>
          <a:solidFill>
            <a:srgbClr val="19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2"/>
              </a:solidFill>
            </a:endParaRPr>
          </a:p>
        </p:txBody>
      </p:sp>
      <p:sp>
        <p:nvSpPr>
          <p:cNvPr id="10" name="Textfeld 9"/>
          <p:cNvSpPr txBox="1"/>
          <p:nvPr/>
        </p:nvSpPr>
        <p:spPr>
          <a:xfrm>
            <a:off x="755576" y="1484784"/>
            <a:ext cx="8172400" cy="584775"/>
          </a:xfrm>
          <a:prstGeom prst="rect">
            <a:avLst/>
          </a:prstGeom>
          <a:noFill/>
        </p:spPr>
        <p:txBody>
          <a:bodyPr wrap="square" rtlCol="0">
            <a:spAutoFit/>
          </a:bodyPr>
          <a:lstStyle/>
          <a:p>
            <a:pPr algn="r"/>
            <a:r>
              <a:rPr lang="de-DE" sz="3200" b="1" dirty="0" err="1" smtClean="0">
                <a:solidFill>
                  <a:schemeClr val="bg1"/>
                </a:solidFill>
              </a:rPr>
              <a:t>Questions</a:t>
            </a:r>
            <a:r>
              <a:rPr lang="de-DE" sz="3200" b="1" dirty="0" smtClean="0">
                <a:solidFill>
                  <a:schemeClr val="bg1"/>
                </a:solidFill>
              </a:rPr>
              <a:t>,  </a:t>
            </a:r>
            <a:r>
              <a:rPr lang="de-DE" sz="3200" b="1" dirty="0" err="1" smtClean="0">
                <a:solidFill>
                  <a:schemeClr val="bg1"/>
                </a:solidFill>
              </a:rPr>
              <a:t>comments</a:t>
            </a:r>
            <a:r>
              <a:rPr lang="de-DE" sz="3200" b="1" dirty="0" smtClean="0">
                <a:solidFill>
                  <a:schemeClr val="bg1"/>
                </a:solidFill>
              </a:rPr>
              <a:t>?</a:t>
            </a:r>
            <a:endParaRPr lang="de-DE" sz="3200" b="1" dirty="0">
              <a:solidFill>
                <a:schemeClr val="bg1"/>
              </a:solidFill>
            </a:endParaRPr>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68" y="5805264"/>
            <a:ext cx="3600000" cy="679793"/>
          </a:xfrm>
          <a:prstGeom prst="rect">
            <a:avLst/>
          </a:prstGeom>
        </p:spPr>
      </p:pic>
      <p:pic>
        <p:nvPicPr>
          <p:cNvPr id="12" name="Bild 2" descr="GC_Logo_rgb_grau-blau.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683184"/>
            <a:ext cx="1979712" cy="986176"/>
          </a:xfrm>
          <a:prstGeom prst="rect">
            <a:avLst/>
          </a:prstGeom>
        </p:spPr>
      </p:pic>
    </p:spTree>
    <p:extLst>
      <p:ext uri="{BB962C8B-B14F-4D97-AF65-F5344CB8AC3E}">
        <p14:creationId xmlns:p14="http://schemas.microsoft.com/office/powerpoint/2010/main" val="755824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4</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 Existential PPIs</a:t>
            </a:r>
            <a:endParaRPr lang="de-DE" sz="3600" b="1" dirty="0">
              <a:solidFill>
                <a:srgbClr val="192C43"/>
              </a:solidFill>
            </a:endParaRPr>
          </a:p>
        </p:txBody>
      </p:sp>
      <p:sp>
        <p:nvSpPr>
          <p:cNvPr id="7" name="Textfeld 6"/>
          <p:cNvSpPr txBox="1"/>
          <p:nvPr/>
        </p:nvSpPr>
        <p:spPr>
          <a:xfrm>
            <a:off x="431540" y="1268760"/>
            <a:ext cx="8280920" cy="3046988"/>
          </a:xfrm>
          <a:prstGeom prst="rect">
            <a:avLst/>
          </a:prstGeom>
          <a:noFill/>
        </p:spPr>
        <p:txBody>
          <a:bodyPr wrap="square" rtlCol="0">
            <a:spAutoFit/>
          </a:bodyPr>
          <a:lstStyle/>
          <a:p>
            <a:r>
              <a:rPr lang="en-GB" sz="2400" b="1" dirty="0" smtClean="0"/>
              <a:t>Such PPIs are banned from Anti-Additive contexts only, not from every </a:t>
            </a:r>
            <a:r>
              <a:rPr lang="en-GB" sz="2400" b="1" dirty="0"/>
              <a:t>D</a:t>
            </a:r>
            <a:r>
              <a:rPr lang="en-GB" sz="2400" b="1" dirty="0" smtClean="0"/>
              <a:t>ownward Entailing context.</a:t>
            </a:r>
          </a:p>
          <a:p>
            <a:endParaRPr lang="en-GB" sz="2400" b="1" dirty="0"/>
          </a:p>
          <a:p>
            <a:r>
              <a:rPr lang="en-GB" sz="2400" dirty="0" smtClean="0">
                <a:solidFill>
                  <a:srgbClr val="0070C0"/>
                </a:solidFill>
              </a:rPr>
              <a:t>*Nobody </a:t>
            </a:r>
            <a:r>
              <a:rPr lang="en-GB" sz="2400" dirty="0">
                <a:solidFill>
                  <a:srgbClr val="0070C0"/>
                </a:solidFill>
              </a:rPr>
              <a:t>isn’t somewhat </a:t>
            </a:r>
            <a:r>
              <a:rPr lang="en-GB" sz="2400" dirty="0" smtClean="0">
                <a:solidFill>
                  <a:srgbClr val="0070C0"/>
                </a:solidFill>
              </a:rPr>
              <a:t>ill</a:t>
            </a:r>
          </a:p>
          <a:p>
            <a:r>
              <a:rPr lang="en-GB" sz="2400" dirty="0" smtClean="0">
                <a:solidFill>
                  <a:srgbClr val="0070C0"/>
                </a:solidFill>
              </a:rPr>
              <a:t>*She is never somewhat ill</a:t>
            </a:r>
          </a:p>
          <a:p>
            <a:endParaRPr lang="en-GB" sz="2400" dirty="0">
              <a:solidFill>
                <a:srgbClr val="0070C0"/>
              </a:solidFill>
            </a:endParaRPr>
          </a:p>
          <a:p>
            <a:r>
              <a:rPr lang="en-GB" sz="2400" dirty="0" smtClean="0">
                <a:solidFill>
                  <a:srgbClr val="0070C0"/>
                </a:solidFill>
              </a:rPr>
              <a:t>If she feels somewhat ill, she should stay at home</a:t>
            </a:r>
          </a:p>
          <a:p>
            <a:r>
              <a:rPr lang="en-GB" sz="2400" dirty="0" smtClean="0">
                <a:solidFill>
                  <a:srgbClr val="0070C0"/>
                </a:solidFill>
              </a:rPr>
              <a:t>Few students feel somewhat ill</a:t>
            </a:r>
            <a:endParaRPr lang="en-GB" sz="2400" dirty="0">
              <a:solidFill>
                <a:srgbClr val="0070C0"/>
              </a:solidFill>
            </a:endParaRPr>
          </a:p>
        </p:txBody>
      </p:sp>
    </p:spTree>
    <p:extLst>
      <p:ext uri="{BB962C8B-B14F-4D97-AF65-F5344CB8AC3E}">
        <p14:creationId xmlns:p14="http://schemas.microsoft.com/office/powerpoint/2010/main" val="28777331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794" y="5805264"/>
            <a:ext cx="3600000" cy="679793"/>
          </a:xfrm>
          <a:prstGeom prst="rect">
            <a:avLst/>
          </a:prstGeom>
        </p:spPr>
      </p:pic>
      <p:sp>
        <p:nvSpPr>
          <p:cNvPr id="9" name="Rechteck 8"/>
          <p:cNvSpPr/>
          <p:nvPr/>
        </p:nvSpPr>
        <p:spPr>
          <a:xfrm>
            <a:off x="0" y="0"/>
            <a:ext cx="9144000" cy="5445224"/>
          </a:xfrm>
          <a:prstGeom prst="rect">
            <a:avLst/>
          </a:prstGeom>
          <a:solidFill>
            <a:srgbClr val="7B1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323528" y="332656"/>
            <a:ext cx="8532440" cy="3046988"/>
          </a:xfrm>
          <a:prstGeom prst="rect">
            <a:avLst/>
          </a:prstGeom>
          <a:noFill/>
        </p:spPr>
        <p:txBody>
          <a:bodyPr wrap="square" rtlCol="0">
            <a:spAutoFit/>
          </a:bodyPr>
          <a:lstStyle/>
          <a:p>
            <a:pPr algn="ctr"/>
            <a:endParaRPr lang="de-DE" sz="4800" b="1" dirty="0" smtClean="0">
              <a:solidFill>
                <a:schemeClr val="bg1"/>
              </a:solidFill>
            </a:endParaRPr>
          </a:p>
          <a:p>
            <a:pPr algn="ctr"/>
            <a:endParaRPr lang="de-DE" sz="4800" b="1" dirty="0">
              <a:solidFill>
                <a:schemeClr val="bg1"/>
              </a:solidFill>
            </a:endParaRPr>
          </a:p>
          <a:p>
            <a:pPr algn="ctr"/>
            <a:endParaRPr lang="de-DE" sz="4800" b="1" smtClean="0">
              <a:solidFill>
                <a:schemeClr val="bg1"/>
              </a:solidFill>
            </a:endParaRPr>
          </a:p>
          <a:p>
            <a:pPr algn="ctr"/>
            <a:r>
              <a:rPr lang="de-DE" sz="4800" b="1" smtClean="0">
                <a:solidFill>
                  <a:schemeClr val="bg1"/>
                </a:solidFill>
              </a:rPr>
              <a:t>Thanks</a:t>
            </a:r>
            <a:r>
              <a:rPr lang="de-DE" sz="4800" b="1" dirty="0" smtClean="0">
                <a:solidFill>
                  <a:schemeClr val="bg1"/>
                </a:solidFill>
              </a:rPr>
              <a:t>! </a:t>
            </a:r>
            <a:endParaRPr lang="de-DE" sz="4800" b="1" dirty="0">
              <a:solidFill>
                <a:schemeClr val="bg1"/>
              </a:solidFill>
            </a:endParaRPr>
          </a:p>
        </p:txBody>
      </p:sp>
      <p:pic>
        <p:nvPicPr>
          <p:cNvPr id="3" name="Bild 2" descr="GC_Logo_rgb_grau-blau.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683184"/>
            <a:ext cx="1979712" cy="986176"/>
          </a:xfrm>
          <a:prstGeom prst="rect">
            <a:avLst/>
          </a:prstGeom>
        </p:spPr>
      </p:pic>
    </p:spTree>
    <p:extLst>
      <p:ext uri="{BB962C8B-B14F-4D97-AF65-F5344CB8AC3E}">
        <p14:creationId xmlns:p14="http://schemas.microsoft.com/office/powerpoint/2010/main" val="1382295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5</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 Existential PPIs</a:t>
            </a:r>
            <a:endParaRPr lang="de-DE" sz="3600" b="1" dirty="0">
              <a:solidFill>
                <a:srgbClr val="192C43"/>
              </a:solidFill>
            </a:endParaRPr>
          </a:p>
        </p:txBody>
      </p:sp>
      <p:sp>
        <p:nvSpPr>
          <p:cNvPr id="7" name="Textfeld 6"/>
          <p:cNvSpPr txBox="1"/>
          <p:nvPr/>
        </p:nvSpPr>
        <p:spPr>
          <a:xfrm>
            <a:off x="431540" y="1268760"/>
            <a:ext cx="8280920" cy="4524315"/>
          </a:xfrm>
          <a:prstGeom prst="rect">
            <a:avLst/>
          </a:prstGeom>
          <a:noFill/>
        </p:spPr>
        <p:txBody>
          <a:bodyPr wrap="square" rtlCol="0">
            <a:spAutoFit/>
          </a:bodyPr>
          <a:lstStyle/>
          <a:p>
            <a:r>
              <a:rPr lang="en-GB" sz="2400" b="1" dirty="0"/>
              <a:t>Such PPIs are banned from Anti-Additive </a:t>
            </a:r>
            <a:r>
              <a:rPr lang="en-GB" sz="2400" b="1" dirty="0" smtClean="0"/>
              <a:t>contexts </a:t>
            </a:r>
            <a:r>
              <a:rPr lang="en-GB" sz="2400" b="1" dirty="0"/>
              <a:t>only, not from every Downward </a:t>
            </a:r>
            <a:r>
              <a:rPr lang="en-GB" sz="2400" b="1" dirty="0" smtClean="0"/>
              <a:t>Entailing context.</a:t>
            </a:r>
            <a:endParaRPr lang="en-GB" sz="2400" b="1" dirty="0"/>
          </a:p>
          <a:p>
            <a:endParaRPr lang="en-GB" sz="2400" b="1" dirty="0"/>
          </a:p>
          <a:p>
            <a:r>
              <a:rPr lang="en-GB" sz="2400" dirty="0" smtClean="0">
                <a:solidFill>
                  <a:srgbClr val="0070C0"/>
                </a:solidFill>
              </a:rPr>
              <a:t>Nobody saw some girl				</a:t>
            </a:r>
            <a:r>
              <a:rPr lang="de-DE" sz="2400" dirty="0" smtClean="0">
                <a:solidFill>
                  <a:srgbClr val="0070C0"/>
                </a:solidFill>
                <a:sym typeface="Symbol" charset="2"/>
              </a:rPr>
              <a:t>&gt;; *&gt;</a:t>
            </a:r>
          </a:p>
          <a:p>
            <a:r>
              <a:rPr lang="en-GB" sz="2400" dirty="0" smtClean="0">
                <a:solidFill>
                  <a:srgbClr val="0070C0"/>
                </a:solidFill>
              </a:rPr>
              <a:t>He never saw </a:t>
            </a:r>
            <a:r>
              <a:rPr lang="en-GB" sz="2400" dirty="0">
                <a:solidFill>
                  <a:srgbClr val="0070C0"/>
                </a:solidFill>
              </a:rPr>
              <a:t>some girl		</a:t>
            </a:r>
            <a:r>
              <a:rPr lang="en-GB" sz="2400" dirty="0" smtClean="0">
                <a:solidFill>
                  <a:srgbClr val="0070C0"/>
                </a:solidFill>
              </a:rPr>
              <a:t>	</a:t>
            </a:r>
            <a:r>
              <a:rPr lang="de-DE" sz="2400" dirty="0" smtClean="0">
                <a:solidFill>
                  <a:srgbClr val="0070C0"/>
                </a:solidFill>
                <a:sym typeface="Symbol" charset="2"/>
              </a:rPr>
              <a:t></a:t>
            </a:r>
            <a:r>
              <a:rPr lang="de-DE" sz="2400" dirty="0">
                <a:solidFill>
                  <a:srgbClr val="0070C0"/>
                </a:solidFill>
                <a:sym typeface="Symbol" charset="2"/>
              </a:rPr>
              <a:t>&gt;; *</a:t>
            </a:r>
            <a:r>
              <a:rPr lang="de-DE" sz="2400" dirty="0" smtClean="0">
                <a:solidFill>
                  <a:srgbClr val="0070C0"/>
                </a:solidFill>
                <a:sym typeface="Symbol" charset="2"/>
              </a:rPr>
              <a:t>&gt;</a:t>
            </a:r>
          </a:p>
          <a:p>
            <a:endParaRPr lang="de-DE" sz="2400" dirty="0">
              <a:solidFill>
                <a:srgbClr val="0070C0"/>
              </a:solidFill>
              <a:sym typeface="Symbol" charset="2"/>
            </a:endParaRPr>
          </a:p>
          <a:p>
            <a:r>
              <a:rPr lang="de-DE" sz="2400" dirty="0" err="1" smtClean="0">
                <a:solidFill>
                  <a:srgbClr val="0070C0"/>
                </a:solidFill>
                <a:sym typeface="Symbol" charset="2"/>
              </a:rPr>
              <a:t>If</a:t>
            </a:r>
            <a:r>
              <a:rPr lang="de-DE" sz="2400" dirty="0" smtClean="0">
                <a:solidFill>
                  <a:srgbClr val="0070C0"/>
                </a:solidFill>
                <a:sym typeface="Symbol" charset="2"/>
              </a:rPr>
              <a:t> he </a:t>
            </a:r>
            <a:r>
              <a:rPr lang="de-DE" sz="2400" dirty="0" err="1" smtClean="0">
                <a:solidFill>
                  <a:srgbClr val="0070C0"/>
                </a:solidFill>
                <a:sym typeface="Symbol" charset="2"/>
              </a:rPr>
              <a:t>saw</a:t>
            </a:r>
            <a:r>
              <a:rPr lang="de-DE" sz="2400" dirty="0" smtClean="0">
                <a:solidFill>
                  <a:srgbClr val="0070C0"/>
                </a:solidFill>
                <a:sym typeface="Symbol" charset="2"/>
              </a:rPr>
              <a:t> </a:t>
            </a:r>
            <a:r>
              <a:rPr lang="de-DE" sz="2400" dirty="0" err="1" smtClean="0">
                <a:solidFill>
                  <a:srgbClr val="0070C0"/>
                </a:solidFill>
                <a:sym typeface="Symbol" charset="2"/>
              </a:rPr>
              <a:t>some</a:t>
            </a:r>
            <a:r>
              <a:rPr lang="de-DE" sz="2400" dirty="0" smtClean="0">
                <a:solidFill>
                  <a:srgbClr val="0070C0"/>
                </a:solidFill>
                <a:sym typeface="Symbol" charset="2"/>
              </a:rPr>
              <a:t> </a:t>
            </a:r>
            <a:r>
              <a:rPr lang="de-DE" sz="2400" dirty="0" err="1" smtClean="0">
                <a:solidFill>
                  <a:srgbClr val="0070C0"/>
                </a:solidFill>
                <a:sym typeface="Symbol" charset="2"/>
              </a:rPr>
              <a:t>girl</a:t>
            </a:r>
            <a:r>
              <a:rPr lang="de-DE" sz="2400" dirty="0" smtClean="0">
                <a:solidFill>
                  <a:srgbClr val="0070C0"/>
                </a:solidFill>
                <a:sym typeface="Symbol" charset="2"/>
              </a:rPr>
              <a:t>, he </a:t>
            </a:r>
            <a:r>
              <a:rPr lang="de-DE" sz="2400" dirty="0" err="1" smtClean="0">
                <a:solidFill>
                  <a:srgbClr val="0070C0"/>
                </a:solidFill>
                <a:sym typeface="Symbol" charset="2"/>
              </a:rPr>
              <a:t>should</a:t>
            </a:r>
            <a:r>
              <a:rPr lang="de-DE" sz="2400" dirty="0" smtClean="0">
                <a:solidFill>
                  <a:srgbClr val="0070C0"/>
                </a:solidFill>
                <a:sym typeface="Symbol" charset="2"/>
              </a:rPr>
              <a:t> </a:t>
            </a:r>
            <a:r>
              <a:rPr lang="de-DE" sz="2400" dirty="0" err="1" smtClean="0">
                <a:solidFill>
                  <a:srgbClr val="0070C0"/>
                </a:solidFill>
                <a:sym typeface="Symbol" charset="2"/>
              </a:rPr>
              <a:t>mention</a:t>
            </a:r>
            <a:r>
              <a:rPr lang="de-DE" sz="2400" dirty="0" smtClean="0">
                <a:solidFill>
                  <a:srgbClr val="0070C0"/>
                </a:solidFill>
                <a:sym typeface="Symbol" charset="2"/>
              </a:rPr>
              <a:t> </a:t>
            </a:r>
            <a:r>
              <a:rPr lang="de-DE" sz="2400" dirty="0" err="1" smtClean="0">
                <a:solidFill>
                  <a:srgbClr val="0070C0"/>
                </a:solidFill>
                <a:sym typeface="Symbol" charset="2"/>
              </a:rPr>
              <a:t>that</a:t>
            </a:r>
            <a:r>
              <a:rPr lang="de-DE" sz="2400" dirty="0" smtClean="0">
                <a:solidFill>
                  <a:srgbClr val="0070C0"/>
                </a:solidFill>
                <a:sym typeface="Symbol" charset="2"/>
              </a:rPr>
              <a:t>	&gt;</a:t>
            </a:r>
            <a:r>
              <a:rPr lang="de-DE" sz="2400" dirty="0" err="1" smtClean="0">
                <a:solidFill>
                  <a:srgbClr val="0070C0"/>
                </a:solidFill>
                <a:sym typeface="Symbol" charset="2"/>
              </a:rPr>
              <a:t>few</a:t>
            </a:r>
            <a:r>
              <a:rPr lang="de-DE" sz="2400" dirty="0" smtClean="0">
                <a:solidFill>
                  <a:srgbClr val="0070C0"/>
                </a:solidFill>
                <a:sym typeface="Symbol" charset="2"/>
              </a:rPr>
              <a:t>; </a:t>
            </a:r>
            <a:r>
              <a:rPr lang="de-DE" sz="2400" dirty="0" err="1" smtClean="0">
                <a:solidFill>
                  <a:srgbClr val="0070C0"/>
                </a:solidFill>
                <a:sym typeface="Symbol" charset="2"/>
              </a:rPr>
              <a:t>few</a:t>
            </a:r>
            <a:r>
              <a:rPr lang="de-DE" sz="2400" dirty="0" smtClean="0">
                <a:solidFill>
                  <a:srgbClr val="0070C0"/>
                </a:solidFill>
                <a:sym typeface="Symbol" charset="2"/>
              </a:rPr>
              <a:t>&gt;</a:t>
            </a:r>
          </a:p>
          <a:p>
            <a:r>
              <a:rPr lang="de-DE" sz="2400" dirty="0" err="1" smtClean="0">
                <a:solidFill>
                  <a:srgbClr val="0070C0"/>
                </a:solidFill>
                <a:sym typeface="Symbol" charset="2"/>
              </a:rPr>
              <a:t>Few</a:t>
            </a:r>
            <a:r>
              <a:rPr lang="de-DE" sz="2400" dirty="0" smtClean="0">
                <a:solidFill>
                  <a:srgbClr val="0070C0"/>
                </a:solidFill>
                <a:sym typeface="Symbol" charset="2"/>
              </a:rPr>
              <a:t> </a:t>
            </a:r>
            <a:r>
              <a:rPr lang="de-DE" sz="2400" dirty="0" err="1" smtClean="0">
                <a:solidFill>
                  <a:srgbClr val="0070C0"/>
                </a:solidFill>
                <a:sym typeface="Symbol" charset="2"/>
              </a:rPr>
              <a:t>students</a:t>
            </a:r>
            <a:r>
              <a:rPr lang="de-DE" sz="2400" dirty="0" smtClean="0">
                <a:solidFill>
                  <a:srgbClr val="0070C0"/>
                </a:solidFill>
                <a:sym typeface="Symbol" charset="2"/>
              </a:rPr>
              <a:t> </a:t>
            </a:r>
            <a:r>
              <a:rPr lang="de-DE" sz="2400" dirty="0" err="1" smtClean="0">
                <a:solidFill>
                  <a:srgbClr val="0070C0"/>
                </a:solidFill>
                <a:sym typeface="Symbol" charset="2"/>
              </a:rPr>
              <a:t>saw</a:t>
            </a:r>
            <a:r>
              <a:rPr lang="de-DE" sz="2400" dirty="0" smtClean="0">
                <a:solidFill>
                  <a:srgbClr val="0070C0"/>
                </a:solidFill>
                <a:sym typeface="Symbol" charset="2"/>
              </a:rPr>
              <a:t> </a:t>
            </a:r>
            <a:r>
              <a:rPr lang="de-DE" sz="2400" dirty="0" err="1" smtClean="0">
                <a:solidFill>
                  <a:srgbClr val="0070C0"/>
                </a:solidFill>
                <a:sym typeface="Symbol" charset="2"/>
              </a:rPr>
              <a:t>some</a:t>
            </a:r>
            <a:r>
              <a:rPr lang="de-DE" sz="2400" dirty="0" smtClean="0">
                <a:solidFill>
                  <a:srgbClr val="0070C0"/>
                </a:solidFill>
                <a:sym typeface="Symbol" charset="2"/>
              </a:rPr>
              <a:t> </a:t>
            </a:r>
            <a:r>
              <a:rPr lang="de-DE" sz="2400" dirty="0" err="1" smtClean="0">
                <a:solidFill>
                  <a:srgbClr val="0070C0"/>
                </a:solidFill>
                <a:sym typeface="Symbol" charset="2"/>
              </a:rPr>
              <a:t>girl</a:t>
            </a:r>
            <a:r>
              <a:rPr lang="de-DE" sz="2400" dirty="0" smtClean="0">
                <a:solidFill>
                  <a:srgbClr val="0070C0"/>
                </a:solidFill>
                <a:sym typeface="Symbol" charset="2"/>
              </a:rPr>
              <a:t>			&gt;</a:t>
            </a:r>
            <a:r>
              <a:rPr lang="de-DE" sz="2400" dirty="0" err="1" smtClean="0">
                <a:solidFill>
                  <a:srgbClr val="0070C0"/>
                </a:solidFill>
                <a:sym typeface="Symbol" charset="2"/>
              </a:rPr>
              <a:t>few</a:t>
            </a:r>
            <a:r>
              <a:rPr lang="de-DE" sz="2400" dirty="0" smtClean="0">
                <a:solidFill>
                  <a:srgbClr val="0070C0"/>
                </a:solidFill>
                <a:sym typeface="Symbol" charset="2"/>
              </a:rPr>
              <a:t>; </a:t>
            </a:r>
            <a:r>
              <a:rPr lang="de-DE" sz="2400" dirty="0" err="1" smtClean="0">
                <a:solidFill>
                  <a:srgbClr val="0070C0"/>
                </a:solidFill>
                <a:sym typeface="Symbol" charset="2"/>
              </a:rPr>
              <a:t>few</a:t>
            </a:r>
            <a:r>
              <a:rPr lang="de-DE" sz="2400" dirty="0" smtClean="0">
                <a:solidFill>
                  <a:srgbClr val="0070C0"/>
                </a:solidFill>
                <a:sym typeface="Symbol" charset="2"/>
              </a:rPr>
              <a:t>&gt;</a:t>
            </a:r>
            <a:r>
              <a:rPr lang="de-DE" sz="2400" dirty="0">
                <a:solidFill>
                  <a:srgbClr val="0070C0"/>
                </a:solidFill>
                <a:sym typeface="Symbol" charset="2"/>
              </a:rPr>
              <a:t></a:t>
            </a:r>
          </a:p>
          <a:p>
            <a:endParaRPr lang="de-DE" sz="2400" dirty="0">
              <a:solidFill>
                <a:srgbClr val="0070C0"/>
              </a:solidFill>
              <a:sym typeface="Symbol" charset="2"/>
            </a:endParaRPr>
          </a:p>
          <a:p>
            <a:endParaRPr lang="de-DE" sz="2400" dirty="0" smtClean="0">
              <a:solidFill>
                <a:srgbClr val="0070C0"/>
              </a:solidFill>
              <a:sym typeface="Symbol" charset="2"/>
            </a:endParaRPr>
          </a:p>
          <a:p>
            <a:endParaRPr lang="de-DE" sz="2400" dirty="0">
              <a:solidFill>
                <a:srgbClr val="0070C0"/>
              </a:solidFill>
              <a:sym typeface="Symbol" charset="2"/>
            </a:endParaRPr>
          </a:p>
          <a:p>
            <a:endParaRPr lang="de-DE" sz="2400" dirty="0" smtClean="0">
              <a:solidFill>
                <a:srgbClr val="0070C0"/>
              </a:solidFill>
              <a:sym typeface="Symbol" charset="2"/>
            </a:endParaRPr>
          </a:p>
        </p:txBody>
      </p:sp>
    </p:spTree>
    <p:extLst>
      <p:ext uri="{BB962C8B-B14F-4D97-AF65-F5344CB8AC3E}">
        <p14:creationId xmlns:p14="http://schemas.microsoft.com/office/powerpoint/2010/main" val="280045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6</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 Existential PPIs</a:t>
            </a:r>
            <a:endParaRPr lang="de-DE" sz="3600" b="1" dirty="0">
              <a:solidFill>
                <a:srgbClr val="192C43"/>
              </a:solidFill>
            </a:endParaRPr>
          </a:p>
        </p:txBody>
      </p:sp>
      <p:sp>
        <p:nvSpPr>
          <p:cNvPr id="7" name="Textfeld 6"/>
          <p:cNvSpPr txBox="1"/>
          <p:nvPr/>
        </p:nvSpPr>
        <p:spPr>
          <a:xfrm>
            <a:off x="431540" y="1268760"/>
            <a:ext cx="8280920" cy="3785652"/>
          </a:xfrm>
          <a:prstGeom prst="rect">
            <a:avLst/>
          </a:prstGeom>
          <a:noFill/>
        </p:spPr>
        <p:txBody>
          <a:bodyPr wrap="square" rtlCol="0">
            <a:spAutoFit/>
          </a:bodyPr>
          <a:lstStyle/>
          <a:p>
            <a:r>
              <a:rPr lang="en-GB" sz="2400" b="1" dirty="0" smtClean="0"/>
              <a:t>The question thus arises what makes these elements being banned from Anti-Additive contexts.</a:t>
            </a:r>
          </a:p>
          <a:p>
            <a:endParaRPr lang="en-GB" sz="2400" b="1" dirty="0"/>
          </a:p>
          <a:p>
            <a:pPr marL="342900" indent="-342900">
              <a:buFont typeface="Wingdings" charset="2"/>
              <a:buChar char="§"/>
            </a:pPr>
            <a:r>
              <a:rPr lang="en-GB" sz="2400" dirty="0" smtClean="0"/>
              <a:t>As to date, existential PPI-hood has not been properly understood.</a:t>
            </a:r>
          </a:p>
          <a:p>
            <a:pPr marL="342900" indent="-342900">
              <a:buFont typeface="Wingdings" charset="2"/>
              <a:buChar char="§"/>
            </a:pPr>
            <a:endParaRPr lang="en-GB" sz="2400" dirty="0"/>
          </a:p>
          <a:p>
            <a:pPr marL="342900" indent="-342900">
              <a:buFont typeface="Wingdings" charset="2"/>
              <a:buChar char="§"/>
            </a:pPr>
            <a:r>
              <a:rPr lang="en-GB" sz="2400" dirty="0" smtClean="0"/>
              <a:t>Existing approaches to NPI/PPI-hood are not readily applicable to existential PPIs.</a:t>
            </a:r>
          </a:p>
          <a:p>
            <a:pPr marL="342900" indent="-342900">
              <a:buFont typeface="Wingdings" charset="2"/>
              <a:buChar char="§"/>
            </a:pPr>
            <a:endParaRPr lang="en-GB" sz="2400" dirty="0"/>
          </a:p>
          <a:p>
            <a:pPr marL="342900" indent="-342900">
              <a:buFont typeface="Wingdings" charset="2"/>
              <a:buChar char="§"/>
            </a:pPr>
            <a:endParaRPr lang="en-GB" sz="2400" b="1" dirty="0" smtClean="0"/>
          </a:p>
        </p:txBody>
      </p:sp>
    </p:spTree>
    <p:extLst>
      <p:ext uri="{BB962C8B-B14F-4D97-AF65-F5344CB8AC3E}">
        <p14:creationId xmlns:p14="http://schemas.microsoft.com/office/powerpoint/2010/main" val="1476722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7</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 Existential PPIs</a:t>
            </a:r>
            <a:endParaRPr lang="de-DE" sz="3600" b="1" dirty="0">
              <a:solidFill>
                <a:srgbClr val="192C43"/>
              </a:solidFill>
            </a:endParaRPr>
          </a:p>
        </p:txBody>
      </p:sp>
      <p:sp>
        <p:nvSpPr>
          <p:cNvPr id="7" name="Textfeld 6"/>
          <p:cNvSpPr txBox="1"/>
          <p:nvPr/>
        </p:nvSpPr>
        <p:spPr>
          <a:xfrm>
            <a:off x="431540" y="1268760"/>
            <a:ext cx="8280920" cy="4524315"/>
          </a:xfrm>
          <a:prstGeom prst="rect">
            <a:avLst/>
          </a:prstGeom>
          <a:noFill/>
        </p:spPr>
        <p:txBody>
          <a:bodyPr wrap="square" rtlCol="0">
            <a:spAutoFit/>
          </a:bodyPr>
          <a:lstStyle/>
          <a:p>
            <a:r>
              <a:rPr lang="en-GB" sz="2400" b="1" dirty="0" smtClean="0"/>
              <a:t>Chierchia (2006, 2013), based on </a:t>
            </a:r>
            <a:r>
              <a:rPr lang="en-GB" sz="2400" b="1" dirty="0" err="1" smtClean="0"/>
              <a:t>Kadmon</a:t>
            </a:r>
            <a:r>
              <a:rPr lang="en-GB" sz="2400" b="1" dirty="0" smtClean="0"/>
              <a:t> &amp; Landman (1993) and </a:t>
            </a:r>
            <a:r>
              <a:rPr lang="en-GB" sz="2400" b="1" dirty="0" err="1" smtClean="0"/>
              <a:t>Krifka</a:t>
            </a:r>
            <a:r>
              <a:rPr lang="en-GB" sz="2400" b="1" dirty="0" smtClean="0"/>
              <a:t> (2005), accounts for existential NPI-hood in terms of obligatory exhaustification of introduced subdomain alternatives. Sentences containing unlicensed NPIs trigger a contradiction that renders them ungrammatical.</a:t>
            </a:r>
          </a:p>
          <a:p>
            <a:endParaRPr lang="en-GB" sz="2400" b="1" dirty="0"/>
          </a:p>
          <a:p>
            <a:pPr marL="342900" indent="-342900">
              <a:buFont typeface="Wingdings" charset="2"/>
              <a:buChar char="§"/>
            </a:pPr>
            <a:r>
              <a:rPr lang="en-GB" sz="2400" dirty="0" smtClean="0"/>
              <a:t>Chierchia’s approach is applicable to PPIs. Zeijlstra (2017) has shown that the PPI-hood of universal quantifier PPIs can readily be explained under this approach.</a:t>
            </a:r>
          </a:p>
          <a:p>
            <a:pPr marL="342900" indent="-342900">
              <a:buFont typeface="Wingdings" charset="2"/>
              <a:buChar char="§"/>
            </a:pPr>
            <a:endParaRPr lang="en-GB" sz="2400" dirty="0"/>
          </a:p>
          <a:p>
            <a:pPr marL="342900" indent="-342900">
              <a:buFont typeface="Wingdings" charset="2"/>
              <a:buChar char="§"/>
            </a:pPr>
            <a:r>
              <a:rPr lang="en-GB" sz="2400" dirty="0" smtClean="0"/>
              <a:t>Chierchia’s proposal cannot explain the PPI-hood of existential elements.</a:t>
            </a:r>
          </a:p>
        </p:txBody>
      </p:sp>
    </p:spTree>
    <p:extLst>
      <p:ext uri="{BB962C8B-B14F-4D97-AF65-F5344CB8AC3E}">
        <p14:creationId xmlns:p14="http://schemas.microsoft.com/office/powerpoint/2010/main" val="762285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0" y="1052736"/>
            <a:ext cx="9144000" cy="0"/>
          </a:xfrm>
          <a:prstGeom prst="line">
            <a:avLst/>
          </a:prstGeom>
          <a:ln w="57150">
            <a:solidFill>
              <a:srgbClr val="192C43"/>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2"/>
          </p:nvPr>
        </p:nvSpPr>
        <p:spPr>
          <a:xfrm>
            <a:off x="8450088" y="6448251"/>
            <a:ext cx="586408" cy="365125"/>
          </a:xfrm>
        </p:spPr>
        <p:txBody>
          <a:bodyPr/>
          <a:lstStyle/>
          <a:p>
            <a:fld id="{E6E3C995-7FBA-41FA-A6DD-36325306685B}" type="slidenum">
              <a:rPr lang="de-DE" sz="1600" smtClean="0">
                <a:solidFill>
                  <a:schemeClr val="tx1"/>
                </a:solidFill>
              </a:rPr>
              <a:t>8</a:t>
            </a:fld>
            <a:endParaRPr lang="de-DE" sz="1600">
              <a:solidFill>
                <a:schemeClr val="tx1"/>
              </a:solidFill>
            </a:endParaRPr>
          </a:p>
        </p:txBody>
      </p:sp>
      <p:sp>
        <p:nvSpPr>
          <p:cNvPr id="6" name="Textfeld 5"/>
          <p:cNvSpPr txBox="1"/>
          <p:nvPr/>
        </p:nvSpPr>
        <p:spPr>
          <a:xfrm>
            <a:off x="72000" y="188640"/>
            <a:ext cx="9000000" cy="646331"/>
          </a:xfrm>
          <a:prstGeom prst="rect">
            <a:avLst/>
          </a:prstGeom>
          <a:noFill/>
        </p:spPr>
        <p:txBody>
          <a:bodyPr wrap="square" rtlCol="0">
            <a:spAutoFit/>
          </a:bodyPr>
          <a:lstStyle/>
          <a:p>
            <a:pPr algn="ctr"/>
            <a:r>
              <a:rPr lang="de-DE" sz="3600" b="1" dirty="0" smtClean="0">
                <a:solidFill>
                  <a:srgbClr val="192C43"/>
                </a:solidFill>
              </a:rPr>
              <a:t>I. Existential PPIs</a:t>
            </a:r>
            <a:endParaRPr lang="de-DE" sz="3600" b="1" dirty="0">
              <a:solidFill>
                <a:srgbClr val="192C43"/>
              </a:solidFill>
            </a:endParaRPr>
          </a:p>
        </p:txBody>
      </p:sp>
      <p:sp>
        <p:nvSpPr>
          <p:cNvPr id="7" name="Textfeld 6"/>
          <p:cNvSpPr txBox="1"/>
          <p:nvPr/>
        </p:nvSpPr>
        <p:spPr>
          <a:xfrm>
            <a:off x="431540" y="1268760"/>
            <a:ext cx="8280920" cy="3785652"/>
          </a:xfrm>
          <a:prstGeom prst="rect">
            <a:avLst/>
          </a:prstGeom>
          <a:noFill/>
        </p:spPr>
        <p:txBody>
          <a:bodyPr wrap="square" rtlCol="0">
            <a:spAutoFit/>
          </a:bodyPr>
          <a:lstStyle/>
          <a:p>
            <a:r>
              <a:rPr lang="en-GB" sz="2400" b="1" dirty="0" smtClean="0"/>
              <a:t>Modification of Chierchia’s approach (e.g., Nilsen 2003, Nicolae 2009) in terms of </a:t>
            </a:r>
            <a:r>
              <a:rPr lang="en-GB" sz="2400" b="1" dirty="0" err="1" smtClean="0"/>
              <a:t>superdomain</a:t>
            </a:r>
            <a:r>
              <a:rPr lang="en-GB" sz="2400" b="1" dirty="0" smtClean="0"/>
              <a:t> alternatives does not derive the desired results either.</a:t>
            </a:r>
          </a:p>
          <a:p>
            <a:pPr marL="342900" indent="-342900">
              <a:buFont typeface="Wingdings" charset="2"/>
              <a:buChar char="§"/>
            </a:pPr>
            <a:endParaRPr lang="en-GB" sz="2400" dirty="0"/>
          </a:p>
          <a:p>
            <a:pPr marL="342900" indent="-342900">
              <a:buFont typeface="Wingdings" charset="2"/>
              <a:buChar char="§"/>
            </a:pPr>
            <a:r>
              <a:rPr lang="en-GB" sz="2400" dirty="0" smtClean="0"/>
              <a:t>Under such approaches, O-exhaustification would not render an anti-licensed existential PPI ungrammatical.</a:t>
            </a:r>
          </a:p>
          <a:p>
            <a:pPr marL="342900" indent="-342900">
              <a:buFont typeface="Wingdings" charset="2"/>
              <a:buChar char="§"/>
            </a:pPr>
            <a:endParaRPr lang="en-GB" sz="2400" dirty="0"/>
          </a:p>
          <a:p>
            <a:pPr marL="342900" indent="-342900">
              <a:buFont typeface="Wingdings" charset="2"/>
              <a:buChar char="§"/>
            </a:pPr>
            <a:r>
              <a:rPr lang="en-GB" sz="2400" dirty="0" smtClean="0"/>
              <a:t>The required contradiction only emerges under E-exhaustification, but the examples are not in any way necessarily emphatic.</a:t>
            </a:r>
          </a:p>
        </p:txBody>
      </p:sp>
    </p:spTree>
    <p:extLst>
      <p:ext uri="{BB962C8B-B14F-4D97-AF65-F5344CB8AC3E}">
        <p14:creationId xmlns:p14="http://schemas.microsoft.com/office/powerpoint/2010/main" val="868584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0" y="0"/>
            <a:ext cx="9144000" cy="5445224"/>
          </a:xfrm>
          <a:prstGeom prst="rect">
            <a:avLst/>
          </a:prstGeom>
          <a:solidFill>
            <a:srgbClr val="19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2"/>
              </a:solidFill>
            </a:endParaRPr>
          </a:p>
        </p:txBody>
      </p:sp>
      <p:sp>
        <p:nvSpPr>
          <p:cNvPr id="10" name="Textfeld 9"/>
          <p:cNvSpPr txBox="1"/>
          <p:nvPr/>
        </p:nvSpPr>
        <p:spPr>
          <a:xfrm>
            <a:off x="755576" y="1484784"/>
            <a:ext cx="8172400" cy="1077218"/>
          </a:xfrm>
          <a:prstGeom prst="rect">
            <a:avLst/>
          </a:prstGeom>
          <a:noFill/>
        </p:spPr>
        <p:txBody>
          <a:bodyPr wrap="square" rtlCol="0">
            <a:spAutoFit/>
          </a:bodyPr>
          <a:lstStyle/>
          <a:p>
            <a:pPr algn="r"/>
            <a:r>
              <a:rPr lang="en-GB" sz="3200" b="1" dirty="0" smtClean="0">
                <a:solidFill>
                  <a:schemeClr val="bg1"/>
                </a:solidFill>
              </a:rPr>
              <a:t>The Non-Entailment-of-Existence Condition</a:t>
            </a:r>
          </a:p>
          <a:p>
            <a:pPr algn="r"/>
            <a:r>
              <a:rPr lang="en-GB" sz="3200" b="1" dirty="0">
                <a:solidFill>
                  <a:schemeClr val="bg1"/>
                </a:solidFill>
              </a:rPr>
              <a:t>a</a:t>
            </a:r>
            <a:r>
              <a:rPr lang="en-GB" sz="3200" b="1" dirty="0" smtClean="0">
                <a:solidFill>
                  <a:schemeClr val="bg1"/>
                </a:solidFill>
              </a:rPr>
              <a:t>nd superweak NPIs</a:t>
            </a:r>
            <a:endParaRPr lang="de-DE" sz="3200" b="1" dirty="0">
              <a:solidFill>
                <a:schemeClr val="bg1"/>
              </a:solidFill>
            </a:endParaRPr>
          </a:p>
        </p:txBody>
      </p:sp>
      <p:pic>
        <p:nvPicPr>
          <p:cNvPr id="11" name="Grafi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68" y="5805264"/>
            <a:ext cx="3600000" cy="679793"/>
          </a:xfrm>
          <a:prstGeom prst="rect">
            <a:avLst/>
          </a:prstGeom>
        </p:spPr>
      </p:pic>
      <p:pic>
        <p:nvPicPr>
          <p:cNvPr id="12" name="Bild 2" descr="GC_Logo_rgb_grau-blau.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5683184"/>
            <a:ext cx="1979712" cy="986176"/>
          </a:xfrm>
          <a:prstGeom prst="rect">
            <a:avLst/>
          </a:prstGeom>
        </p:spPr>
      </p:pic>
    </p:spTree>
    <p:extLst>
      <p:ext uri="{BB962C8B-B14F-4D97-AF65-F5344CB8AC3E}">
        <p14:creationId xmlns:p14="http://schemas.microsoft.com/office/powerpoint/2010/main" val="630025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2264</Words>
  <Application>Microsoft Macintosh PowerPoint</Application>
  <PresentationFormat>Bildschirmpräsentation (4:3)</PresentationFormat>
  <Paragraphs>328</Paragraphs>
  <Slides>40</Slides>
  <Notes>30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40</vt:i4>
      </vt:variant>
    </vt:vector>
  </HeadingPairs>
  <TitlesOfParts>
    <vt:vector size="45" baseType="lpstr">
      <vt:lpstr>Arial</vt:lpstr>
      <vt:lpstr>Calibri</vt:lpstr>
      <vt:lpstr>Symbol</vt:lpstr>
      <vt:lpstr>Wingdings</vt: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Uni Goettingen</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afenner</dc:creator>
  <cp:lastModifiedBy>Microsoft Office-Anwender</cp:lastModifiedBy>
  <cp:revision>2230</cp:revision>
  <cp:lastPrinted>2016-10-19T19:04:44Z</cp:lastPrinted>
  <dcterms:created xsi:type="dcterms:W3CDTF">2016-03-07T09:58:16Z</dcterms:created>
  <dcterms:modified xsi:type="dcterms:W3CDTF">2020-04-28T12:17:52Z</dcterms:modified>
</cp:coreProperties>
</file>