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3" r:id="rId1"/>
    <p:sldMasterId id="2147483674" r:id="rId2"/>
    <p:sldMasterId id="2147483725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8" r:id="rId11"/>
    <p:sldId id="269" r:id="rId12"/>
    <p:sldId id="271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66" r:id="rId22"/>
    <p:sldId id="282" r:id="rId23"/>
    <p:sldId id="265" r:id="rId24"/>
    <p:sldId id="279" r:id="rId25"/>
  </p:sldIdLst>
  <p:sldSz cx="12192000" cy="6858000"/>
  <p:notesSz cx="6858000" cy="12192000"/>
  <p:embeddedFontLst>
    <p:embeddedFont>
      <p:font typeface="Zapf Humanist 601 Ultra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eestyle Script" panose="030804020302050B0404" pitchFamily="66" charset="0"/>
      <p:regular r:id="rId32"/>
    </p:embeddedFont>
    <p:embeddedFont>
      <p:font typeface="Zapf Humanist 601" charset="0"/>
      <p:regular r:id="rId33"/>
      <p:italic r:id="rId34"/>
    </p:embeddedFont>
    <p:embeddedFont>
      <p:font typeface="Font Awesome 5 Free Solid" panose="020B0604020202020204" charset="0"/>
      <p:bold r:id="rId35"/>
    </p:embeddedFont>
  </p:embeddedFontLst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F8071A-B14C-BACD-DFC5-D8743A42AF38}">
  <a:tblStyle styleId="{3EF8071A-B14C-BACD-DFC5-D8743A42AF38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3" autoAdjust="0"/>
    <p:restoredTop sz="94660"/>
  </p:normalViewPr>
  <p:slideViewPr>
    <p:cSldViewPr>
      <p:cViewPr varScale="1">
        <p:scale>
          <a:sx n="68" d="100"/>
          <a:sy n="68" d="100"/>
        </p:scale>
        <p:origin x="8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12BBCE-D835-432E-9443-BA0FB99BE60C}" type="datetimeFigureOut">
              <a:rPr lang="de-DE"/>
              <a:t>05.03.2021</a:t>
            </a:fld>
            <a:endParaRPr lang="de-DE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6204BF-131E-40B9-9905-0319A8693C8B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Volluniversität mit vielen Wahlmöglichkeiten –Große Fakultät, Vielfalt der Fächer, unendliche Kombinationsmöglichkeiten</a:t>
            </a:r>
            <a:endParaRPr lang="de-DE" sz="1200" dirty="0"/>
          </a:p>
          <a:p>
            <a:pPr>
              <a:defRPr/>
            </a:pPr>
            <a:r>
              <a:rPr lang="de-DE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„Wir lassen Sie nicht allein“: Beratung und Betreuung von Anfang an: KWZ vereint alle Fächer: kurze Wege mit individueller Betreuung / guter Kontakt zu Lehrenden</a:t>
            </a:r>
            <a:endParaRPr lang="de-DE" sz="1200" dirty="0"/>
          </a:p>
          <a:p>
            <a:pPr>
              <a:defRPr/>
            </a:pPr>
            <a:r>
              <a:rPr lang="de-DE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Sehr gute Beratung und Hilfe in jeder Lebenslage (Fachwechsel, zum Prüfungsthemen, Auslandsaufenthalten usw.) (z.B. MoveMento, Einführung in wissenschaftliches Arbeiten…)</a:t>
            </a:r>
            <a:endParaRPr lang="de-DE" sz="1200" dirty="0"/>
          </a:p>
          <a:p>
            <a:pPr>
              <a:defRPr/>
            </a:pPr>
            <a:r>
              <a:rPr lang="de-DE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Viele Sammlungen, viele Begegnungsorte für Studierende und Lehrende</a:t>
            </a:r>
            <a:endParaRPr lang="de-DE" sz="1200" dirty="0"/>
          </a:p>
          <a:p>
            <a:pPr>
              <a:defRPr/>
            </a:pPr>
            <a:r>
              <a:rPr lang="de-DE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Möglichkeit, sich selbst einzubringen: Fachschaften, studentische Gruppen, viele Kulturangebote, junge, lebendige, internationale Stadt in schöner Natur und zentraler Lage in Deutschland</a:t>
            </a: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6204BF-131E-40B9-9905-0319A8693C8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17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6204BF-131E-40B9-9905-0319A8693C8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80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6204BF-131E-40B9-9905-0319A8693C8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94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2711624" y="0"/>
            <a:ext cx="9480376" cy="3428999"/>
          </a:xfrm>
          <a:prstGeom prst="rect">
            <a:avLst/>
          </a:prstGeom>
        </p:spPr>
        <p:txBody>
          <a:bodyPr anchor="ctr"/>
          <a:lstStyle>
            <a:lvl1pPr algn="ctr">
              <a:defRPr sz="4000"/>
            </a:lvl1pPr>
          </a:lstStyle>
          <a:p>
            <a:pPr>
              <a:defRPr/>
            </a:pPr>
            <a:r>
              <a:rPr lang="de-DE" dirty="0"/>
              <a:t>Mastertitelformat bearbeiten</a:t>
            </a:r>
            <a:endParaRPr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2711624" y="3428999"/>
            <a:ext cx="9480376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>
              <a:defRPr/>
            </a:pPr>
            <a:r>
              <a:rPr lang="de-DE" dirty="0"/>
              <a:t>Mastertextformat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  <a:endParaRPr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79C4A926-F1FA-4AB8-9081-FCD3DA80BD64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971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0">
            <a:extLst>
              <a:ext uri="{FF2B5EF4-FFF2-40B4-BE49-F238E27FC236}">
                <a16:creationId xmlns:a16="http://schemas.microsoft.com/office/drawing/2014/main" id="{316079CB-AB99-42DF-8FAE-991B6DB24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57904" y="3005959"/>
            <a:ext cx="720000" cy="822857"/>
          </a:xfrm>
          <a:prstGeom prst="rect">
            <a:avLst/>
          </a:prstGeom>
        </p:spPr>
      </p:pic>
      <p:pic>
        <p:nvPicPr>
          <p:cNvPr id="16" name="Grafik 11">
            <a:extLst>
              <a:ext uri="{FF2B5EF4-FFF2-40B4-BE49-F238E27FC236}">
                <a16:creationId xmlns:a16="http://schemas.microsoft.com/office/drawing/2014/main" id="{4EAA2C70-4262-4869-997D-5A7358D108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557904" y="1702885"/>
            <a:ext cx="720000" cy="720000"/>
          </a:xfrm>
          <a:prstGeom prst="rect">
            <a:avLst/>
          </a:prstGeom>
        </p:spPr>
      </p:pic>
      <p:pic>
        <p:nvPicPr>
          <p:cNvPr id="17" name="Grafik 12">
            <a:extLst>
              <a:ext uri="{FF2B5EF4-FFF2-40B4-BE49-F238E27FC236}">
                <a16:creationId xmlns:a16="http://schemas.microsoft.com/office/drawing/2014/main" id="{0BEAEC8D-8BC3-4426-A2BD-525A17F607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557904" y="4411887"/>
            <a:ext cx="720000" cy="743224"/>
          </a:xfrm>
          <a:prstGeom prst="rect">
            <a:avLst/>
          </a:prstGeom>
        </p:spPr>
      </p:pic>
      <p:sp>
        <p:nvSpPr>
          <p:cNvPr id="18" name="Textfeld 18">
            <a:extLst>
              <a:ext uri="{FF2B5EF4-FFF2-40B4-BE49-F238E27FC236}">
                <a16:creationId xmlns:a16="http://schemas.microsoft.com/office/drawing/2014/main" id="{7EF3794F-D0C6-43C1-B68E-948B8DA4BC94}"/>
              </a:ext>
            </a:extLst>
          </p:cNvPr>
          <p:cNvSpPr>
            <a:spLocks/>
          </p:cNvSpPr>
          <p:nvPr userDrawn="1"/>
        </p:nvSpPr>
        <p:spPr bwMode="auto">
          <a:xfrm>
            <a:off x="9909799" y="2422885"/>
            <a:ext cx="20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accent1"/>
                </a:solidFill>
                <a:latin typeface="Freestyle Script"/>
                <a:cs typeface="Cavolini"/>
              </a:rPr>
              <a:t>Sprachnachweis nötig?</a:t>
            </a:r>
            <a:endParaRPr dirty="0"/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6B136994-4F44-4C97-8905-E2AF54840747}"/>
              </a:ext>
            </a:extLst>
          </p:cNvPr>
          <p:cNvSpPr>
            <a:spLocks/>
          </p:cNvSpPr>
          <p:nvPr userDrawn="1"/>
        </p:nvSpPr>
        <p:spPr bwMode="auto">
          <a:xfrm>
            <a:off x="9909799" y="3828816"/>
            <a:ext cx="20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chemeClr val="accent1"/>
                </a:solidFill>
                <a:latin typeface="Freestyle Script"/>
                <a:cs typeface="Cavolini"/>
              </a:rPr>
              <a:t>Zulassungsbeschränkt?</a:t>
            </a:r>
            <a:endParaRPr/>
          </a:p>
        </p:txBody>
      </p:sp>
      <p:sp>
        <p:nvSpPr>
          <p:cNvPr id="20" name="Textfeld 20">
            <a:extLst>
              <a:ext uri="{FF2B5EF4-FFF2-40B4-BE49-F238E27FC236}">
                <a16:creationId xmlns:a16="http://schemas.microsoft.com/office/drawing/2014/main" id="{0AD3B08F-3A76-4D11-81E2-608C90DEE35B}"/>
              </a:ext>
            </a:extLst>
          </p:cNvPr>
          <p:cNvSpPr>
            <a:spLocks/>
          </p:cNvSpPr>
          <p:nvPr userDrawn="1"/>
        </p:nvSpPr>
        <p:spPr bwMode="auto">
          <a:xfrm>
            <a:off x="9349889" y="5157084"/>
            <a:ext cx="3136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chemeClr val="accent1"/>
                </a:solidFill>
                <a:latin typeface="Freestyle Script"/>
                <a:cs typeface="Cavolini"/>
              </a:rPr>
              <a:t>Virtuelle Studienorientierung verfügbar?</a:t>
            </a:r>
            <a:endParaRPr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E0EDAB6-3DB6-46E2-8EDE-B102324DEA90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33CC4B27-81CA-41B1-95A1-7C537A00CF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3145" y="540000"/>
            <a:ext cx="6862580" cy="91751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4000">
                <a:latin typeface="Zapf Humanist 601" pitchFamily="50" charset="0"/>
              </a:defRPr>
            </a:lvl1pPr>
            <a:lvl2pPr marL="457200" indent="0">
              <a:buNone/>
              <a:defRPr sz="4000">
                <a:latin typeface="Zapf Humanist 601" pitchFamily="50" charset="0"/>
              </a:defRPr>
            </a:lvl2pPr>
            <a:lvl3pPr marL="914400" indent="0">
              <a:buNone/>
              <a:defRPr sz="4000">
                <a:latin typeface="Zapf Humanist 601" pitchFamily="50" charset="0"/>
              </a:defRPr>
            </a:lvl3pPr>
            <a:lvl4pPr marL="1371600" indent="0">
              <a:buNone/>
              <a:defRPr sz="4000">
                <a:latin typeface="Zapf Humanist 601" pitchFamily="50" charset="0"/>
              </a:defRPr>
            </a:lvl4pPr>
            <a:lvl5pPr marL="1828800" indent="0">
              <a:buNone/>
              <a:defRPr sz="4000">
                <a:latin typeface="Zapf Humanist 601" pitchFamily="50" charset="0"/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52" name="Inhaltsplatzhalter 51">
            <a:extLst>
              <a:ext uri="{FF2B5EF4-FFF2-40B4-BE49-F238E27FC236}">
                <a16:creationId xmlns:a16="http://schemas.microsoft.com/office/drawing/2014/main" id="{8234D321-7AFF-4444-914B-EB0F65B865C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15680" y="1997512"/>
            <a:ext cx="5760642" cy="4320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Bildplatzhalter 27">
            <a:extLst>
              <a:ext uri="{FF2B5EF4-FFF2-40B4-BE49-F238E27FC236}">
                <a16:creationId xmlns:a16="http://schemas.microsoft.com/office/drawing/2014/main" id="{22709C71-4AF7-470D-9C0F-FF1C2EC8287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-1" y="1"/>
            <a:ext cx="3242257" cy="6857998"/>
          </a:xfrm>
          <a:custGeom>
            <a:avLst/>
            <a:gdLst>
              <a:gd name="connsiteX0" fmla="*/ 0 w 3215680"/>
              <a:gd name="connsiteY0" fmla="*/ 0 h 6857998"/>
              <a:gd name="connsiteX1" fmla="*/ 2707930 w 3215680"/>
              <a:gd name="connsiteY1" fmla="*/ 0 h 6857998"/>
              <a:gd name="connsiteX2" fmla="*/ 2707930 w 3215680"/>
              <a:gd name="connsiteY2" fmla="*/ 2922619 h 6857998"/>
              <a:gd name="connsiteX3" fmla="*/ 3215680 w 3215680"/>
              <a:gd name="connsiteY3" fmla="*/ 3428998 h 6857998"/>
              <a:gd name="connsiteX4" fmla="*/ 2707930 w 3215680"/>
              <a:gd name="connsiteY4" fmla="*/ 3935377 h 6857998"/>
              <a:gd name="connsiteX5" fmla="*/ 2707930 w 3215680"/>
              <a:gd name="connsiteY5" fmla="*/ 6857997 h 6857998"/>
              <a:gd name="connsiteX6" fmla="*/ 3215680 w 3215680"/>
              <a:gd name="connsiteY6" fmla="*/ 6857997 h 6857998"/>
              <a:gd name="connsiteX7" fmla="*/ 3215680 w 3215680"/>
              <a:gd name="connsiteY7" fmla="*/ 6857998 h 6857998"/>
              <a:gd name="connsiteX8" fmla="*/ 0 w 3215680"/>
              <a:gd name="connsiteY8" fmla="*/ 6857998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7930 w 3219252"/>
              <a:gd name="connsiteY2" fmla="*/ 2922619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9121 w 3219252"/>
              <a:gd name="connsiteY2" fmla="*/ 2910713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52" h="6857998">
                <a:moveTo>
                  <a:pt x="0" y="0"/>
                </a:moveTo>
                <a:lnTo>
                  <a:pt x="2707930" y="0"/>
                </a:lnTo>
                <a:lnTo>
                  <a:pt x="2709121" y="2910713"/>
                </a:lnTo>
                <a:lnTo>
                  <a:pt x="3219252" y="3425427"/>
                </a:lnTo>
                <a:lnTo>
                  <a:pt x="2707930" y="3935377"/>
                </a:lnTo>
                <a:lnTo>
                  <a:pt x="2707930" y="6857997"/>
                </a:lnTo>
                <a:lnTo>
                  <a:pt x="3215680" y="6857997"/>
                </a:lnTo>
                <a:lnTo>
                  <a:pt x="321568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700904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F6A4304D-F341-4E8E-8D61-E4FF523345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9480376" y="0"/>
            <a:ext cx="2698876" cy="6853237"/>
          </a:xfrm>
          <a:custGeom>
            <a:avLst/>
            <a:gdLst>
              <a:gd name="connsiteX0" fmla="*/ 0 w 2698876"/>
              <a:gd name="connsiteY0" fmla="*/ 0 h 6853237"/>
              <a:gd name="connsiteX1" fmla="*/ 2698876 w 2698876"/>
              <a:gd name="connsiteY1" fmla="*/ 0 h 6853237"/>
              <a:gd name="connsiteX2" fmla="*/ 2698876 w 2698876"/>
              <a:gd name="connsiteY2" fmla="*/ 6853237 h 6853237"/>
              <a:gd name="connsiteX3" fmla="*/ 0 w 2698876"/>
              <a:gd name="connsiteY3" fmla="*/ 6853237 h 6853237"/>
              <a:gd name="connsiteX4" fmla="*/ 0 w 2698876"/>
              <a:gd name="connsiteY4" fmla="*/ 3921586 h 6853237"/>
              <a:gd name="connsiteX5" fmla="*/ 498695 w 2698876"/>
              <a:gd name="connsiteY5" fmla="*/ 3424236 h 6853237"/>
              <a:gd name="connsiteX6" fmla="*/ 0 w 2698876"/>
              <a:gd name="connsiteY6" fmla="*/ 2926887 h 685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8876" h="6853237">
                <a:moveTo>
                  <a:pt x="0" y="0"/>
                </a:moveTo>
                <a:lnTo>
                  <a:pt x="2698876" y="0"/>
                </a:lnTo>
                <a:lnTo>
                  <a:pt x="2698876" y="6853237"/>
                </a:lnTo>
                <a:lnTo>
                  <a:pt x="0" y="6853237"/>
                </a:lnTo>
                <a:lnTo>
                  <a:pt x="0" y="3921586"/>
                </a:lnTo>
                <a:lnTo>
                  <a:pt x="498695" y="3424236"/>
                </a:lnTo>
                <a:lnTo>
                  <a:pt x="0" y="2926887"/>
                </a:ln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graphicFrame>
        <p:nvGraphicFramePr>
          <p:cNvPr id="8" name="Tabelle 15">
            <a:extLst>
              <a:ext uri="{FF2B5EF4-FFF2-40B4-BE49-F238E27FC236}">
                <a16:creationId xmlns:a16="http://schemas.microsoft.com/office/drawing/2014/main" id="{98A0C891-D927-415E-B0FB-EBFB1904B07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089562" y="1817513"/>
          <a:ext cx="6122644" cy="4578200"/>
        </p:xfrm>
        <a:graphic>
          <a:graphicData uri="http://schemas.openxmlformats.org/drawingml/2006/table">
            <a:tbl>
              <a:tblPr firstRow="1" bandRow="1"/>
              <a:tblGrid>
                <a:gridCol w="100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275">
                <a:tc>
                  <a:txBody>
                    <a:bodyPr/>
                    <a:lstStyle/>
                    <a:p>
                      <a:pPr marL="0" indent="0" algn="l">
                        <a:buNone/>
                        <a:defRPr/>
                      </a:pPr>
                      <a:r>
                        <a:rPr lang="de-DE" b="0" dirty="0">
                          <a:solidFill>
                            <a:schemeClr val="bg1"/>
                          </a:solidFill>
                          <a:latin typeface="Zapf Humanist 601 Ultra"/>
                        </a:rPr>
                        <a:t>Inhalte:</a:t>
                      </a:r>
                      <a:endParaRPr dirty="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buNone/>
                        <a:defRPr/>
                      </a:pPr>
                      <a:endParaRPr lang="de-DE" b="0">
                        <a:solidFill>
                          <a:schemeClr val="bg1"/>
                        </a:solidFill>
                        <a:latin typeface="Zapf Humanist 601 Ultra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lvl="1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  <a:cs typeface="Arial"/>
                        </a:rPr>
                        <a:t>1.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marL="457200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</a:rPr>
                        <a:t>2.</a:t>
                      </a: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lvl="1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  <a:cs typeface="Arial"/>
                        </a:rPr>
                        <a:t>3.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endParaRPr lang="de-DE" dirty="0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marL="457200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</a:rPr>
                        <a:t>4.</a:t>
                      </a: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lvl="1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  <a:cs typeface="Arial"/>
                        </a:rPr>
                        <a:t>5.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275">
                <a:tc gridSpan="3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 Ultra"/>
                        </a:rPr>
                        <a:t>Alleinstellungsmerkmal: was macht uns besonders?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275">
                <a:tc gridSpan="3">
                  <a:txBody>
                    <a:bodyPr/>
                    <a:lstStyle/>
                    <a:p>
                      <a:pPr algn="l">
                        <a:defRPr/>
                      </a:pPr>
                      <a:endParaRPr lang="de-DE" dirty="0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E0EDAB6-3DB6-46E2-8EDE-B102324DEA90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Textplatzhalter 40">
            <a:extLst>
              <a:ext uri="{FF2B5EF4-FFF2-40B4-BE49-F238E27FC236}">
                <a16:creationId xmlns:a16="http://schemas.microsoft.com/office/drawing/2014/main" id="{BC8D07C9-2BC0-429C-987D-EAD3DF3ADC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3145" y="540000"/>
            <a:ext cx="6862580" cy="91751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4000">
                <a:latin typeface="Zapf Humanist 601" pitchFamily="50" charset="0"/>
              </a:defRPr>
            </a:lvl1pPr>
            <a:lvl2pPr marL="457200" indent="0">
              <a:buNone/>
              <a:defRPr sz="4000">
                <a:latin typeface="Zapf Humanist 601" pitchFamily="50" charset="0"/>
              </a:defRPr>
            </a:lvl2pPr>
            <a:lvl3pPr marL="914400" indent="0">
              <a:buNone/>
              <a:defRPr sz="4000">
                <a:latin typeface="Zapf Humanist 601" pitchFamily="50" charset="0"/>
              </a:defRPr>
            </a:lvl3pPr>
            <a:lvl4pPr marL="1371600" indent="0">
              <a:buNone/>
              <a:defRPr sz="4000">
                <a:latin typeface="Zapf Humanist 601" pitchFamily="50" charset="0"/>
              </a:defRPr>
            </a:lvl4pPr>
            <a:lvl5pPr marL="1828800" indent="0">
              <a:buNone/>
              <a:defRPr sz="4000">
                <a:latin typeface="Zapf Humanist 601" pitchFamily="50" charset="0"/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9" name="Bildplatzhalter 27">
            <a:extLst>
              <a:ext uri="{FF2B5EF4-FFF2-40B4-BE49-F238E27FC236}">
                <a16:creationId xmlns:a16="http://schemas.microsoft.com/office/drawing/2014/main" id="{AC000C64-0229-440C-B7EC-92240426C9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-1" y="1"/>
            <a:ext cx="3242257" cy="6857998"/>
          </a:xfrm>
          <a:custGeom>
            <a:avLst/>
            <a:gdLst>
              <a:gd name="connsiteX0" fmla="*/ 0 w 3215680"/>
              <a:gd name="connsiteY0" fmla="*/ 0 h 6857998"/>
              <a:gd name="connsiteX1" fmla="*/ 2707930 w 3215680"/>
              <a:gd name="connsiteY1" fmla="*/ 0 h 6857998"/>
              <a:gd name="connsiteX2" fmla="*/ 2707930 w 3215680"/>
              <a:gd name="connsiteY2" fmla="*/ 2922619 h 6857998"/>
              <a:gd name="connsiteX3" fmla="*/ 3215680 w 3215680"/>
              <a:gd name="connsiteY3" fmla="*/ 3428998 h 6857998"/>
              <a:gd name="connsiteX4" fmla="*/ 2707930 w 3215680"/>
              <a:gd name="connsiteY4" fmla="*/ 3935377 h 6857998"/>
              <a:gd name="connsiteX5" fmla="*/ 2707930 w 3215680"/>
              <a:gd name="connsiteY5" fmla="*/ 6857997 h 6857998"/>
              <a:gd name="connsiteX6" fmla="*/ 3215680 w 3215680"/>
              <a:gd name="connsiteY6" fmla="*/ 6857997 h 6857998"/>
              <a:gd name="connsiteX7" fmla="*/ 3215680 w 3215680"/>
              <a:gd name="connsiteY7" fmla="*/ 6857998 h 6857998"/>
              <a:gd name="connsiteX8" fmla="*/ 0 w 3215680"/>
              <a:gd name="connsiteY8" fmla="*/ 6857998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7930 w 3219252"/>
              <a:gd name="connsiteY2" fmla="*/ 2922619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9121 w 3219252"/>
              <a:gd name="connsiteY2" fmla="*/ 2910713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52" h="6857998">
                <a:moveTo>
                  <a:pt x="0" y="0"/>
                </a:moveTo>
                <a:lnTo>
                  <a:pt x="2707930" y="0"/>
                </a:lnTo>
                <a:lnTo>
                  <a:pt x="2709121" y="2910713"/>
                </a:lnTo>
                <a:lnTo>
                  <a:pt x="3219252" y="3425427"/>
                </a:lnTo>
                <a:lnTo>
                  <a:pt x="2707930" y="3935377"/>
                </a:lnTo>
                <a:lnTo>
                  <a:pt x="2707930" y="6857997"/>
                </a:lnTo>
                <a:lnTo>
                  <a:pt x="3215680" y="6857997"/>
                </a:lnTo>
                <a:lnTo>
                  <a:pt x="321568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077991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65A31358-9590-4792-8C01-00B79F73B6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-1" y="1"/>
            <a:ext cx="3242257" cy="6857998"/>
          </a:xfrm>
          <a:custGeom>
            <a:avLst/>
            <a:gdLst>
              <a:gd name="connsiteX0" fmla="*/ 0 w 3215680"/>
              <a:gd name="connsiteY0" fmla="*/ 0 h 6857998"/>
              <a:gd name="connsiteX1" fmla="*/ 2707930 w 3215680"/>
              <a:gd name="connsiteY1" fmla="*/ 0 h 6857998"/>
              <a:gd name="connsiteX2" fmla="*/ 2707930 w 3215680"/>
              <a:gd name="connsiteY2" fmla="*/ 2922619 h 6857998"/>
              <a:gd name="connsiteX3" fmla="*/ 3215680 w 3215680"/>
              <a:gd name="connsiteY3" fmla="*/ 3428998 h 6857998"/>
              <a:gd name="connsiteX4" fmla="*/ 2707930 w 3215680"/>
              <a:gd name="connsiteY4" fmla="*/ 3935377 h 6857998"/>
              <a:gd name="connsiteX5" fmla="*/ 2707930 w 3215680"/>
              <a:gd name="connsiteY5" fmla="*/ 6857997 h 6857998"/>
              <a:gd name="connsiteX6" fmla="*/ 3215680 w 3215680"/>
              <a:gd name="connsiteY6" fmla="*/ 6857997 h 6857998"/>
              <a:gd name="connsiteX7" fmla="*/ 3215680 w 3215680"/>
              <a:gd name="connsiteY7" fmla="*/ 6857998 h 6857998"/>
              <a:gd name="connsiteX8" fmla="*/ 0 w 3215680"/>
              <a:gd name="connsiteY8" fmla="*/ 6857998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7930 w 3219252"/>
              <a:gd name="connsiteY2" fmla="*/ 2922619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9121 w 3219252"/>
              <a:gd name="connsiteY2" fmla="*/ 2910713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52" h="6857998">
                <a:moveTo>
                  <a:pt x="0" y="0"/>
                </a:moveTo>
                <a:lnTo>
                  <a:pt x="2707930" y="0"/>
                </a:lnTo>
                <a:lnTo>
                  <a:pt x="2709121" y="2910713"/>
                </a:lnTo>
                <a:lnTo>
                  <a:pt x="3219252" y="3425427"/>
                </a:lnTo>
                <a:lnTo>
                  <a:pt x="2707930" y="3935377"/>
                </a:lnTo>
                <a:lnTo>
                  <a:pt x="2707930" y="6857997"/>
                </a:lnTo>
                <a:lnTo>
                  <a:pt x="3215680" y="6857997"/>
                </a:lnTo>
                <a:lnTo>
                  <a:pt x="321568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15" name="Grafik 10">
            <a:extLst>
              <a:ext uri="{FF2B5EF4-FFF2-40B4-BE49-F238E27FC236}">
                <a16:creationId xmlns:a16="http://schemas.microsoft.com/office/drawing/2014/main" id="{316079CB-AB99-42DF-8FAE-991B6DB24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57904" y="3005959"/>
            <a:ext cx="720000" cy="822857"/>
          </a:xfrm>
          <a:prstGeom prst="rect">
            <a:avLst/>
          </a:prstGeom>
        </p:spPr>
      </p:pic>
      <p:pic>
        <p:nvPicPr>
          <p:cNvPr id="16" name="Grafik 11">
            <a:extLst>
              <a:ext uri="{FF2B5EF4-FFF2-40B4-BE49-F238E27FC236}">
                <a16:creationId xmlns:a16="http://schemas.microsoft.com/office/drawing/2014/main" id="{4EAA2C70-4262-4869-997D-5A7358D108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557904" y="1702885"/>
            <a:ext cx="720000" cy="720000"/>
          </a:xfrm>
          <a:prstGeom prst="rect">
            <a:avLst/>
          </a:prstGeom>
        </p:spPr>
      </p:pic>
      <p:pic>
        <p:nvPicPr>
          <p:cNvPr id="17" name="Grafik 12">
            <a:extLst>
              <a:ext uri="{FF2B5EF4-FFF2-40B4-BE49-F238E27FC236}">
                <a16:creationId xmlns:a16="http://schemas.microsoft.com/office/drawing/2014/main" id="{0BEAEC8D-8BC3-4426-A2BD-525A17F607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557904" y="4411887"/>
            <a:ext cx="720000" cy="743224"/>
          </a:xfrm>
          <a:prstGeom prst="rect">
            <a:avLst/>
          </a:prstGeom>
        </p:spPr>
      </p:pic>
      <p:sp>
        <p:nvSpPr>
          <p:cNvPr id="18" name="Textfeld 18">
            <a:extLst>
              <a:ext uri="{FF2B5EF4-FFF2-40B4-BE49-F238E27FC236}">
                <a16:creationId xmlns:a16="http://schemas.microsoft.com/office/drawing/2014/main" id="{7EF3794F-D0C6-43C1-B68E-948B8DA4BC94}"/>
              </a:ext>
            </a:extLst>
          </p:cNvPr>
          <p:cNvSpPr>
            <a:spLocks/>
          </p:cNvSpPr>
          <p:nvPr userDrawn="1"/>
        </p:nvSpPr>
        <p:spPr bwMode="auto">
          <a:xfrm>
            <a:off x="9909799" y="2422885"/>
            <a:ext cx="20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accent1"/>
                </a:solidFill>
                <a:latin typeface="Freestyle Script"/>
                <a:cs typeface="Cavolini"/>
              </a:rPr>
              <a:t>Sprachnachweis nötig?</a:t>
            </a:r>
            <a:endParaRPr dirty="0"/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6B136994-4F44-4C97-8905-E2AF54840747}"/>
              </a:ext>
            </a:extLst>
          </p:cNvPr>
          <p:cNvSpPr>
            <a:spLocks/>
          </p:cNvSpPr>
          <p:nvPr userDrawn="1"/>
        </p:nvSpPr>
        <p:spPr bwMode="auto">
          <a:xfrm>
            <a:off x="9909799" y="3828816"/>
            <a:ext cx="20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chemeClr val="accent1"/>
                </a:solidFill>
                <a:latin typeface="Freestyle Script"/>
                <a:cs typeface="Cavolini"/>
              </a:rPr>
              <a:t>Zulassungsbeschränkt?</a:t>
            </a:r>
            <a:endParaRPr/>
          </a:p>
        </p:txBody>
      </p:sp>
      <p:sp>
        <p:nvSpPr>
          <p:cNvPr id="20" name="Textfeld 20">
            <a:extLst>
              <a:ext uri="{FF2B5EF4-FFF2-40B4-BE49-F238E27FC236}">
                <a16:creationId xmlns:a16="http://schemas.microsoft.com/office/drawing/2014/main" id="{0AD3B08F-3A76-4D11-81E2-608C90DEE35B}"/>
              </a:ext>
            </a:extLst>
          </p:cNvPr>
          <p:cNvSpPr>
            <a:spLocks/>
          </p:cNvSpPr>
          <p:nvPr userDrawn="1"/>
        </p:nvSpPr>
        <p:spPr bwMode="auto">
          <a:xfrm>
            <a:off x="9349889" y="5157084"/>
            <a:ext cx="3136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chemeClr val="accent1"/>
                </a:solidFill>
                <a:latin typeface="Freestyle Script"/>
                <a:cs typeface="Cavolini"/>
              </a:rPr>
              <a:t>Virtuelle Studienorientierung verfügbar?</a:t>
            </a:r>
            <a:endParaRPr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E0EDAB6-3DB6-46E2-8EDE-B102324DEA90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33CC4B27-81CA-41B1-95A1-7C537A00CF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3145" y="540000"/>
            <a:ext cx="3062615" cy="91751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4000">
                <a:latin typeface="Zapf Humanist 601" pitchFamily="50" charset="0"/>
              </a:defRPr>
            </a:lvl1pPr>
            <a:lvl2pPr marL="457200" indent="0">
              <a:buNone/>
              <a:defRPr sz="4000">
                <a:latin typeface="Zapf Humanist 601" pitchFamily="50" charset="0"/>
              </a:defRPr>
            </a:lvl2pPr>
            <a:lvl3pPr marL="914400" indent="0">
              <a:buNone/>
              <a:defRPr sz="4000">
                <a:latin typeface="Zapf Humanist 601" pitchFamily="50" charset="0"/>
              </a:defRPr>
            </a:lvl3pPr>
            <a:lvl4pPr marL="1371600" indent="0">
              <a:buNone/>
              <a:defRPr sz="4000">
                <a:latin typeface="Zapf Humanist 601" pitchFamily="50" charset="0"/>
              </a:defRPr>
            </a:lvl4pPr>
            <a:lvl5pPr marL="1828800" indent="0">
              <a:buNone/>
              <a:defRPr sz="4000">
                <a:latin typeface="Zapf Humanist 601" pitchFamily="50" charset="0"/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28CC30-2DE2-447B-B5CE-9725A2C94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5775" y="0"/>
            <a:ext cx="4679950" cy="14572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de-DE" dirty="0"/>
              <a:t>Studium der </a:t>
            </a:r>
          </a:p>
          <a:p>
            <a:pPr lvl="0"/>
            <a:r>
              <a:rPr lang="de-DE" dirty="0"/>
              <a:t>Name des Fachs</a:t>
            </a:r>
          </a:p>
        </p:txBody>
      </p:sp>
      <p:sp>
        <p:nvSpPr>
          <p:cNvPr id="23" name="Inhaltsplatzhalter 51">
            <a:extLst>
              <a:ext uri="{FF2B5EF4-FFF2-40B4-BE49-F238E27FC236}">
                <a16:creationId xmlns:a16="http://schemas.microsoft.com/office/drawing/2014/main" id="{0A327001-F529-4661-89AE-C151B6EDDB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11624" y="1737494"/>
            <a:ext cx="6768752" cy="51205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0004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0">
            <a:extLst>
              <a:ext uri="{FF2B5EF4-FFF2-40B4-BE49-F238E27FC236}">
                <a16:creationId xmlns:a16="http://schemas.microsoft.com/office/drawing/2014/main" id="{316079CB-AB99-42DF-8FAE-991B6DB24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57904" y="3005959"/>
            <a:ext cx="720000" cy="822857"/>
          </a:xfrm>
          <a:prstGeom prst="rect">
            <a:avLst/>
          </a:prstGeom>
        </p:spPr>
      </p:pic>
      <p:pic>
        <p:nvPicPr>
          <p:cNvPr id="16" name="Grafik 11">
            <a:extLst>
              <a:ext uri="{FF2B5EF4-FFF2-40B4-BE49-F238E27FC236}">
                <a16:creationId xmlns:a16="http://schemas.microsoft.com/office/drawing/2014/main" id="{4EAA2C70-4262-4869-997D-5A7358D108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557904" y="1702885"/>
            <a:ext cx="720000" cy="720000"/>
          </a:xfrm>
          <a:prstGeom prst="rect">
            <a:avLst/>
          </a:prstGeom>
        </p:spPr>
      </p:pic>
      <p:pic>
        <p:nvPicPr>
          <p:cNvPr id="17" name="Grafik 12">
            <a:extLst>
              <a:ext uri="{FF2B5EF4-FFF2-40B4-BE49-F238E27FC236}">
                <a16:creationId xmlns:a16="http://schemas.microsoft.com/office/drawing/2014/main" id="{0BEAEC8D-8BC3-4426-A2BD-525A17F607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557904" y="4411887"/>
            <a:ext cx="720000" cy="743224"/>
          </a:xfrm>
          <a:prstGeom prst="rect">
            <a:avLst/>
          </a:prstGeom>
        </p:spPr>
      </p:pic>
      <p:sp>
        <p:nvSpPr>
          <p:cNvPr id="18" name="Textfeld 18">
            <a:extLst>
              <a:ext uri="{FF2B5EF4-FFF2-40B4-BE49-F238E27FC236}">
                <a16:creationId xmlns:a16="http://schemas.microsoft.com/office/drawing/2014/main" id="{7EF3794F-D0C6-43C1-B68E-948B8DA4BC94}"/>
              </a:ext>
            </a:extLst>
          </p:cNvPr>
          <p:cNvSpPr>
            <a:spLocks/>
          </p:cNvSpPr>
          <p:nvPr userDrawn="1"/>
        </p:nvSpPr>
        <p:spPr bwMode="auto">
          <a:xfrm>
            <a:off x="9909799" y="2422885"/>
            <a:ext cx="20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accent1"/>
                </a:solidFill>
                <a:latin typeface="Freestyle Script"/>
                <a:cs typeface="Cavolini"/>
              </a:rPr>
              <a:t>Sprachnachweis nötig?</a:t>
            </a:r>
            <a:endParaRPr dirty="0"/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6B136994-4F44-4C97-8905-E2AF54840747}"/>
              </a:ext>
            </a:extLst>
          </p:cNvPr>
          <p:cNvSpPr>
            <a:spLocks/>
          </p:cNvSpPr>
          <p:nvPr userDrawn="1"/>
        </p:nvSpPr>
        <p:spPr bwMode="auto">
          <a:xfrm>
            <a:off x="9909799" y="3828816"/>
            <a:ext cx="20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chemeClr val="accent1"/>
                </a:solidFill>
                <a:latin typeface="Freestyle Script"/>
                <a:cs typeface="Cavolini"/>
              </a:rPr>
              <a:t>Zulassungsbeschränkt?</a:t>
            </a:r>
            <a:endParaRPr/>
          </a:p>
        </p:txBody>
      </p:sp>
      <p:sp>
        <p:nvSpPr>
          <p:cNvPr id="20" name="Textfeld 20">
            <a:extLst>
              <a:ext uri="{FF2B5EF4-FFF2-40B4-BE49-F238E27FC236}">
                <a16:creationId xmlns:a16="http://schemas.microsoft.com/office/drawing/2014/main" id="{0AD3B08F-3A76-4D11-81E2-608C90DEE35B}"/>
              </a:ext>
            </a:extLst>
          </p:cNvPr>
          <p:cNvSpPr>
            <a:spLocks/>
          </p:cNvSpPr>
          <p:nvPr userDrawn="1"/>
        </p:nvSpPr>
        <p:spPr bwMode="auto">
          <a:xfrm>
            <a:off x="9349889" y="5157084"/>
            <a:ext cx="3136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chemeClr val="accent1"/>
                </a:solidFill>
                <a:latin typeface="Freestyle Script"/>
                <a:cs typeface="Cavolini"/>
              </a:rPr>
              <a:t>Virtuelle Studienorientierung verfügbar?</a:t>
            </a:r>
            <a:endParaRPr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E0EDAB6-3DB6-46E2-8EDE-B102324DEA90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33CC4B27-81CA-41B1-95A1-7C537A00CF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3145" y="540000"/>
            <a:ext cx="6862580" cy="91751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4000">
                <a:latin typeface="Zapf Humanist 601" pitchFamily="50" charset="0"/>
              </a:defRPr>
            </a:lvl1pPr>
            <a:lvl2pPr marL="457200" indent="0">
              <a:buNone/>
              <a:defRPr sz="4000">
                <a:latin typeface="Zapf Humanist 601" pitchFamily="50" charset="0"/>
              </a:defRPr>
            </a:lvl2pPr>
            <a:lvl3pPr marL="914400" indent="0">
              <a:buNone/>
              <a:defRPr sz="4000">
                <a:latin typeface="Zapf Humanist 601" pitchFamily="50" charset="0"/>
              </a:defRPr>
            </a:lvl3pPr>
            <a:lvl4pPr marL="1371600" indent="0">
              <a:buNone/>
              <a:defRPr sz="4000">
                <a:latin typeface="Zapf Humanist 601" pitchFamily="50" charset="0"/>
              </a:defRPr>
            </a:lvl4pPr>
            <a:lvl5pPr marL="1828800" indent="0">
              <a:buNone/>
              <a:defRPr sz="4000">
                <a:latin typeface="Zapf Humanist 601" pitchFamily="50" charset="0"/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52" name="Inhaltsplatzhalter 51">
            <a:extLst>
              <a:ext uri="{FF2B5EF4-FFF2-40B4-BE49-F238E27FC236}">
                <a16:creationId xmlns:a16="http://schemas.microsoft.com/office/drawing/2014/main" id="{8234D321-7AFF-4444-914B-EB0F65B865C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15680" y="1997512"/>
            <a:ext cx="5760642" cy="4320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Bildplatzhalter 27">
            <a:extLst>
              <a:ext uri="{FF2B5EF4-FFF2-40B4-BE49-F238E27FC236}">
                <a16:creationId xmlns:a16="http://schemas.microsoft.com/office/drawing/2014/main" id="{242AE1FD-63E2-4B53-AFB4-9445483EC0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-1" y="1"/>
            <a:ext cx="3242257" cy="6857998"/>
          </a:xfrm>
          <a:custGeom>
            <a:avLst/>
            <a:gdLst>
              <a:gd name="connsiteX0" fmla="*/ 0 w 3215680"/>
              <a:gd name="connsiteY0" fmla="*/ 0 h 6857998"/>
              <a:gd name="connsiteX1" fmla="*/ 2707930 w 3215680"/>
              <a:gd name="connsiteY1" fmla="*/ 0 h 6857998"/>
              <a:gd name="connsiteX2" fmla="*/ 2707930 w 3215680"/>
              <a:gd name="connsiteY2" fmla="*/ 2922619 h 6857998"/>
              <a:gd name="connsiteX3" fmla="*/ 3215680 w 3215680"/>
              <a:gd name="connsiteY3" fmla="*/ 3428998 h 6857998"/>
              <a:gd name="connsiteX4" fmla="*/ 2707930 w 3215680"/>
              <a:gd name="connsiteY4" fmla="*/ 3935377 h 6857998"/>
              <a:gd name="connsiteX5" fmla="*/ 2707930 w 3215680"/>
              <a:gd name="connsiteY5" fmla="*/ 6857997 h 6857998"/>
              <a:gd name="connsiteX6" fmla="*/ 3215680 w 3215680"/>
              <a:gd name="connsiteY6" fmla="*/ 6857997 h 6857998"/>
              <a:gd name="connsiteX7" fmla="*/ 3215680 w 3215680"/>
              <a:gd name="connsiteY7" fmla="*/ 6857998 h 6857998"/>
              <a:gd name="connsiteX8" fmla="*/ 0 w 3215680"/>
              <a:gd name="connsiteY8" fmla="*/ 6857998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7930 w 3219252"/>
              <a:gd name="connsiteY2" fmla="*/ 2922619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9121 w 3219252"/>
              <a:gd name="connsiteY2" fmla="*/ 2910713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52" h="6857998">
                <a:moveTo>
                  <a:pt x="0" y="0"/>
                </a:moveTo>
                <a:lnTo>
                  <a:pt x="2707930" y="0"/>
                </a:lnTo>
                <a:lnTo>
                  <a:pt x="2709121" y="2910713"/>
                </a:lnTo>
                <a:lnTo>
                  <a:pt x="3219252" y="3425427"/>
                </a:lnTo>
                <a:lnTo>
                  <a:pt x="2707930" y="3935377"/>
                </a:lnTo>
                <a:lnTo>
                  <a:pt x="2707930" y="6857997"/>
                </a:lnTo>
                <a:lnTo>
                  <a:pt x="3215680" y="6857997"/>
                </a:lnTo>
                <a:lnTo>
                  <a:pt x="321568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56669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F6A4304D-F341-4E8E-8D61-E4FF523345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9480376" y="0"/>
            <a:ext cx="2698876" cy="6853237"/>
          </a:xfrm>
          <a:custGeom>
            <a:avLst/>
            <a:gdLst>
              <a:gd name="connsiteX0" fmla="*/ 0 w 2698876"/>
              <a:gd name="connsiteY0" fmla="*/ 0 h 6853237"/>
              <a:gd name="connsiteX1" fmla="*/ 2698876 w 2698876"/>
              <a:gd name="connsiteY1" fmla="*/ 0 h 6853237"/>
              <a:gd name="connsiteX2" fmla="*/ 2698876 w 2698876"/>
              <a:gd name="connsiteY2" fmla="*/ 6853237 h 6853237"/>
              <a:gd name="connsiteX3" fmla="*/ 0 w 2698876"/>
              <a:gd name="connsiteY3" fmla="*/ 6853237 h 6853237"/>
              <a:gd name="connsiteX4" fmla="*/ 0 w 2698876"/>
              <a:gd name="connsiteY4" fmla="*/ 3921586 h 6853237"/>
              <a:gd name="connsiteX5" fmla="*/ 498695 w 2698876"/>
              <a:gd name="connsiteY5" fmla="*/ 3424236 h 6853237"/>
              <a:gd name="connsiteX6" fmla="*/ 0 w 2698876"/>
              <a:gd name="connsiteY6" fmla="*/ 2926887 h 685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8876" h="6853237">
                <a:moveTo>
                  <a:pt x="0" y="0"/>
                </a:moveTo>
                <a:lnTo>
                  <a:pt x="2698876" y="0"/>
                </a:lnTo>
                <a:lnTo>
                  <a:pt x="2698876" y="6853237"/>
                </a:lnTo>
                <a:lnTo>
                  <a:pt x="0" y="6853237"/>
                </a:lnTo>
                <a:lnTo>
                  <a:pt x="0" y="3921586"/>
                </a:lnTo>
                <a:lnTo>
                  <a:pt x="498695" y="3424236"/>
                </a:lnTo>
                <a:lnTo>
                  <a:pt x="0" y="2926887"/>
                </a:ln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graphicFrame>
        <p:nvGraphicFramePr>
          <p:cNvPr id="8" name="Tabelle 15">
            <a:extLst>
              <a:ext uri="{FF2B5EF4-FFF2-40B4-BE49-F238E27FC236}">
                <a16:creationId xmlns:a16="http://schemas.microsoft.com/office/drawing/2014/main" id="{98A0C891-D927-415E-B0FB-EBFB1904B07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089562" y="1817513"/>
          <a:ext cx="6122644" cy="4578200"/>
        </p:xfrm>
        <a:graphic>
          <a:graphicData uri="http://schemas.openxmlformats.org/drawingml/2006/table">
            <a:tbl>
              <a:tblPr firstRow="1" bandRow="1"/>
              <a:tblGrid>
                <a:gridCol w="100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275">
                <a:tc>
                  <a:txBody>
                    <a:bodyPr/>
                    <a:lstStyle/>
                    <a:p>
                      <a:pPr marL="0" indent="0" algn="l">
                        <a:buNone/>
                        <a:defRPr/>
                      </a:pPr>
                      <a:r>
                        <a:rPr lang="de-DE" b="0" dirty="0">
                          <a:solidFill>
                            <a:schemeClr val="bg1"/>
                          </a:solidFill>
                          <a:latin typeface="Zapf Humanist 601 Ultra"/>
                        </a:rPr>
                        <a:t>Inhalte:</a:t>
                      </a:r>
                      <a:endParaRPr dirty="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buNone/>
                        <a:defRPr/>
                      </a:pPr>
                      <a:endParaRPr lang="de-DE" b="0">
                        <a:solidFill>
                          <a:schemeClr val="bg1"/>
                        </a:solidFill>
                        <a:latin typeface="Zapf Humanist 601 Ultra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lvl="1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  <a:cs typeface="Arial"/>
                        </a:rPr>
                        <a:t>1.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marL="457200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</a:rPr>
                        <a:t>2.</a:t>
                      </a: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lvl="1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  <a:cs typeface="Arial"/>
                        </a:rPr>
                        <a:t>3.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endParaRPr lang="de-DE" dirty="0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marL="457200" marR="0" lvl="1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</a:rPr>
                        <a:t>4.</a:t>
                      </a: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>
                        <a:solidFill>
                          <a:schemeClr val="bg1"/>
                        </a:solidFill>
                        <a:latin typeface="Zapf Humanist 601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275">
                <a:tc>
                  <a:txBody>
                    <a:bodyPr/>
                    <a:lstStyle/>
                    <a:p>
                      <a:pPr lvl="1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Zapf Humanist 601"/>
                          <a:cs typeface="Arial"/>
                        </a:rPr>
                        <a:t>5.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endParaRPr lang="de-DE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275">
                <a:tc gridSpan="3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DE" dirty="0">
                          <a:solidFill>
                            <a:schemeClr val="bg1"/>
                          </a:solidFill>
                          <a:latin typeface="Zapf Humanist 601 Ultra"/>
                        </a:rPr>
                        <a:t>Alleinstellungsmerkmal: was macht uns besonders?</a:t>
                      </a:r>
                      <a:endParaRPr dirty="0"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275">
                <a:tc gridSpan="3">
                  <a:txBody>
                    <a:bodyPr/>
                    <a:lstStyle/>
                    <a:p>
                      <a:pPr algn="l">
                        <a:defRPr/>
                      </a:pPr>
                      <a:endParaRPr lang="de-DE" dirty="0">
                        <a:solidFill>
                          <a:schemeClr val="bg1"/>
                        </a:solidFill>
                        <a:latin typeface="Zapf Humanist 601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E0EDAB6-3DB6-46E2-8EDE-B102324DEA90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Textplatzhalter 40">
            <a:extLst>
              <a:ext uri="{FF2B5EF4-FFF2-40B4-BE49-F238E27FC236}">
                <a16:creationId xmlns:a16="http://schemas.microsoft.com/office/drawing/2014/main" id="{BC8D07C9-2BC0-429C-987D-EAD3DF3ADC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3145" y="540000"/>
            <a:ext cx="6862580" cy="91751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4000">
                <a:latin typeface="Zapf Humanist 601" pitchFamily="50" charset="0"/>
              </a:defRPr>
            </a:lvl1pPr>
            <a:lvl2pPr marL="457200" indent="0">
              <a:buNone/>
              <a:defRPr sz="4000">
                <a:latin typeface="Zapf Humanist 601" pitchFamily="50" charset="0"/>
              </a:defRPr>
            </a:lvl2pPr>
            <a:lvl3pPr marL="914400" indent="0">
              <a:buNone/>
              <a:defRPr sz="4000">
                <a:latin typeface="Zapf Humanist 601" pitchFamily="50" charset="0"/>
              </a:defRPr>
            </a:lvl3pPr>
            <a:lvl4pPr marL="1371600" indent="0">
              <a:buNone/>
              <a:defRPr sz="4000">
                <a:latin typeface="Zapf Humanist 601" pitchFamily="50" charset="0"/>
              </a:defRPr>
            </a:lvl4pPr>
            <a:lvl5pPr marL="1828800" indent="0">
              <a:buNone/>
              <a:defRPr sz="4000">
                <a:latin typeface="Zapf Humanist 601" pitchFamily="50" charset="0"/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Bildplatzhalter 27">
            <a:extLst>
              <a:ext uri="{FF2B5EF4-FFF2-40B4-BE49-F238E27FC236}">
                <a16:creationId xmlns:a16="http://schemas.microsoft.com/office/drawing/2014/main" id="{9A7E12F0-EB1E-4834-8ABB-55AB29E60B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-1" y="1"/>
            <a:ext cx="3242257" cy="6857998"/>
          </a:xfrm>
          <a:custGeom>
            <a:avLst/>
            <a:gdLst>
              <a:gd name="connsiteX0" fmla="*/ 0 w 3215680"/>
              <a:gd name="connsiteY0" fmla="*/ 0 h 6857998"/>
              <a:gd name="connsiteX1" fmla="*/ 2707930 w 3215680"/>
              <a:gd name="connsiteY1" fmla="*/ 0 h 6857998"/>
              <a:gd name="connsiteX2" fmla="*/ 2707930 w 3215680"/>
              <a:gd name="connsiteY2" fmla="*/ 2922619 h 6857998"/>
              <a:gd name="connsiteX3" fmla="*/ 3215680 w 3215680"/>
              <a:gd name="connsiteY3" fmla="*/ 3428998 h 6857998"/>
              <a:gd name="connsiteX4" fmla="*/ 2707930 w 3215680"/>
              <a:gd name="connsiteY4" fmla="*/ 3935377 h 6857998"/>
              <a:gd name="connsiteX5" fmla="*/ 2707930 w 3215680"/>
              <a:gd name="connsiteY5" fmla="*/ 6857997 h 6857998"/>
              <a:gd name="connsiteX6" fmla="*/ 3215680 w 3215680"/>
              <a:gd name="connsiteY6" fmla="*/ 6857997 h 6857998"/>
              <a:gd name="connsiteX7" fmla="*/ 3215680 w 3215680"/>
              <a:gd name="connsiteY7" fmla="*/ 6857998 h 6857998"/>
              <a:gd name="connsiteX8" fmla="*/ 0 w 3215680"/>
              <a:gd name="connsiteY8" fmla="*/ 6857998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7930 w 3219252"/>
              <a:gd name="connsiteY2" fmla="*/ 2922619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9121 w 3219252"/>
              <a:gd name="connsiteY2" fmla="*/ 2910713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52" h="6857998">
                <a:moveTo>
                  <a:pt x="0" y="0"/>
                </a:moveTo>
                <a:lnTo>
                  <a:pt x="2707930" y="0"/>
                </a:lnTo>
                <a:lnTo>
                  <a:pt x="2709121" y="2910713"/>
                </a:lnTo>
                <a:lnTo>
                  <a:pt x="3219252" y="3425427"/>
                </a:lnTo>
                <a:lnTo>
                  <a:pt x="2707930" y="3935377"/>
                </a:lnTo>
                <a:lnTo>
                  <a:pt x="2707930" y="6857997"/>
                </a:lnTo>
                <a:lnTo>
                  <a:pt x="3215680" y="6857997"/>
                </a:lnTo>
                <a:lnTo>
                  <a:pt x="321568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397214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9E59F33-F355-46E7-802B-F19590E43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1450" y="1"/>
            <a:ext cx="9480550" cy="34289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2E7DA8-EE20-4B23-AC40-45AB8E3360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450" y="3428999"/>
            <a:ext cx="9480550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C03A7D34-FED4-4B0C-9C41-9EFC95FEED82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65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9E59F33-F355-46E7-802B-F19590E43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1450" y="548680"/>
            <a:ext cx="9480550" cy="14401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/>
            </a:lvl1pPr>
            <a:lvl2pPr algn="ctr">
              <a:defRPr sz="2800"/>
            </a:lvl2pPr>
            <a:lvl3pPr marL="914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2E7DA8-EE20-4B23-AC40-45AB8E3360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3752" y="1988841"/>
            <a:ext cx="7163751" cy="486916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4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11555C20-A847-4616-A123-3C55EA2EB6FE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00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9E59F33-F355-46E7-802B-F19590E43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1450" y="548680"/>
            <a:ext cx="9480550" cy="14401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/>
            </a:lvl1pPr>
            <a:lvl2pPr algn="ctr">
              <a:defRPr sz="2800"/>
            </a:lvl2pPr>
            <a:lvl3pPr marL="914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855BBC14-D99F-43D3-9AA2-70CB859FBE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868469" y="1988840"/>
            <a:ext cx="7159036" cy="4869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FED32A71-8454-4D26-BEAA-42CAA891D242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1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9E59F33-F355-46E7-802B-F19590E43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1450" y="1"/>
            <a:ext cx="9480550" cy="34289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FC8DAAFA-949D-404E-87F4-DC5C29DA080F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0FE37AE-7534-4019-A451-1B031EE279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701968" y="3425508"/>
            <a:ext cx="9480550" cy="3439933"/>
          </a:xfrm>
          <a:custGeom>
            <a:avLst/>
            <a:gdLst>
              <a:gd name="connsiteX0" fmla="*/ 0 w 3160356"/>
              <a:gd name="connsiteY0" fmla="*/ 0 h 3422014"/>
              <a:gd name="connsiteX1" fmla="*/ 3160356 w 3160356"/>
              <a:gd name="connsiteY1" fmla="*/ 0 h 3422014"/>
              <a:gd name="connsiteX2" fmla="*/ 3160356 w 3160356"/>
              <a:gd name="connsiteY2" fmla="*/ 3422014 h 3422014"/>
              <a:gd name="connsiteX3" fmla="*/ 0 w 3160356"/>
              <a:gd name="connsiteY3" fmla="*/ 3422014 h 3422014"/>
              <a:gd name="connsiteX4" fmla="*/ 0 w 3160356"/>
              <a:gd name="connsiteY4" fmla="*/ 0 h 3422014"/>
              <a:gd name="connsiteX0" fmla="*/ 0 w 3160356"/>
              <a:gd name="connsiteY0" fmla="*/ 3261 h 3425275"/>
              <a:gd name="connsiteX1" fmla="*/ 505883 w 3160356"/>
              <a:gd name="connsiteY1" fmla="*/ 0 h 3425275"/>
              <a:gd name="connsiteX2" fmla="*/ 3160356 w 3160356"/>
              <a:gd name="connsiteY2" fmla="*/ 3261 h 3425275"/>
              <a:gd name="connsiteX3" fmla="*/ 3160356 w 3160356"/>
              <a:gd name="connsiteY3" fmla="*/ 3425275 h 3425275"/>
              <a:gd name="connsiteX4" fmla="*/ 0 w 3160356"/>
              <a:gd name="connsiteY4" fmla="*/ 3425275 h 3425275"/>
              <a:gd name="connsiteX5" fmla="*/ 0 w 3160356"/>
              <a:gd name="connsiteY5" fmla="*/ 3261 h 3425275"/>
              <a:gd name="connsiteX0" fmla="*/ 0 w 3169838"/>
              <a:gd name="connsiteY0" fmla="*/ 507197 h 3425275"/>
              <a:gd name="connsiteX1" fmla="*/ 515365 w 3169838"/>
              <a:gd name="connsiteY1" fmla="*/ 0 h 3425275"/>
              <a:gd name="connsiteX2" fmla="*/ 3169838 w 3169838"/>
              <a:gd name="connsiteY2" fmla="*/ 3261 h 3425275"/>
              <a:gd name="connsiteX3" fmla="*/ 3169838 w 3169838"/>
              <a:gd name="connsiteY3" fmla="*/ 3425275 h 3425275"/>
              <a:gd name="connsiteX4" fmla="*/ 9482 w 3169838"/>
              <a:gd name="connsiteY4" fmla="*/ 3425275 h 3425275"/>
              <a:gd name="connsiteX5" fmla="*/ 0 w 3169838"/>
              <a:gd name="connsiteY5" fmla="*/ 507197 h 3425275"/>
              <a:gd name="connsiteX0" fmla="*/ 0 w 3169838"/>
              <a:gd name="connsiteY0" fmla="*/ 510840 h 3428918"/>
              <a:gd name="connsiteX1" fmla="*/ 176747 w 3169838"/>
              <a:gd name="connsiteY1" fmla="*/ 0 h 3428918"/>
              <a:gd name="connsiteX2" fmla="*/ 3169838 w 3169838"/>
              <a:gd name="connsiteY2" fmla="*/ 6904 h 3428918"/>
              <a:gd name="connsiteX3" fmla="*/ 3169838 w 3169838"/>
              <a:gd name="connsiteY3" fmla="*/ 3428918 h 3428918"/>
              <a:gd name="connsiteX4" fmla="*/ 9482 w 3169838"/>
              <a:gd name="connsiteY4" fmla="*/ 3428918 h 3428918"/>
              <a:gd name="connsiteX5" fmla="*/ 0 w 3169838"/>
              <a:gd name="connsiteY5" fmla="*/ 510840 h 3428918"/>
              <a:gd name="connsiteX0" fmla="*/ 0 w 3169838"/>
              <a:gd name="connsiteY0" fmla="*/ 512030 h 3430108"/>
              <a:gd name="connsiteX1" fmla="*/ 169183 w 3169838"/>
              <a:gd name="connsiteY1" fmla="*/ 0 h 3430108"/>
              <a:gd name="connsiteX2" fmla="*/ 3169838 w 3169838"/>
              <a:gd name="connsiteY2" fmla="*/ 8094 h 3430108"/>
              <a:gd name="connsiteX3" fmla="*/ 3169838 w 3169838"/>
              <a:gd name="connsiteY3" fmla="*/ 3430108 h 3430108"/>
              <a:gd name="connsiteX4" fmla="*/ 9482 w 3169838"/>
              <a:gd name="connsiteY4" fmla="*/ 3430108 h 3430108"/>
              <a:gd name="connsiteX5" fmla="*/ 0 w 3169838"/>
              <a:gd name="connsiteY5" fmla="*/ 512030 h 3430108"/>
              <a:gd name="connsiteX0" fmla="*/ 0 w 3169838"/>
              <a:gd name="connsiteY0" fmla="*/ 514412 h 3432490"/>
              <a:gd name="connsiteX1" fmla="*/ 169581 w 3169838"/>
              <a:gd name="connsiteY1" fmla="*/ 0 h 3432490"/>
              <a:gd name="connsiteX2" fmla="*/ 3169838 w 3169838"/>
              <a:gd name="connsiteY2" fmla="*/ 10476 h 3432490"/>
              <a:gd name="connsiteX3" fmla="*/ 3169838 w 3169838"/>
              <a:gd name="connsiteY3" fmla="*/ 3432490 h 3432490"/>
              <a:gd name="connsiteX4" fmla="*/ 9482 w 3169838"/>
              <a:gd name="connsiteY4" fmla="*/ 3432490 h 3432490"/>
              <a:gd name="connsiteX5" fmla="*/ 0 w 3169838"/>
              <a:gd name="connsiteY5" fmla="*/ 514412 h 3432490"/>
              <a:gd name="connsiteX0" fmla="*/ 0 w 3169838"/>
              <a:gd name="connsiteY0" fmla="*/ 514412 h 3438742"/>
              <a:gd name="connsiteX1" fmla="*/ 169581 w 3169838"/>
              <a:gd name="connsiteY1" fmla="*/ 0 h 3438742"/>
              <a:gd name="connsiteX2" fmla="*/ 3169838 w 3169838"/>
              <a:gd name="connsiteY2" fmla="*/ 10476 h 3438742"/>
              <a:gd name="connsiteX3" fmla="*/ 3169838 w 3169838"/>
              <a:gd name="connsiteY3" fmla="*/ 3432490 h 3438742"/>
              <a:gd name="connsiteX4" fmla="*/ 1643 w 3169838"/>
              <a:gd name="connsiteY4" fmla="*/ 3438742 h 3438742"/>
              <a:gd name="connsiteX5" fmla="*/ 0 w 3169838"/>
              <a:gd name="connsiteY5" fmla="*/ 514412 h 3438742"/>
              <a:gd name="connsiteX0" fmla="*/ 0 w 3169838"/>
              <a:gd name="connsiteY0" fmla="*/ 514412 h 3441124"/>
              <a:gd name="connsiteX1" fmla="*/ 169581 w 3169838"/>
              <a:gd name="connsiteY1" fmla="*/ 0 h 3441124"/>
              <a:gd name="connsiteX2" fmla="*/ 3169838 w 3169838"/>
              <a:gd name="connsiteY2" fmla="*/ 10476 h 3441124"/>
              <a:gd name="connsiteX3" fmla="*/ 3169838 w 3169838"/>
              <a:gd name="connsiteY3" fmla="*/ 3432490 h 3441124"/>
              <a:gd name="connsiteX4" fmla="*/ 5226 w 3169838"/>
              <a:gd name="connsiteY4" fmla="*/ 3441124 h 3441124"/>
              <a:gd name="connsiteX5" fmla="*/ 0 w 3169838"/>
              <a:gd name="connsiteY5" fmla="*/ 514412 h 3441124"/>
              <a:gd name="connsiteX0" fmla="*/ 0 w 3169838"/>
              <a:gd name="connsiteY0" fmla="*/ 514412 h 3439933"/>
              <a:gd name="connsiteX1" fmla="*/ 169581 w 3169838"/>
              <a:gd name="connsiteY1" fmla="*/ 0 h 3439933"/>
              <a:gd name="connsiteX2" fmla="*/ 3169838 w 3169838"/>
              <a:gd name="connsiteY2" fmla="*/ 10476 h 3439933"/>
              <a:gd name="connsiteX3" fmla="*/ 3169838 w 3169838"/>
              <a:gd name="connsiteY3" fmla="*/ 3432490 h 3439933"/>
              <a:gd name="connsiteX4" fmla="*/ 2439 w 3169838"/>
              <a:gd name="connsiteY4" fmla="*/ 3439933 h 3439933"/>
              <a:gd name="connsiteX5" fmla="*/ 0 w 3169838"/>
              <a:gd name="connsiteY5" fmla="*/ 514412 h 343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9838" h="3439933">
                <a:moveTo>
                  <a:pt x="0" y="514412"/>
                </a:moveTo>
                <a:lnTo>
                  <a:pt x="169581" y="0"/>
                </a:lnTo>
                <a:lnTo>
                  <a:pt x="3169838" y="10476"/>
                </a:lnTo>
                <a:lnTo>
                  <a:pt x="3169838" y="3432490"/>
                </a:lnTo>
                <a:lnTo>
                  <a:pt x="2439" y="3439933"/>
                </a:lnTo>
                <a:cubicBezTo>
                  <a:pt x="-722" y="2467240"/>
                  <a:pt x="3161" y="1487105"/>
                  <a:pt x="0" y="514412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63661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1F7BDDF8-6BE3-4EFA-BEF0-7BC3905190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5871806" y="3435987"/>
            <a:ext cx="3182811" cy="3422013"/>
          </a:xfrm>
          <a:prstGeom prst="rect">
            <a:avLst/>
          </a:pr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7C765C93-4F62-439C-9DEE-F96CBEEF4C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9053621" y="3435988"/>
            <a:ext cx="3138380" cy="3422012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1" name="Textplatzhalter 13">
            <a:extLst>
              <a:ext uri="{FF2B5EF4-FFF2-40B4-BE49-F238E27FC236}">
                <a16:creationId xmlns:a16="http://schemas.microsoft.com/office/drawing/2014/main" id="{760AF750-6B6F-4E0A-82D2-D770B83E0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2711450" y="1"/>
            <a:ext cx="9480550" cy="34289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2C9EB79C-95FD-48D2-96B1-8512C9CCAEA8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2129D326-D57C-4EE1-9755-B3327B60C5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701968" y="3432724"/>
            <a:ext cx="3169838" cy="3425275"/>
          </a:xfrm>
          <a:custGeom>
            <a:avLst/>
            <a:gdLst>
              <a:gd name="connsiteX0" fmla="*/ 0 w 3160356"/>
              <a:gd name="connsiteY0" fmla="*/ 0 h 3422014"/>
              <a:gd name="connsiteX1" fmla="*/ 3160356 w 3160356"/>
              <a:gd name="connsiteY1" fmla="*/ 0 h 3422014"/>
              <a:gd name="connsiteX2" fmla="*/ 3160356 w 3160356"/>
              <a:gd name="connsiteY2" fmla="*/ 3422014 h 3422014"/>
              <a:gd name="connsiteX3" fmla="*/ 0 w 3160356"/>
              <a:gd name="connsiteY3" fmla="*/ 3422014 h 3422014"/>
              <a:gd name="connsiteX4" fmla="*/ 0 w 3160356"/>
              <a:gd name="connsiteY4" fmla="*/ 0 h 3422014"/>
              <a:gd name="connsiteX0" fmla="*/ 0 w 3160356"/>
              <a:gd name="connsiteY0" fmla="*/ 3261 h 3425275"/>
              <a:gd name="connsiteX1" fmla="*/ 505883 w 3160356"/>
              <a:gd name="connsiteY1" fmla="*/ 0 h 3425275"/>
              <a:gd name="connsiteX2" fmla="*/ 3160356 w 3160356"/>
              <a:gd name="connsiteY2" fmla="*/ 3261 h 3425275"/>
              <a:gd name="connsiteX3" fmla="*/ 3160356 w 3160356"/>
              <a:gd name="connsiteY3" fmla="*/ 3425275 h 3425275"/>
              <a:gd name="connsiteX4" fmla="*/ 0 w 3160356"/>
              <a:gd name="connsiteY4" fmla="*/ 3425275 h 3425275"/>
              <a:gd name="connsiteX5" fmla="*/ 0 w 3160356"/>
              <a:gd name="connsiteY5" fmla="*/ 3261 h 3425275"/>
              <a:gd name="connsiteX0" fmla="*/ 0 w 3169838"/>
              <a:gd name="connsiteY0" fmla="*/ 507197 h 3425275"/>
              <a:gd name="connsiteX1" fmla="*/ 515365 w 3169838"/>
              <a:gd name="connsiteY1" fmla="*/ 0 h 3425275"/>
              <a:gd name="connsiteX2" fmla="*/ 3169838 w 3169838"/>
              <a:gd name="connsiteY2" fmla="*/ 3261 h 3425275"/>
              <a:gd name="connsiteX3" fmla="*/ 3169838 w 3169838"/>
              <a:gd name="connsiteY3" fmla="*/ 3425275 h 3425275"/>
              <a:gd name="connsiteX4" fmla="*/ 9482 w 3169838"/>
              <a:gd name="connsiteY4" fmla="*/ 3425275 h 3425275"/>
              <a:gd name="connsiteX5" fmla="*/ 0 w 3169838"/>
              <a:gd name="connsiteY5" fmla="*/ 507197 h 342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9838" h="3425275">
                <a:moveTo>
                  <a:pt x="0" y="507197"/>
                </a:moveTo>
                <a:lnTo>
                  <a:pt x="515365" y="0"/>
                </a:lnTo>
                <a:lnTo>
                  <a:pt x="3169838" y="3261"/>
                </a:lnTo>
                <a:lnTo>
                  <a:pt x="3169838" y="3425275"/>
                </a:lnTo>
                <a:lnTo>
                  <a:pt x="9482" y="3425275"/>
                </a:lnTo>
                <a:cubicBezTo>
                  <a:pt x="6321" y="2452582"/>
                  <a:pt x="3161" y="1479890"/>
                  <a:pt x="0" y="507197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82187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B39B7F53-8C0A-4F3E-8F08-404BB704C8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2707435" y="-3726"/>
            <a:ext cx="3182811" cy="3432723"/>
          </a:xfrm>
          <a:custGeom>
            <a:avLst/>
            <a:gdLst>
              <a:gd name="connsiteX0" fmla="*/ 0 w 3182811"/>
              <a:gd name="connsiteY0" fmla="*/ 0 h 3432723"/>
              <a:gd name="connsiteX1" fmla="*/ 3182811 w 3182811"/>
              <a:gd name="connsiteY1" fmla="*/ 0 h 3432723"/>
              <a:gd name="connsiteX2" fmla="*/ 3182811 w 3182811"/>
              <a:gd name="connsiteY2" fmla="*/ 3432723 h 3432723"/>
              <a:gd name="connsiteX3" fmla="*/ 0 w 3182811"/>
              <a:gd name="connsiteY3" fmla="*/ 3432723 h 3432723"/>
              <a:gd name="connsiteX4" fmla="*/ 0 w 3182811"/>
              <a:gd name="connsiteY4" fmla="*/ 0 h 3432723"/>
              <a:gd name="connsiteX0" fmla="*/ 0 w 3182811"/>
              <a:gd name="connsiteY0" fmla="*/ 0 h 3432723"/>
              <a:gd name="connsiteX1" fmla="*/ 3182811 w 3182811"/>
              <a:gd name="connsiteY1" fmla="*/ 0 h 3432723"/>
              <a:gd name="connsiteX2" fmla="*/ 3182811 w 3182811"/>
              <a:gd name="connsiteY2" fmla="*/ 3432723 h 3432723"/>
              <a:gd name="connsiteX3" fmla="*/ 523994 w 3182811"/>
              <a:gd name="connsiteY3" fmla="*/ 3432141 h 3432723"/>
              <a:gd name="connsiteX4" fmla="*/ 0 w 3182811"/>
              <a:gd name="connsiteY4" fmla="*/ 3432723 h 3432723"/>
              <a:gd name="connsiteX5" fmla="*/ 0 w 3182811"/>
              <a:gd name="connsiteY5" fmla="*/ 0 h 3432723"/>
              <a:gd name="connsiteX0" fmla="*/ 4677 w 3187488"/>
              <a:gd name="connsiteY0" fmla="*/ 0 h 3432723"/>
              <a:gd name="connsiteX1" fmla="*/ 3187488 w 3187488"/>
              <a:gd name="connsiteY1" fmla="*/ 0 h 3432723"/>
              <a:gd name="connsiteX2" fmla="*/ 3187488 w 3187488"/>
              <a:gd name="connsiteY2" fmla="*/ 3432723 h 3432723"/>
              <a:gd name="connsiteX3" fmla="*/ 528671 w 3187488"/>
              <a:gd name="connsiteY3" fmla="*/ 3432141 h 3432723"/>
              <a:gd name="connsiteX4" fmla="*/ 0 w 3187488"/>
              <a:gd name="connsiteY4" fmla="*/ 2780249 h 3432723"/>
              <a:gd name="connsiteX5" fmla="*/ 4677 w 3187488"/>
              <a:gd name="connsiteY5" fmla="*/ 0 h 3432723"/>
              <a:gd name="connsiteX0" fmla="*/ 0 w 3182811"/>
              <a:gd name="connsiteY0" fmla="*/ 0 h 3432723"/>
              <a:gd name="connsiteX1" fmla="*/ 3182811 w 3182811"/>
              <a:gd name="connsiteY1" fmla="*/ 0 h 3432723"/>
              <a:gd name="connsiteX2" fmla="*/ 3182811 w 3182811"/>
              <a:gd name="connsiteY2" fmla="*/ 3432723 h 3432723"/>
              <a:gd name="connsiteX3" fmla="*/ 523994 w 3182811"/>
              <a:gd name="connsiteY3" fmla="*/ 3432141 h 3432723"/>
              <a:gd name="connsiteX4" fmla="*/ 23286 w 3182811"/>
              <a:gd name="connsiteY4" fmla="*/ 2927056 h 3432723"/>
              <a:gd name="connsiteX5" fmla="*/ 0 w 3182811"/>
              <a:gd name="connsiteY5" fmla="*/ 0 h 3432723"/>
              <a:gd name="connsiteX0" fmla="*/ 0 w 3164635"/>
              <a:gd name="connsiteY0" fmla="*/ 8389 h 3432723"/>
              <a:gd name="connsiteX1" fmla="*/ 3164635 w 3164635"/>
              <a:gd name="connsiteY1" fmla="*/ 0 h 3432723"/>
              <a:gd name="connsiteX2" fmla="*/ 3164635 w 3164635"/>
              <a:gd name="connsiteY2" fmla="*/ 3432723 h 3432723"/>
              <a:gd name="connsiteX3" fmla="*/ 505818 w 3164635"/>
              <a:gd name="connsiteY3" fmla="*/ 3432141 h 3432723"/>
              <a:gd name="connsiteX4" fmla="*/ 5110 w 3164635"/>
              <a:gd name="connsiteY4" fmla="*/ 2927056 h 3432723"/>
              <a:gd name="connsiteX5" fmla="*/ 0 w 3164635"/>
              <a:gd name="connsiteY5" fmla="*/ 8389 h 3432723"/>
              <a:gd name="connsiteX0" fmla="*/ 22933 w 3159605"/>
              <a:gd name="connsiteY0" fmla="*/ 12583 h 3432723"/>
              <a:gd name="connsiteX1" fmla="*/ 3159605 w 3159605"/>
              <a:gd name="connsiteY1" fmla="*/ 0 h 3432723"/>
              <a:gd name="connsiteX2" fmla="*/ 3159605 w 3159605"/>
              <a:gd name="connsiteY2" fmla="*/ 3432723 h 3432723"/>
              <a:gd name="connsiteX3" fmla="*/ 500788 w 3159605"/>
              <a:gd name="connsiteY3" fmla="*/ 3432141 h 3432723"/>
              <a:gd name="connsiteX4" fmla="*/ 80 w 3159605"/>
              <a:gd name="connsiteY4" fmla="*/ 2927056 h 3432723"/>
              <a:gd name="connsiteX5" fmla="*/ 22933 w 3159605"/>
              <a:gd name="connsiteY5" fmla="*/ 12583 h 3432723"/>
              <a:gd name="connsiteX0" fmla="*/ 924 w 3159966"/>
              <a:gd name="connsiteY0" fmla="*/ 4194 h 3432723"/>
              <a:gd name="connsiteX1" fmla="*/ 3159966 w 3159966"/>
              <a:gd name="connsiteY1" fmla="*/ 0 h 3432723"/>
              <a:gd name="connsiteX2" fmla="*/ 3159966 w 3159966"/>
              <a:gd name="connsiteY2" fmla="*/ 3432723 h 3432723"/>
              <a:gd name="connsiteX3" fmla="*/ 501149 w 3159966"/>
              <a:gd name="connsiteY3" fmla="*/ 3432141 h 3432723"/>
              <a:gd name="connsiteX4" fmla="*/ 441 w 3159966"/>
              <a:gd name="connsiteY4" fmla="*/ 2927056 h 3432723"/>
              <a:gd name="connsiteX5" fmla="*/ 924 w 3159966"/>
              <a:gd name="connsiteY5" fmla="*/ 4194 h 3432723"/>
              <a:gd name="connsiteX0" fmla="*/ 924 w 3159966"/>
              <a:gd name="connsiteY0" fmla="*/ 4194 h 3432723"/>
              <a:gd name="connsiteX1" fmla="*/ 3159966 w 3159966"/>
              <a:gd name="connsiteY1" fmla="*/ 0 h 3432723"/>
              <a:gd name="connsiteX2" fmla="*/ 3159966 w 3159966"/>
              <a:gd name="connsiteY2" fmla="*/ 3432723 h 3432723"/>
              <a:gd name="connsiteX3" fmla="*/ 517818 w 3159966"/>
              <a:gd name="connsiteY3" fmla="*/ 3373800 h 3432723"/>
              <a:gd name="connsiteX4" fmla="*/ 441 w 3159966"/>
              <a:gd name="connsiteY4" fmla="*/ 2927056 h 3432723"/>
              <a:gd name="connsiteX5" fmla="*/ 924 w 3159966"/>
              <a:gd name="connsiteY5" fmla="*/ 4194 h 3432723"/>
              <a:gd name="connsiteX0" fmla="*/ 924 w 3159966"/>
              <a:gd name="connsiteY0" fmla="*/ 4194 h 3432723"/>
              <a:gd name="connsiteX1" fmla="*/ 3159966 w 3159966"/>
              <a:gd name="connsiteY1" fmla="*/ 0 h 3432723"/>
              <a:gd name="connsiteX2" fmla="*/ 3159966 w 3159966"/>
              <a:gd name="connsiteY2" fmla="*/ 3432723 h 3432723"/>
              <a:gd name="connsiteX3" fmla="*/ 501149 w 3159966"/>
              <a:gd name="connsiteY3" fmla="*/ 3424997 h 3432723"/>
              <a:gd name="connsiteX4" fmla="*/ 441 w 3159966"/>
              <a:gd name="connsiteY4" fmla="*/ 2927056 h 3432723"/>
              <a:gd name="connsiteX5" fmla="*/ 924 w 3159966"/>
              <a:gd name="connsiteY5" fmla="*/ 4194 h 3432723"/>
              <a:gd name="connsiteX0" fmla="*/ 924 w 3159966"/>
              <a:gd name="connsiteY0" fmla="*/ 4194 h 3432723"/>
              <a:gd name="connsiteX1" fmla="*/ 3159966 w 3159966"/>
              <a:gd name="connsiteY1" fmla="*/ 0 h 3432723"/>
              <a:gd name="connsiteX2" fmla="*/ 3159966 w 3159966"/>
              <a:gd name="connsiteY2" fmla="*/ 3432723 h 3432723"/>
              <a:gd name="connsiteX3" fmla="*/ 495196 w 3159966"/>
              <a:gd name="connsiteY3" fmla="*/ 3427379 h 3432723"/>
              <a:gd name="connsiteX4" fmla="*/ 441 w 3159966"/>
              <a:gd name="connsiteY4" fmla="*/ 2927056 h 3432723"/>
              <a:gd name="connsiteX5" fmla="*/ 924 w 3159966"/>
              <a:gd name="connsiteY5" fmla="*/ 4194 h 343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9966" h="3432723">
                <a:moveTo>
                  <a:pt x="924" y="4194"/>
                </a:moveTo>
                <a:lnTo>
                  <a:pt x="3159966" y="0"/>
                </a:lnTo>
                <a:lnTo>
                  <a:pt x="3159966" y="3432723"/>
                </a:lnTo>
                <a:lnTo>
                  <a:pt x="495196" y="3427379"/>
                </a:lnTo>
                <a:lnTo>
                  <a:pt x="441" y="2927056"/>
                </a:lnTo>
                <a:cubicBezTo>
                  <a:pt x="-1262" y="1954167"/>
                  <a:pt x="2627" y="977083"/>
                  <a:pt x="924" y="4194"/>
                </a:cubicBezTo>
                <a:close/>
              </a:path>
            </a:pathLst>
          </a:cu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C400E1F3-76C2-4347-ACDC-57B657CBE3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870810" y="0"/>
            <a:ext cx="3182811" cy="3428999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75D514C-0835-49DA-A939-BF65222292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9053621" y="-1"/>
            <a:ext cx="3138379" cy="3428999"/>
          </a:xfrm>
          <a:prstGeom prst="rect">
            <a:avLst/>
          </a:pr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1F7BDDF8-6BE3-4EFA-BEF0-7BC3905190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5867401" y="3435988"/>
            <a:ext cx="3182811" cy="3432722"/>
          </a:xfrm>
          <a:prstGeom prst="rect">
            <a:avLst/>
          </a:pr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7C765C93-4F62-439C-9DEE-F96CBEEF4C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9053621" y="3435988"/>
            <a:ext cx="3138380" cy="3422012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D6A8129-886F-4973-AA74-ACEE52BA5C8B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BC7F54AB-FD11-46E3-8196-E3F94B0414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701968" y="3420818"/>
            <a:ext cx="3169838" cy="3440752"/>
          </a:xfrm>
          <a:custGeom>
            <a:avLst/>
            <a:gdLst>
              <a:gd name="connsiteX0" fmla="*/ 0 w 3160356"/>
              <a:gd name="connsiteY0" fmla="*/ 0 h 3422014"/>
              <a:gd name="connsiteX1" fmla="*/ 3160356 w 3160356"/>
              <a:gd name="connsiteY1" fmla="*/ 0 h 3422014"/>
              <a:gd name="connsiteX2" fmla="*/ 3160356 w 3160356"/>
              <a:gd name="connsiteY2" fmla="*/ 3422014 h 3422014"/>
              <a:gd name="connsiteX3" fmla="*/ 0 w 3160356"/>
              <a:gd name="connsiteY3" fmla="*/ 3422014 h 3422014"/>
              <a:gd name="connsiteX4" fmla="*/ 0 w 3160356"/>
              <a:gd name="connsiteY4" fmla="*/ 0 h 3422014"/>
              <a:gd name="connsiteX0" fmla="*/ 0 w 3160356"/>
              <a:gd name="connsiteY0" fmla="*/ 3261 h 3425275"/>
              <a:gd name="connsiteX1" fmla="*/ 505883 w 3160356"/>
              <a:gd name="connsiteY1" fmla="*/ 0 h 3425275"/>
              <a:gd name="connsiteX2" fmla="*/ 3160356 w 3160356"/>
              <a:gd name="connsiteY2" fmla="*/ 3261 h 3425275"/>
              <a:gd name="connsiteX3" fmla="*/ 3160356 w 3160356"/>
              <a:gd name="connsiteY3" fmla="*/ 3425275 h 3425275"/>
              <a:gd name="connsiteX4" fmla="*/ 0 w 3160356"/>
              <a:gd name="connsiteY4" fmla="*/ 3425275 h 3425275"/>
              <a:gd name="connsiteX5" fmla="*/ 0 w 3160356"/>
              <a:gd name="connsiteY5" fmla="*/ 3261 h 3425275"/>
              <a:gd name="connsiteX0" fmla="*/ 0 w 3169838"/>
              <a:gd name="connsiteY0" fmla="*/ 507197 h 3425275"/>
              <a:gd name="connsiteX1" fmla="*/ 515365 w 3169838"/>
              <a:gd name="connsiteY1" fmla="*/ 0 h 3425275"/>
              <a:gd name="connsiteX2" fmla="*/ 3169838 w 3169838"/>
              <a:gd name="connsiteY2" fmla="*/ 3261 h 3425275"/>
              <a:gd name="connsiteX3" fmla="*/ 3169838 w 3169838"/>
              <a:gd name="connsiteY3" fmla="*/ 3425275 h 3425275"/>
              <a:gd name="connsiteX4" fmla="*/ 9482 w 3169838"/>
              <a:gd name="connsiteY4" fmla="*/ 3425275 h 3425275"/>
              <a:gd name="connsiteX5" fmla="*/ 0 w 3169838"/>
              <a:gd name="connsiteY5" fmla="*/ 507197 h 3425275"/>
              <a:gd name="connsiteX0" fmla="*/ 0 w 3169838"/>
              <a:gd name="connsiteY0" fmla="*/ 509578 h 3427656"/>
              <a:gd name="connsiteX1" fmla="*/ 503459 w 3169838"/>
              <a:gd name="connsiteY1" fmla="*/ 0 h 3427656"/>
              <a:gd name="connsiteX2" fmla="*/ 3169838 w 3169838"/>
              <a:gd name="connsiteY2" fmla="*/ 5642 h 3427656"/>
              <a:gd name="connsiteX3" fmla="*/ 3169838 w 3169838"/>
              <a:gd name="connsiteY3" fmla="*/ 3427656 h 3427656"/>
              <a:gd name="connsiteX4" fmla="*/ 9482 w 3169838"/>
              <a:gd name="connsiteY4" fmla="*/ 3427656 h 3427656"/>
              <a:gd name="connsiteX5" fmla="*/ 0 w 3169838"/>
              <a:gd name="connsiteY5" fmla="*/ 509578 h 3427656"/>
              <a:gd name="connsiteX0" fmla="*/ 0 w 3169838"/>
              <a:gd name="connsiteY0" fmla="*/ 509578 h 3427656"/>
              <a:gd name="connsiteX1" fmla="*/ 571325 w 3169838"/>
              <a:gd name="connsiteY1" fmla="*/ 0 h 3427656"/>
              <a:gd name="connsiteX2" fmla="*/ 3169838 w 3169838"/>
              <a:gd name="connsiteY2" fmla="*/ 5642 h 3427656"/>
              <a:gd name="connsiteX3" fmla="*/ 3169838 w 3169838"/>
              <a:gd name="connsiteY3" fmla="*/ 3427656 h 3427656"/>
              <a:gd name="connsiteX4" fmla="*/ 9482 w 3169838"/>
              <a:gd name="connsiteY4" fmla="*/ 3427656 h 3427656"/>
              <a:gd name="connsiteX5" fmla="*/ 0 w 3169838"/>
              <a:gd name="connsiteY5" fmla="*/ 509578 h 3427656"/>
              <a:gd name="connsiteX0" fmla="*/ 0 w 3169838"/>
              <a:gd name="connsiteY0" fmla="*/ 519103 h 3437181"/>
              <a:gd name="connsiteX1" fmla="*/ 514175 w 3169838"/>
              <a:gd name="connsiteY1" fmla="*/ 0 h 3437181"/>
              <a:gd name="connsiteX2" fmla="*/ 3169838 w 3169838"/>
              <a:gd name="connsiteY2" fmla="*/ 15167 h 3437181"/>
              <a:gd name="connsiteX3" fmla="*/ 3169838 w 3169838"/>
              <a:gd name="connsiteY3" fmla="*/ 3437181 h 3437181"/>
              <a:gd name="connsiteX4" fmla="*/ 9482 w 3169838"/>
              <a:gd name="connsiteY4" fmla="*/ 3437181 h 3437181"/>
              <a:gd name="connsiteX5" fmla="*/ 0 w 3169838"/>
              <a:gd name="connsiteY5" fmla="*/ 519103 h 3437181"/>
              <a:gd name="connsiteX0" fmla="*/ 0 w 3169838"/>
              <a:gd name="connsiteY0" fmla="*/ 519103 h 3437181"/>
              <a:gd name="connsiteX1" fmla="*/ 502269 w 3169838"/>
              <a:gd name="connsiteY1" fmla="*/ 0 h 3437181"/>
              <a:gd name="connsiteX2" fmla="*/ 3169838 w 3169838"/>
              <a:gd name="connsiteY2" fmla="*/ 15167 h 3437181"/>
              <a:gd name="connsiteX3" fmla="*/ 3169838 w 3169838"/>
              <a:gd name="connsiteY3" fmla="*/ 3437181 h 3437181"/>
              <a:gd name="connsiteX4" fmla="*/ 9482 w 3169838"/>
              <a:gd name="connsiteY4" fmla="*/ 3437181 h 3437181"/>
              <a:gd name="connsiteX5" fmla="*/ 0 w 3169838"/>
              <a:gd name="connsiteY5" fmla="*/ 519103 h 3437181"/>
              <a:gd name="connsiteX0" fmla="*/ 3124 w 3172962"/>
              <a:gd name="connsiteY0" fmla="*/ 519103 h 3444324"/>
              <a:gd name="connsiteX1" fmla="*/ 505393 w 3172962"/>
              <a:gd name="connsiteY1" fmla="*/ 0 h 3444324"/>
              <a:gd name="connsiteX2" fmla="*/ 3172962 w 3172962"/>
              <a:gd name="connsiteY2" fmla="*/ 15167 h 3444324"/>
              <a:gd name="connsiteX3" fmla="*/ 3172962 w 3172962"/>
              <a:gd name="connsiteY3" fmla="*/ 3437181 h 3444324"/>
              <a:gd name="connsiteX4" fmla="*/ 700 w 3172962"/>
              <a:gd name="connsiteY4" fmla="*/ 3444324 h 3444324"/>
              <a:gd name="connsiteX5" fmla="*/ 3124 w 3172962"/>
              <a:gd name="connsiteY5" fmla="*/ 519103 h 3444324"/>
              <a:gd name="connsiteX0" fmla="*/ 0 w 3169838"/>
              <a:gd name="connsiteY0" fmla="*/ 519103 h 3447896"/>
              <a:gd name="connsiteX1" fmla="*/ 502269 w 3169838"/>
              <a:gd name="connsiteY1" fmla="*/ 0 h 3447896"/>
              <a:gd name="connsiteX2" fmla="*/ 3169838 w 3169838"/>
              <a:gd name="connsiteY2" fmla="*/ 15167 h 3447896"/>
              <a:gd name="connsiteX3" fmla="*/ 3169838 w 3169838"/>
              <a:gd name="connsiteY3" fmla="*/ 3437181 h 3447896"/>
              <a:gd name="connsiteX4" fmla="*/ 4719 w 3169838"/>
              <a:gd name="connsiteY4" fmla="*/ 3447896 h 3447896"/>
              <a:gd name="connsiteX5" fmla="*/ 0 w 3169838"/>
              <a:gd name="connsiteY5" fmla="*/ 519103 h 3447896"/>
              <a:gd name="connsiteX0" fmla="*/ 0 w 3169838"/>
              <a:gd name="connsiteY0" fmla="*/ 519103 h 3437181"/>
              <a:gd name="connsiteX1" fmla="*/ 502269 w 3169838"/>
              <a:gd name="connsiteY1" fmla="*/ 0 h 3437181"/>
              <a:gd name="connsiteX2" fmla="*/ 3169838 w 3169838"/>
              <a:gd name="connsiteY2" fmla="*/ 15167 h 3437181"/>
              <a:gd name="connsiteX3" fmla="*/ 3169838 w 3169838"/>
              <a:gd name="connsiteY3" fmla="*/ 3437181 h 3437181"/>
              <a:gd name="connsiteX4" fmla="*/ 9481 w 3169838"/>
              <a:gd name="connsiteY4" fmla="*/ 3428846 h 3437181"/>
              <a:gd name="connsiteX5" fmla="*/ 0 w 3169838"/>
              <a:gd name="connsiteY5" fmla="*/ 519103 h 3437181"/>
              <a:gd name="connsiteX0" fmla="*/ 0 w 3169838"/>
              <a:gd name="connsiteY0" fmla="*/ 519103 h 3440752"/>
              <a:gd name="connsiteX1" fmla="*/ 502269 w 3169838"/>
              <a:gd name="connsiteY1" fmla="*/ 0 h 3440752"/>
              <a:gd name="connsiteX2" fmla="*/ 3169838 w 3169838"/>
              <a:gd name="connsiteY2" fmla="*/ 15167 h 3440752"/>
              <a:gd name="connsiteX3" fmla="*/ 3169838 w 3169838"/>
              <a:gd name="connsiteY3" fmla="*/ 3437181 h 3440752"/>
              <a:gd name="connsiteX4" fmla="*/ 4719 w 3169838"/>
              <a:gd name="connsiteY4" fmla="*/ 3440752 h 3440752"/>
              <a:gd name="connsiteX5" fmla="*/ 0 w 3169838"/>
              <a:gd name="connsiteY5" fmla="*/ 519103 h 344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9838" h="3440752">
                <a:moveTo>
                  <a:pt x="0" y="519103"/>
                </a:moveTo>
                <a:lnTo>
                  <a:pt x="502269" y="0"/>
                </a:lnTo>
                <a:lnTo>
                  <a:pt x="3169838" y="15167"/>
                </a:lnTo>
                <a:lnTo>
                  <a:pt x="3169838" y="3437181"/>
                </a:lnTo>
                <a:lnTo>
                  <a:pt x="4719" y="3440752"/>
                </a:lnTo>
                <a:cubicBezTo>
                  <a:pt x="1558" y="2468059"/>
                  <a:pt x="3161" y="1491796"/>
                  <a:pt x="0" y="519103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9E59F33-F355-46E7-802B-F19590E43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712" y="2708919"/>
            <a:ext cx="8352928" cy="1440160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anchor="ctr"/>
          <a:lstStyle>
            <a:lvl1pPr marL="0" indent="0" algn="ctr">
              <a:buNone/>
              <a:defRPr sz="4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51104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bspan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071F51C3-40DE-45EA-85EC-8C4FCA5022E0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2"/>
          <p:cNvGrpSpPr/>
          <p:nvPr userDrawn="1"/>
        </p:nvGrpSpPr>
        <p:grpSpPr bwMode="auto">
          <a:xfrm>
            <a:off x="-2171700" y="-4090737"/>
            <a:ext cx="17509708" cy="14561894"/>
            <a:chOff x="1571988" y="-5551268"/>
            <a:chExt cx="16004812" cy="13310352"/>
          </a:xfrm>
        </p:grpSpPr>
        <p:sp>
          <p:nvSpPr>
            <p:cNvPr id="5" name="Ellipse 20"/>
            <p:cNvSpPr/>
            <p:nvPr/>
          </p:nvSpPr>
          <p:spPr bwMode="auto">
            <a:xfrm>
              <a:off x="1571988" y="-4887357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6" name="Ellipse 19"/>
            <p:cNvSpPr/>
            <p:nvPr/>
          </p:nvSpPr>
          <p:spPr bwMode="auto">
            <a:xfrm>
              <a:off x="2866475" y="-5415684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" name="Ellipse 18"/>
            <p:cNvSpPr/>
            <p:nvPr/>
          </p:nvSpPr>
          <p:spPr bwMode="auto">
            <a:xfrm>
              <a:off x="5467381" y="-5551268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8" name="Ellipse 17"/>
            <p:cNvSpPr/>
            <p:nvPr/>
          </p:nvSpPr>
          <p:spPr bwMode="auto">
            <a:xfrm>
              <a:off x="3355032" y="-4440300"/>
              <a:ext cx="12109419" cy="12199384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0968E758-21E3-4770-83D6-450536B44D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2"/>
          <p:cNvSpPr>
            <a:spLocks/>
          </p:cNvSpPr>
          <p:nvPr userDrawn="1"/>
        </p:nvSpPr>
        <p:spPr bwMode="auto">
          <a:xfrm>
            <a:off x="3539716" y="4517666"/>
            <a:ext cx="5112567" cy="1197429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Zapf Humanist 601 Ultra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de-DE" sz="2000" dirty="0">
                <a:latin typeface="Zapf Humanist 601" pitchFamily="50" charset="0"/>
              </a:rPr>
              <a:t>Philosophische Fakultät</a:t>
            </a:r>
            <a:endParaRPr dirty="0">
              <a:latin typeface="Zapf Humanist 601" pitchFamily="50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de-DE" sz="2000" dirty="0">
                <a:latin typeface="Zapf Humanist 601" pitchFamily="50" charset="0"/>
              </a:rPr>
              <a:t>2021</a:t>
            </a:r>
            <a:endParaRPr dirty="0">
              <a:latin typeface="Zapf Humanist 601" pitchFamily="50" charset="0"/>
            </a:endParaRPr>
          </a:p>
        </p:txBody>
      </p:sp>
      <p:pic>
        <p:nvPicPr>
          <p:cNvPr id="10" name="Grafik 4" descr="Ein Bild, das sitzend, computer, dunkel, Computer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913357" y="2225049"/>
            <a:ext cx="2365286" cy="2365286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67CDEBB9-1819-42CE-8392-429BFA683DB6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399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0">
            <a:extLst>
              <a:ext uri="{FF2B5EF4-FFF2-40B4-BE49-F238E27FC236}">
                <a16:creationId xmlns:a16="http://schemas.microsoft.com/office/drawing/2014/main" id="{316079CB-AB99-42DF-8FAE-991B6DB24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57904" y="3005959"/>
            <a:ext cx="720000" cy="822857"/>
          </a:xfrm>
          <a:prstGeom prst="rect">
            <a:avLst/>
          </a:prstGeom>
        </p:spPr>
      </p:pic>
      <p:pic>
        <p:nvPicPr>
          <p:cNvPr id="16" name="Grafik 11">
            <a:extLst>
              <a:ext uri="{FF2B5EF4-FFF2-40B4-BE49-F238E27FC236}">
                <a16:creationId xmlns:a16="http://schemas.microsoft.com/office/drawing/2014/main" id="{4EAA2C70-4262-4869-997D-5A7358D108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557904" y="1702885"/>
            <a:ext cx="720000" cy="720000"/>
          </a:xfrm>
          <a:prstGeom prst="rect">
            <a:avLst/>
          </a:prstGeom>
        </p:spPr>
      </p:pic>
      <p:pic>
        <p:nvPicPr>
          <p:cNvPr id="17" name="Grafik 12">
            <a:extLst>
              <a:ext uri="{FF2B5EF4-FFF2-40B4-BE49-F238E27FC236}">
                <a16:creationId xmlns:a16="http://schemas.microsoft.com/office/drawing/2014/main" id="{0BEAEC8D-8BC3-4426-A2BD-525A17F607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557904" y="4411887"/>
            <a:ext cx="720000" cy="743224"/>
          </a:xfrm>
          <a:prstGeom prst="rect">
            <a:avLst/>
          </a:prstGeom>
        </p:spPr>
      </p:pic>
      <p:sp>
        <p:nvSpPr>
          <p:cNvPr id="18" name="Textfeld 18">
            <a:extLst>
              <a:ext uri="{FF2B5EF4-FFF2-40B4-BE49-F238E27FC236}">
                <a16:creationId xmlns:a16="http://schemas.microsoft.com/office/drawing/2014/main" id="{7EF3794F-D0C6-43C1-B68E-948B8DA4BC94}"/>
              </a:ext>
            </a:extLst>
          </p:cNvPr>
          <p:cNvSpPr>
            <a:spLocks/>
          </p:cNvSpPr>
          <p:nvPr userDrawn="1"/>
        </p:nvSpPr>
        <p:spPr bwMode="auto">
          <a:xfrm>
            <a:off x="9909799" y="2422885"/>
            <a:ext cx="20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accent1"/>
                </a:solidFill>
                <a:latin typeface="Freestyle Script"/>
                <a:cs typeface="Cavolini"/>
              </a:rPr>
              <a:t>Sprachnachweis nötig?</a:t>
            </a:r>
            <a:endParaRPr dirty="0"/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6B136994-4F44-4C97-8905-E2AF54840747}"/>
              </a:ext>
            </a:extLst>
          </p:cNvPr>
          <p:cNvSpPr>
            <a:spLocks/>
          </p:cNvSpPr>
          <p:nvPr userDrawn="1"/>
        </p:nvSpPr>
        <p:spPr bwMode="auto">
          <a:xfrm>
            <a:off x="9909799" y="3828816"/>
            <a:ext cx="201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chemeClr val="accent1"/>
                </a:solidFill>
                <a:latin typeface="Freestyle Script"/>
                <a:cs typeface="Cavolini"/>
              </a:rPr>
              <a:t>Zulassungsbeschränkt?</a:t>
            </a:r>
            <a:endParaRPr/>
          </a:p>
        </p:txBody>
      </p:sp>
      <p:sp>
        <p:nvSpPr>
          <p:cNvPr id="20" name="Textfeld 20">
            <a:extLst>
              <a:ext uri="{FF2B5EF4-FFF2-40B4-BE49-F238E27FC236}">
                <a16:creationId xmlns:a16="http://schemas.microsoft.com/office/drawing/2014/main" id="{0AD3B08F-3A76-4D11-81E2-608C90DEE35B}"/>
              </a:ext>
            </a:extLst>
          </p:cNvPr>
          <p:cNvSpPr>
            <a:spLocks/>
          </p:cNvSpPr>
          <p:nvPr userDrawn="1"/>
        </p:nvSpPr>
        <p:spPr bwMode="auto">
          <a:xfrm>
            <a:off x="9349889" y="5157084"/>
            <a:ext cx="3136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chemeClr val="accent1"/>
                </a:solidFill>
                <a:latin typeface="Freestyle Script"/>
                <a:cs typeface="Cavolini"/>
              </a:rPr>
              <a:t>Virtuelle Studienorientierung verfügbar?</a:t>
            </a:r>
            <a:endParaRPr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E0EDAB6-3DB6-46E2-8EDE-B102324DEA90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33CC4B27-81CA-41B1-95A1-7C537A00CF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3145" y="540000"/>
            <a:ext cx="3062615" cy="91751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4000">
                <a:latin typeface="Zapf Humanist 601" pitchFamily="50" charset="0"/>
              </a:defRPr>
            </a:lvl1pPr>
            <a:lvl2pPr marL="457200" indent="0">
              <a:buNone/>
              <a:defRPr sz="4000">
                <a:latin typeface="Zapf Humanist 601" pitchFamily="50" charset="0"/>
              </a:defRPr>
            </a:lvl2pPr>
            <a:lvl3pPr marL="914400" indent="0">
              <a:buNone/>
              <a:defRPr sz="4000">
                <a:latin typeface="Zapf Humanist 601" pitchFamily="50" charset="0"/>
              </a:defRPr>
            </a:lvl3pPr>
            <a:lvl4pPr marL="1371600" indent="0">
              <a:buNone/>
              <a:defRPr sz="4000">
                <a:latin typeface="Zapf Humanist 601" pitchFamily="50" charset="0"/>
              </a:defRPr>
            </a:lvl4pPr>
            <a:lvl5pPr marL="1828800" indent="0">
              <a:buNone/>
              <a:defRPr sz="4000">
                <a:latin typeface="Zapf Humanist 601" pitchFamily="50" charset="0"/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28CC30-2DE2-447B-B5CE-9725A2C94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5775" y="0"/>
            <a:ext cx="4679950" cy="14572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de-DE" dirty="0"/>
              <a:t>Studium der </a:t>
            </a:r>
          </a:p>
          <a:p>
            <a:pPr lvl="0"/>
            <a:r>
              <a:rPr lang="de-DE" dirty="0"/>
              <a:t>Name des Fachs</a:t>
            </a:r>
          </a:p>
        </p:txBody>
      </p:sp>
      <p:sp>
        <p:nvSpPr>
          <p:cNvPr id="23" name="Inhaltsplatzhalter 51">
            <a:extLst>
              <a:ext uri="{FF2B5EF4-FFF2-40B4-BE49-F238E27FC236}">
                <a16:creationId xmlns:a16="http://schemas.microsoft.com/office/drawing/2014/main" id="{0A327001-F529-4661-89AE-C151B6EDDB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11624" y="1737494"/>
            <a:ext cx="6768752" cy="51205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Bildplatzhalter 27">
            <a:extLst>
              <a:ext uri="{FF2B5EF4-FFF2-40B4-BE49-F238E27FC236}">
                <a16:creationId xmlns:a16="http://schemas.microsoft.com/office/drawing/2014/main" id="{4EB3B854-DC1D-40EC-AE47-FB797A8DB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-1" y="1"/>
            <a:ext cx="3242257" cy="6857998"/>
          </a:xfrm>
          <a:custGeom>
            <a:avLst/>
            <a:gdLst>
              <a:gd name="connsiteX0" fmla="*/ 0 w 3215680"/>
              <a:gd name="connsiteY0" fmla="*/ 0 h 6857998"/>
              <a:gd name="connsiteX1" fmla="*/ 2707930 w 3215680"/>
              <a:gd name="connsiteY1" fmla="*/ 0 h 6857998"/>
              <a:gd name="connsiteX2" fmla="*/ 2707930 w 3215680"/>
              <a:gd name="connsiteY2" fmla="*/ 2922619 h 6857998"/>
              <a:gd name="connsiteX3" fmla="*/ 3215680 w 3215680"/>
              <a:gd name="connsiteY3" fmla="*/ 3428998 h 6857998"/>
              <a:gd name="connsiteX4" fmla="*/ 2707930 w 3215680"/>
              <a:gd name="connsiteY4" fmla="*/ 3935377 h 6857998"/>
              <a:gd name="connsiteX5" fmla="*/ 2707930 w 3215680"/>
              <a:gd name="connsiteY5" fmla="*/ 6857997 h 6857998"/>
              <a:gd name="connsiteX6" fmla="*/ 3215680 w 3215680"/>
              <a:gd name="connsiteY6" fmla="*/ 6857997 h 6857998"/>
              <a:gd name="connsiteX7" fmla="*/ 3215680 w 3215680"/>
              <a:gd name="connsiteY7" fmla="*/ 6857998 h 6857998"/>
              <a:gd name="connsiteX8" fmla="*/ 0 w 3215680"/>
              <a:gd name="connsiteY8" fmla="*/ 6857998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7930 w 3219252"/>
              <a:gd name="connsiteY2" fmla="*/ 2922619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  <a:gd name="connsiteX0" fmla="*/ 0 w 3219252"/>
              <a:gd name="connsiteY0" fmla="*/ 0 h 6857998"/>
              <a:gd name="connsiteX1" fmla="*/ 2707930 w 3219252"/>
              <a:gd name="connsiteY1" fmla="*/ 0 h 6857998"/>
              <a:gd name="connsiteX2" fmla="*/ 2709121 w 3219252"/>
              <a:gd name="connsiteY2" fmla="*/ 2910713 h 6857998"/>
              <a:gd name="connsiteX3" fmla="*/ 3219252 w 3219252"/>
              <a:gd name="connsiteY3" fmla="*/ 3425427 h 6857998"/>
              <a:gd name="connsiteX4" fmla="*/ 2707930 w 3219252"/>
              <a:gd name="connsiteY4" fmla="*/ 3935377 h 6857998"/>
              <a:gd name="connsiteX5" fmla="*/ 2707930 w 3219252"/>
              <a:gd name="connsiteY5" fmla="*/ 6857997 h 6857998"/>
              <a:gd name="connsiteX6" fmla="*/ 3215680 w 3219252"/>
              <a:gd name="connsiteY6" fmla="*/ 6857997 h 6857998"/>
              <a:gd name="connsiteX7" fmla="*/ 3215680 w 3219252"/>
              <a:gd name="connsiteY7" fmla="*/ 6857998 h 6857998"/>
              <a:gd name="connsiteX8" fmla="*/ 0 w 3219252"/>
              <a:gd name="connsiteY8" fmla="*/ 6857998 h 6857998"/>
              <a:gd name="connsiteX9" fmla="*/ 0 w 3219252"/>
              <a:gd name="connsiteY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52" h="6857998">
                <a:moveTo>
                  <a:pt x="0" y="0"/>
                </a:moveTo>
                <a:lnTo>
                  <a:pt x="2707930" y="0"/>
                </a:lnTo>
                <a:lnTo>
                  <a:pt x="2709121" y="2910713"/>
                </a:lnTo>
                <a:lnTo>
                  <a:pt x="3219252" y="3425427"/>
                </a:lnTo>
                <a:lnTo>
                  <a:pt x="2707930" y="3935377"/>
                </a:lnTo>
                <a:lnTo>
                  <a:pt x="2707930" y="6857997"/>
                </a:lnTo>
                <a:lnTo>
                  <a:pt x="3215680" y="6857997"/>
                </a:lnTo>
                <a:lnTo>
                  <a:pt x="321568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pattFill prst="pct30">
            <a:fgClr>
              <a:schemeClr val="accent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83821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265C448-F692-48E6-A943-F1CD1AD90863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FE816E72-2F54-43D9-BEFB-F572FDBE11F5}"/>
              </a:ext>
            </a:extLst>
          </p:cNvPr>
          <p:cNvSpPr/>
          <p:nvPr userDrawn="1"/>
        </p:nvSpPr>
        <p:spPr>
          <a:xfrm>
            <a:off x="-2" y="0"/>
            <a:ext cx="3215681" cy="6858000"/>
          </a:xfrm>
          <a:custGeom>
            <a:avLst/>
            <a:gdLst>
              <a:gd name="connsiteX0" fmla="*/ 0 w 3207000"/>
              <a:gd name="connsiteY0" fmla="*/ 0 h 6858000"/>
              <a:gd name="connsiteX1" fmla="*/ 2700621 w 3207000"/>
              <a:gd name="connsiteY1" fmla="*/ 0 h 6858000"/>
              <a:gd name="connsiteX2" fmla="*/ 2700621 w 3207000"/>
              <a:gd name="connsiteY2" fmla="*/ 2922620 h 6858000"/>
              <a:gd name="connsiteX3" fmla="*/ 3207000 w 3207000"/>
              <a:gd name="connsiteY3" fmla="*/ 3428999 h 6858000"/>
              <a:gd name="connsiteX4" fmla="*/ 2700621 w 3207000"/>
              <a:gd name="connsiteY4" fmla="*/ 3935378 h 6858000"/>
              <a:gd name="connsiteX5" fmla="*/ 2700621 w 3207000"/>
              <a:gd name="connsiteY5" fmla="*/ 6858000 h 6858000"/>
              <a:gd name="connsiteX6" fmla="*/ 0 w 3207000"/>
              <a:gd name="connsiteY6" fmla="*/ 6858000 h 6858000"/>
              <a:gd name="connsiteX7" fmla="*/ 0 w 3207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7000" h="6858000">
                <a:moveTo>
                  <a:pt x="0" y="0"/>
                </a:moveTo>
                <a:lnTo>
                  <a:pt x="2700621" y="0"/>
                </a:lnTo>
                <a:lnTo>
                  <a:pt x="2700621" y="2922620"/>
                </a:lnTo>
                <a:lnTo>
                  <a:pt x="3207000" y="3428999"/>
                </a:lnTo>
                <a:lnTo>
                  <a:pt x="2700621" y="3935378"/>
                </a:lnTo>
                <a:lnTo>
                  <a:pt x="27006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5" name="Grafik 9">
            <a:extLst>
              <a:ext uri="{FF2B5EF4-FFF2-40B4-BE49-F238E27FC236}">
                <a16:creationId xmlns:a16="http://schemas.microsoft.com/office/drawing/2014/main" id="{A8502C2E-B04E-4C51-BD2D-B137752A3F3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 rot="16199999">
            <a:off x="-856656" y="5258432"/>
            <a:ext cx="2372766" cy="459790"/>
          </a:xfrm>
          <a:prstGeom prst="rect">
            <a:avLst/>
          </a:prstGeom>
        </p:spPr>
      </p:pic>
      <p:sp>
        <p:nvSpPr>
          <p:cNvPr id="6" name="Textfeld 10">
            <a:extLst>
              <a:ext uri="{FF2B5EF4-FFF2-40B4-BE49-F238E27FC236}">
                <a16:creationId xmlns:a16="http://schemas.microsoft.com/office/drawing/2014/main" id="{CEA59D6E-E199-4572-AFB0-B6B95EF3E747}"/>
              </a:ext>
            </a:extLst>
          </p:cNvPr>
          <p:cNvSpPr>
            <a:spLocks/>
          </p:cNvSpPr>
          <p:nvPr userDrawn="1"/>
        </p:nvSpPr>
        <p:spPr bwMode="auto">
          <a:xfrm rot="16199999">
            <a:off x="-1380273" y="1631680"/>
            <a:ext cx="3420000" cy="52322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defRPr/>
            </a:pPr>
            <a:r>
              <a:rPr lang="de-DE" sz="1400" b="1" dirty="0">
                <a:solidFill>
                  <a:schemeClr val="bg1"/>
                </a:solidFill>
                <a:latin typeface="Zapf Humanist 601 Ultra"/>
              </a:rPr>
              <a:t>Philosophische Fakultät</a:t>
            </a:r>
            <a:endParaRPr dirty="0"/>
          </a:p>
          <a:p>
            <a:pPr algn="r">
              <a:defRPr/>
            </a:pPr>
            <a:r>
              <a:rPr lang="de-DE" sz="1400" dirty="0">
                <a:solidFill>
                  <a:schemeClr val="bg1"/>
                </a:solidFill>
                <a:latin typeface="Zapf Humanist 601"/>
              </a:rPr>
              <a:t>Studiendekanat</a:t>
            </a:r>
            <a:endParaRPr dirty="0"/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82610F8E-F812-41CB-97D0-EA7099ACB84E}"/>
              </a:ext>
            </a:extLst>
          </p:cNvPr>
          <p:cNvSpPr>
            <a:spLocks/>
          </p:cNvSpPr>
          <p:nvPr userDrawn="1"/>
        </p:nvSpPr>
        <p:spPr bwMode="auto">
          <a:xfrm rot="16199999">
            <a:off x="-1284508" y="3103273"/>
            <a:ext cx="541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600" dirty="0">
                <a:solidFill>
                  <a:schemeClr val="bg1"/>
                </a:solidFill>
                <a:latin typeface="Zapf Humanist 601"/>
              </a:rPr>
              <a:t>Philosophische Fakultät 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69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2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2104F9FF-84B3-461C-9E39-81129E78DDCC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8CDEB1D1-4E13-4A03-A9D4-A50919CA6D75}"/>
              </a:ext>
            </a:extLst>
          </p:cNvPr>
          <p:cNvSpPr/>
          <p:nvPr userDrawn="1"/>
        </p:nvSpPr>
        <p:spPr bwMode="auto">
          <a:xfrm>
            <a:off x="-268560" y="-280232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8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675" r:id="rId2"/>
    <p:sldLayoutId id="2147483692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2104F9FF-84B3-461C-9E39-81129E78DDCC}"/>
              </a:ext>
            </a:extLst>
          </p:cNvPr>
          <p:cNvSpPr/>
          <p:nvPr userDrawn="1"/>
        </p:nvSpPr>
        <p:spPr bwMode="auto">
          <a:xfrm>
            <a:off x="-268560" y="-280231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8CDEB1D1-4E13-4A03-A9D4-A50919CA6D75}"/>
              </a:ext>
            </a:extLst>
          </p:cNvPr>
          <p:cNvSpPr/>
          <p:nvPr userDrawn="1"/>
        </p:nvSpPr>
        <p:spPr bwMode="auto">
          <a:xfrm>
            <a:off x="-268560" y="-280232"/>
            <a:ext cx="12729120" cy="7418461"/>
          </a:xfrm>
          <a:custGeom>
            <a:avLst/>
            <a:gdLst>
              <a:gd name="connsiteX0" fmla="*/ 268560 w 12729120"/>
              <a:gd name="connsiteY0" fmla="*/ 280231 h 7418461"/>
              <a:gd name="connsiteX1" fmla="*/ 268560 w 12729120"/>
              <a:gd name="connsiteY1" fmla="*/ 7138230 h 7418461"/>
              <a:gd name="connsiteX2" fmla="*/ 12460560 w 12729120"/>
              <a:gd name="connsiteY2" fmla="*/ 7138230 h 7418461"/>
              <a:gd name="connsiteX3" fmla="*/ 12460560 w 12729120"/>
              <a:gd name="connsiteY3" fmla="*/ 280231 h 7418461"/>
              <a:gd name="connsiteX4" fmla="*/ 0 w 12729120"/>
              <a:gd name="connsiteY4" fmla="*/ 0 h 7418461"/>
              <a:gd name="connsiteX5" fmla="*/ 12729120 w 12729120"/>
              <a:gd name="connsiteY5" fmla="*/ 0 h 7418461"/>
              <a:gd name="connsiteX6" fmla="*/ 12729120 w 12729120"/>
              <a:gd name="connsiteY6" fmla="*/ 7418461 h 7418461"/>
              <a:gd name="connsiteX7" fmla="*/ 0 w 12729120"/>
              <a:gd name="connsiteY7" fmla="*/ 7418461 h 741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9120" h="7418461">
                <a:moveTo>
                  <a:pt x="268560" y="280231"/>
                </a:moveTo>
                <a:lnTo>
                  <a:pt x="268560" y="7138230"/>
                </a:lnTo>
                <a:lnTo>
                  <a:pt x="12460560" y="7138230"/>
                </a:lnTo>
                <a:lnTo>
                  <a:pt x="12460560" y="280231"/>
                </a:lnTo>
                <a:close/>
                <a:moveTo>
                  <a:pt x="0" y="0"/>
                </a:moveTo>
                <a:lnTo>
                  <a:pt x="12729120" y="0"/>
                </a:lnTo>
                <a:lnTo>
                  <a:pt x="12729120" y="7418461"/>
                </a:lnTo>
                <a:lnTo>
                  <a:pt x="0" y="74184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67" name="Freihandform: Form 66">
            <a:extLst>
              <a:ext uri="{FF2B5EF4-FFF2-40B4-BE49-F238E27FC236}">
                <a16:creationId xmlns:a16="http://schemas.microsoft.com/office/drawing/2014/main" id="{92F6E8DD-9AB2-41E7-9F4A-858BD28AE4CA}"/>
              </a:ext>
            </a:extLst>
          </p:cNvPr>
          <p:cNvSpPr/>
          <p:nvPr userDrawn="1"/>
        </p:nvSpPr>
        <p:spPr>
          <a:xfrm>
            <a:off x="2707929" y="-4762"/>
            <a:ext cx="7283890" cy="6862762"/>
          </a:xfrm>
          <a:custGeom>
            <a:avLst/>
            <a:gdLst>
              <a:gd name="connsiteX0" fmla="*/ 1 w 7283890"/>
              <a:gd name="connsiteY0" fmla="*/ 0 h 6862762"/>
              <a:gd name="connsiteX1" fmla="*/ 6776141 w 7283890"/>
              <a:gd name="connsiteY1" fmla="*/ 0 h 6862762"/>
              <a:gd name="connsiteX2" fmla="*/ 6776141 w 7283890"/>
              <a:gd name="connsiteY2" fmla="*/ 2917113 h 6862762"/>
              <a:gd name="connsiteX3" fmla="*/ 7283890 w 7283890"/>
              <a:gd name="connsiteY3" fmla="*/ 3423492 h 6862762"/>
              <a:gd name="connsiteX4" fmla="*/ 6776141 w 7283890"/>
              <a:gd name="connsiteY4" fmla="*/ 3929871 h 6862762"/>
              <a:gd name="connsiteX5" fmla="*/ 6776141 w 7283890"/>
              <a:gd name="connsiteY5" fmla="*/ 5882034 h 6862762"/>
              <a:gd name="connsiteX6" fmla="*/ 6776141 w 7283890"/>
              <a:gd name="connsiteY6" fmla="*/ 6746130 h 6862762"/>
              <a:gd name="connsiteX7" fmla="*/ 6776140 w 7283890"/>
              <a:gd name="connsiteY7" fmla="*/ 6746130 h 6862762"/>
              <a:gd name="connsiteX8" fmla="*/ 6776140 w 7283890"/>
              <a:gd name="connsiteY8" fmla="*/ 6862762 h 6862762"/>
              <a:gd name="connsiteX9" fmla="*/ 0 w 7283890"/>
              <a:gd name="connsiteY9" fmla="*/ 6862762 h 6862762"/>
              <a:gd name="connsiteX10" fmla="*/ 0 w 7283890"/>
              <a:gd name="connsiteY10" fmla="*/ 6314083 h 6862762"/>
              <a:gd name="connsiteX11" fmla="*/ 1 w 7283890"/>
              <a:gd name="connsiteY11" fmla="*/ 6314083 h 6862762"/>
              <a:gd name="connsiteX12" fmla="*/ 1 w 7283890"/>
              <a:gd name="connsiteY12" fmla="*/ 5882034 h 6862762"/>
              <a:gd name="connsiteX13" fmla="*/ 1 w 7283890"/>
              <a:gd name="connsiteY13" fmla="*/ 3935378 h 6862762"/>
              <a:gd name="connsiteX14" fmla="*/ 507750 w 7283890"/>
              <a:gd name="connsiteY14" fmla="*/ 3428999 h 6862762"/>
              <a:gd name="connsiteX15" fmla="*/ 1 w 7283890"/>
              <a:gd name="connsiteY15" fmla="*/ 2922620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83890" h="6862762">
                <a:moveTo>
                  <a:pt x="1" y="0"/>
                </a:moveTo>
                <a:lnTo>
                  <a:pt x="6776141" y="0"/>
                </a:lnTo>
                <a:lnTo>
                  <a:pt x="6776141" y="2917113"/>
                </a:lnTo>
                <a:lnTo>
                  <a:pt x="7283890" y="3423492"/>
                </a:lnTo>
                <a:lnTo>
                  <a:pt x="6776141" y="3929871"/>
                </a:lnTo>
                <a:lnTo>
                  <a:pt x="6776141" y="5882034"/>
                </a:lnTo>
                <a:lnTo>
                  <a:pt x="6776141" y="6746130"/>
                </a:lnTo>
                <a:lnTo>
                  <a:pt x="6776140" y="6746130"/>
                </a:lnTo>
                <a:lnTo>
                  <a:pt x="6776140" y="6862762"/>
                </a:lnTo>
                <a:lnTo>
                  <a:pt x="0" y="6862762"/>
                </a:lnTo>
                <a:lnTo>
                  <a:pt x="0" y="6314083"/>
                </a:lnTo>
                <a:lnTo>
                  <a:pt x="1" y="6314083"/>
                </a:lnTo>
                <a:lnTo>
                  <a:pt x="1" y="5882034"/>
                </a:lnTo>
                <a:lnTo>
                  <a:pt x="1" y="3935378"/>
                </a:lnTo>
                <a:lnTo>
                  <a:pt x="507750" y="3428999"/>
                </a:lnTo>
                <a:lnTo>
                  <a:pt x="1" y="29226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85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D9DC510-3739-4670-93E4-D96D1E2D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/>
            </a:r>
            <a:br>
              <a:rPr lang="de-DE" sz="4400" dirty="0"/>
            </a:br>
            <a:r>
              <a:rPr lang="de-DE" sz="4400" dirty="0"/>
              <a:t/>
            </a:r>
            <a:br>
              <a:rPr lang="de-DE" sz="4400" dirty="0"/>
            </a:br>
            <a:r>
              <a:rPr lang="de-DE" sz="4400" dirty="0"/>
              <a:t>Sprachen lernen, </a:t>
            </a:r>
            <a:br>
              <a:rPr lang="de-DE" sz="4400" dirty="0"/>
            </a:br>
            <a:r>
              <a:rPr lang="de-DE" sz="4400" dirty="0"/>
              <a:t>Kulturen verstehen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134E535-7131-4EAB-9EE5-45FA39CAB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Informationstage für Studien­interessierte – digital</a:t>
            </a:r>
          </a:p>
          <a:p>
            <a:pPr>
              <a:defRPr/>
            </a:pPr>
            <a:r>
              <a:rPr lang="de-DE" dirty="0"/>
              <a:t>8. und 9. März 2021</a:t>
            </a:r>
          </a:p>
          <a:p>
            <a:pPr marL="0" indent="0">
              <a:buNone/>
              <a:defRPr/>
            </a:pPr>
            <a:r>
              <a:rPr lang="de-DE" dirty="0"/>
              <a:t>Tina Seufer M.A. </a:t>
            </a:r>
          </a:p>
          <a:p>
            <a:pPr marL="0" indent="0"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2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Gebäude, Stein, Platz, Laufsteg enthält.&#10;&#10;Automatisch generierte Beschreibung">
            <a:extLst>
              <a:ext uri="{FF2B5EF4-FFF2-40B4-BE49-F238E27FC236}">
                <a16:creationId xmlns:a16="http://schemas.microsoft.com/office/drawing/2014/main" id="{1C7F89E3-5A3A-427E-95D3-588A8FF7E5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/>
          <a:stretch/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b="1" dirty="0"/>
              <a:t>Χαίρετε!</a:t>
            </a:r>
            <a:endParaRPr lang="de-DE" b="1" dirty="0"/>
          </a:p>
          <a:p>
            <a:r>
              <a:rPr lang="de-DE" b="1" dirty="0" err="1"/>
              <a:t>Salvete</a:t>
            </a:r>
            <a:r>
              <a:rPr lang="de-DE" b="1" dirty="0"/>
              <a:t>!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de-DE" sz="1800" b="1" dirty="0"/>
              <a:t>Griechisch | Griechische Philologie</a:t>
            </a:r>
          </a:p>
          <a:p>
            <a:pPr algn="ctr"/>
            <a:r>
              <a:rPr lang="de-DE" b="1" dirty="0"/>
              <a:t>Klassische Philologie</a:t>
            </a:r>
          </a:p>
          <a:p>
            <a:pPr algn="ctr"/>
            <a:r>
              <a:rPr lang="de-DE" sz="1800" b="1" dirty="0"/>
              <a:t>Lateinische Philologie | Latein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472155509"/>
              </p:ext>
            </p:extLst>
          </p:nvPr>
        </p:nvGraphicFramePr>
        <p:xfrm>
          <a:off x="2711450" y="1736725"/>
          <a:ext cx="6768751" cy="4937760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376438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168178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Sprachpraxis: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Kulturgeschichte und Landeskunde: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Literaturwissenschaft: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Sprachdidaktik: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  </a:t>
                      </a:r>
                      <a:r>
                        <a:rPr lang="de-DE" sz="1600" b="0" i="0" spc="0" dirty="0">
                          <a:solidFill>
                            <a:schemeClr val="bg1"/>
                          </a:solidFill>
                          <a:latin typeface="+mn-lt"/>
                        </a:rPr>
                        <a:t>(nur Lehramt)</a:t>
                      </a:r>
                      <a:endParaRPr lang="de-DE" sz="2400" b="0" i="0" spc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48173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Was sind die Großen Dionysien und welche literarische Gattung haben wir ihnen zu verdanken?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Wer waren eigentlich genau diese "Neoteriker" und woran kann man ihre Werke erkennen?</a:t>
                      </a: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A65D4C7-AA4F-4240-A3A4-798A6802C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7902" y="1710287"/>
            <a:ext cx="720000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C1D593-A148-489C-9CC3-70E213993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7902" y="3005959"/>
            <a:ext cx="720000" cy="8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6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0731AF-CD53-403D-9AC1-E2B4FBCE3F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16608"/>
          <a:stretch/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b="1" dirty="0"/>
              <a:t>Salutem </a:t>
            </a:r>
            <a:r>
              <a:rPr lang="de-DE" b="1" dirty="0" err="1"/>
              <a:t>dicimus</a:t>
            </a:r>
            <a:r>
              <a:rPr lang="de-DE" b="1" dirty="0"/>
              <a:t>!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Lateinische Philologie des Mittelalters und der Neuzeit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4913847"/>
              </p:ext>
            </p:extLst>
          </p:nvPr>
        </p:nvGraphicFramePr>
        <p:xfrm>
          <a:off x="2711450" y="1736725"/>
          <a:ext cx="6768751" cy="4104458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376438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168178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950106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Handschriftenkunde / Editionslehre: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53206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Literaturwissenschaft: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53206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26603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824202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2200" b="0" i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Was versteht man unter einer </a:t>
                      </a:r>
                      <a:r>
                        <a:rPr lang="de-DE" sz="2400" b="1" dirty="0" err="1">
                          <a:solidFill>
                            <a:schemeClr val="bg1"/>
                          </a:solidFill>
                        </a:rPr>
                        <a:t>Bastarda</a:t>
                      </a: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A65D4C7-AA4F-4240-A3A4-798A6802C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7902" y="171028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Baum, Gras, Himmel, draußen enthält.&#10;&#10;Automatisch generierte Beschreibung">
            <a:extLst>
              <a:ext uri="{FF2B5EF4-FFF2-40B4-BE49-F238E27FC236}">
                <a16:creationId xmlns:a16="http://schemas.microsoft.com/office/drawing/2014/main" id="{6F0D05A8-0670-46F2-90CC-138482CB8A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4549"/>
          <a:stretch/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b="1" dirty="0"/>
              <a:t>Welcome </a:t>
            </a:r>
          </a:p>
          <a:p>
            <a:r>
              <a:rPr lang="de-DE" b="1" dirty="0"/>
              <a:t>&amp; Hello!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2800" dirty="0"/>
              <a:t>Studium der </a:t>
            </a:r>
          </a:p>
          <a:p>
            <a:r>
              <a:rPr lang="de-DE" b="1" dirty="0"/>
              <a:t>North American Studies 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76911499"/>
              </p:ext>
            </p:extLst>
          </p:nvPr>
        </p:nvGraphicFramePr>
        <p:xfrm>
          <a:off x="2711450" y="1736725"/>
          <a:ext cx="6768751" cy="4602480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376438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168178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Literaturwissenschaft: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Medienwissenschaft: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21336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Kulturwissenschaft: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21336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Berufsorientierung: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</a:t>
                      </a:r>
                      <a:r>
                        <a:rPr lang="de-DE" sz="1800" b="0" spc="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 </a:t>
                      </a:r>
                      <a:r>
                        <a:rPr lang="de-DE" sz="1600" b="0" i="1" spc="0" dirty="0">
                          <a:solidFill>
                            <a:schemeClr val="bg1"/>
                          </a:solidFill>
                          <a:latin typeface="+mn-lt"/>
                        </a:rPr>
                        <a:t>(Schlüsselkompetenzen)</a:t>
                      </a:r>
                      <a:endParaRPr lang="de-DE" sz="1800" b="0" spc="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589155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2200" b="0" i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 what sense do Western novels and films negotiate ‘American identity’? And why, seemingly paradoxically, are the first Westerns set in New York?</a:t>
                      </a:r>
                      <a:endParaRPr lang="de-DE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A65D4C7-AA4F-4240-A3A4-798A6802C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7902" y="171028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draußen, Nacht, Gebäude, Stadt enthält.&#10;&#10;Automatisch generierte Beschreibung">
            <a:extLst>
              <a:ext uri="{FF2B5EF4-FFF2-40B4-BE49-F238E27FC236}">
                <a16:creationId xmlns:a16="http://schemas.microsoft.com/office/drawing/2014/main" id="{B5137C9C-313D-46B7-991C-F630927558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14581"/>
          <a:stretch>
            <a:fillRect/>
          </a:stretch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ja-JP" altLang="de-DE" b="1" dirty="0">
                <a:latin typeface="+mj-lt"/>
                <a:ea typeface="Arial"/>
                <a:cs typeface="Arial"/>
              </a:rPr>
              <a:t>歡迎</a:t>
            </a:r>
            <a:endParaRPr lang="ar-AE" b="1" dirty="0">
              <a:latin typeface="+mj-lt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Ostasienwissenschaft/ Chinesisch als Fremdsprache (auch LA) 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15553178"/>
              </p:ext>
            </p:extLst>
          </p:nvPr>
        </p:nvGraphicFramePr>
        <p:xfrm>
          <a:off x="2711450" y="1736725"/>
          <a:ext cx="6768751" cy="4876800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1872382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672234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  <a:latin typeface="+mn-lt"/>
                        </a:rPr>
                        <a:t>Sprachpraxis mod. Chinesisch: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</a:t>
                      </a:r>
                      <a:endParaRPr lang="de-DE" sz="18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i="0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Chinesisch als Fremdsprache:</a:t>
                      </a:r>
                      <a:endParaRPr lang="de-DE" sz="2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2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 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(Lehramtsprofil)</a:t>
                      </a:r>
                      <a:endParaRPr lang="de-DE" sz="1600" b="0" spc="-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(anderes Profil)</a:t>
                      </a:r>
                      <a:endParaRPr lang="de-DE" sz="2200" b="0" spc="-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i="0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Sprachwissen-</a:t>
                      </a:r>
                      <a:r>
                        <a:rPr lang="de-DE" sz="2200" b="0" i="0" u="none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schaft</a:t>
                      </a:r>
                      <a:r>
                        <a:rPr lang="de-DE" sz="2200" b="0" i="0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:</a:t>
                      </a:r>
                      <a:endParaRPr lang="de-DE" sz="2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2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 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(Lehramtsprofil, vorgeschrieben)</a:t>
                      </a:r>
                      <a:endParaRPr lang="de-DE" sz="1600" b="0" spc="-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</a:t>
                      </a:r>
                      <a:r>
                        <a:rPr kumimoji="0" lang="de-DE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Fachwiss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. Profil, </a:t>
                      </a:r>
                      <a:r>
                        <a:rPr kumimoji="0" lang="de-DE" sz="1600" b="0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nach Wahl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)</a:t>
                      </a:r>
                      <a:endParaRPr lang="de-DE" sz="1600" b="0" spc="-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i="0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Sprachdidaktik:</a:t>
                      </a:r>
                      <a:endParaRPr lang="de-DE" sz="2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 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(Lehramtsprofil)</a:t>
                      </a:r>
                      <a:endParaRPr kumimoji="0" lang="de-DE" sz="22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481732"/>
                  </a:ext>
                </a:extLst>
              </a:tr>
              <a:tr h="22860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i="1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Für Studierende, deren Muttersprache Chinesisch ist, gelten besondere Bestimmungen</a:t>
                      </a:r>
                      <a:r>
                        <a:rPr lang="de-DE" sz="2200" b="0" i="0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.</a:t>
                      </a:r>
                      <a:endParaRPr lang="de-DE" sz="2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200" b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800" b="0" spc="3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514138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de-DE" sz="2400" b="1" dirty="0">
                          <a:solidFill>
                            <a:schemeClr val="bg1"/>
                          </a:solidFill>
                        </a:rPr>
                        <a:t>学习汉字时，怎么练习最有效？</a:t>
                      </a: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72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außen, Himmel, Personen, Tag enthält.&#10;&#10;Automatisch generierte Beschreibung">
            <a:extLst>
              <a:ext uri="{FF2B5EF4-FFF2-40B4-BE49-F238E27FC236}">
                <a16:creationId xmlns:a16="http://schemas.microsoft.com/office/drawing/2014/main" id="{5C1DA61C-4672-4EBC-8A36-667DE8DFFF8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/>
          <a:stretch/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ja-JP" altLang="de-DE" b="1" dirty="0">
                <a:latin typeface="+mj-lt"/>
                <a:ea typeface="Arial"/>
                <a:cs typeface="Arial"/>
              </a:rPr>
              <a:t>歡迎</a:t>
            </a:r>
            <a:endParaRPr lang="ar-AE" b="1" dirty="0">
              <a:latin typeface="+mj-lt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Ostasienwissenschaft/ Modernes China 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758530922"/>
              </p:ext>
            </p:extLst>
          </p:nvPr>
        </p:nvGraphicFramePr>
        <p:xfrm>
          <a:off x="2711450" y="1736725"/>
          <a:ext cx="6768751" cy="3870960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088406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456210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Sprachlehre: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Landeskunde: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Inhaltslehre zum modernen China </a:t>
                      </a:r>
                      <a:r>
                        <a:rPr lang="de-DE" sz="1600" b="0" dirty="0">
                          <a:solidFill>
                            <a:schemeClr val="bg1"/>
                          </a:solidFill>
                        </a:rPr>
                        <a:t>(nach Wahl)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 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</a:t>
                      </a:r>
                      <a:r>
                        <a:rPr kumimoji="0" lang="de-DE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Sozialwissenschaftl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.)</a:t>
                      </a:r>
                      <a:endParaRPr kumimoji="0" lang="de-DE" sz="16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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</a:t>
                      </a:r>
                      <a:r>
                        <a:rPr kumimoji="0" lang="de-DE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Geisteswissenschaftl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.)</a:t>
                      </a:r>
                      <a:endParaRPr kumimoji="0" lang="de-DE" sz="22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de-DE" sz="2400" b="1" dirty="0">
                          <a:solidFill>
                            <a:schemeClr val="bg1"/>
                          </a:solidFill>
                        </a:rPr>
                        <a:t>中国为什么是世界上经济方面最活力的国家之一</a:t>
                      </a: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64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Andachtsstätte, Lamakloster, draußen, Gebäude enthält.&#10;&#10;Automatisch generierte Beschreibung">
            <a:extLst>
              <a:ext uri="{FF2B5EF4-FFF2-40B4-BE49-F238E27FC236}">
                <a16:creationId xmlns:a16="http://schemas.microsoft.com/office/drawing/2014/main" id="{EDDB738A-B625-49A1-B4F5-F47430C3EB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4549"/>
          <a:stretch/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ja-JP" altLang="de-DE" b="1" dirty="0">
                <a:latin typeface="+mj-lt"/>
                <a:ea typeface="Arial"/>
                <a:cs typeface="Arial"/>
              </a:rPr>
              <a:t>歡迎</a:t>
            </a:r>
            <a:endParaRPr lang="ar-AE" b="1" dirty="0">
              <a:latin typeface="+mj-lt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Ostasienwissenschaft/ Moderne Sinologie (Mono-Bachelor)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017268283"/>
              </p:ext>
            </p:extLst>
          </p:nvPr>
        </p:nvGraphicFramePr>
        <p:xfrm>
          <a:off x="2711450" y="1736725"/>
          <a:ext cx="6768751" cy="5159566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520454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024162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436451">
                <a:tc gridSpan="2">
                  <a:txBody>
                    <a:bodyPr/>
                    <a:lstStyle/>
                    <a:p>
                      <a:pPr algn="r"/>
                      <a:r>
                        <a:rPr lang="de-DE" sz="2400" b="0" i="0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Sprachlehre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  <a:latin typeface="+mn-lt"/>
                        </a:rPr>
                        <a:t>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1483935">
                <a:tc gridSpan="2">
                  <a:txBody>
                    <a:bodyPr/>
                    <a:lstStyle/>
                    <a:p>
                      <a:pPr algn="r"/>
                      <a:r>
                        <a:rPr lang="de-DE" sz="2400" b="0" i="0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Inhaltslehre zum modernen China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  <a:latin typeface="+mn-lt"/>
                        </a:rPr>
                        <a:t>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 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</a:t>
                      </a:r>
                      <a:r>
                        <a:rPr kumimoji="0" lang="de-DE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Sozialwissenschaftl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.)</a:t>
                      </a:r>
                      <a:endParaRPr kumimoji="0" lang="de-DE" sz="16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 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</a:t>
                      </a:r>
                      <a:r>
                        <a:rPr kumimoji="0" lang="de-DE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Geisteswissenschaftl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.)</a:t>
                      </a:r>
                      <a:endParaRPr kumimoji="0" lang="de-DE" sz="16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1134774">
                <a:tc gridSpan="2">
                  <a:txBody>
                    <a:bodyPr/>
                    <a:lstStyle/>
                    <a:p>
                      <a:pPr algn="r"/>
                      <a:r>
                        <a:rPr lang="de-DE" sz="2400" b="0" i="0" u="none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Außerfachlicher  Kompetenzbereich/ kleines Nebenfach: </a:t>
                      </a:r>
                      <a:endParaRPr lang="de-DE" sz="2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203677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745806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de-DE" sz="2400" b="1" dirty="0">
                          <a:solidFill>
                            <a:schemeClr val="bg1"/>
                          </a:solidFill>
                        </a:rPr>
                        <a:t>中國文明爲什麽是世界上最優秀的古老文明之一 ？</a:t>
                      </a: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0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außen, Andachtsstätte enthält.&#10;&#10;Automatisch generierte Beschreibung">
            <a:extLst>
              <a:ext uri="{FF2B5EF4-FFF2-40B4-BE49-F238E27FC236}">
                <a16:creationId xmlns:a16="http://schemas.microsoft.com/office/drawing/2014/main" id="{33C72247-FE8B-4CDC-9D71-869D5BBF4A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>
            <a:fillRect/>
          </a:stretch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altLang="ja-JP" b="1" dirty="0" err="1">
                <a:latin typeface="+mj-lt"/>
                <a:ea typeface="Arial"/>
                <a:cs typeface="Arial"/>
              </a:rPr>
              <a:t>salut</a:t>
            </a:r>
            <a:r>
              <a:rPr lang="de-DE" altLang="ja-JP" b="1" dirty="0">
                <a:latin typeface="+mj-lt"/>
                <a:ea typeface="Arial"/>
                <a:cs typeface="Arial"/>
              </a:rPr>
              <a:t> | ciao  </a:t>
            </a:r>
            <a:r>
              <a:rPr lang="de-DE" altLang="ja-JP" b="1" dirty="0" err="1">
                <a:latin typeface="+mj-lt"/>
                <a:ea typeface="Arial"/>
                <a:cs typeface="Arial"/>
              </a:rPr>
              <a:t>olà</a:t>
            </a:r>
            <a:r>
              <a:rPr lang="de-DE" altLang="ja-JP" b="1" dirty="0">
                <a:latin typeface="+mj-lt"/>
                <a:ea typeface="Arial"/>
                <a:cs typeface="Arial"/>
              </a:rPr>
              <a:t> | </a:t>
            </a:r>
            <a:r>
              <a:rPr lang="de-DE" altLang="ja-JP" b="1" dirty="0" err="1">
                <a:latin typeface="+mj-lt"/>
                <a:ea typeface="Arial"/>
                <a:cs typeface="Arial"/>
              </a:rPr>
              <a:t>hola</a:t>
            </a:r>
            <a:endParaRPr lang="de-DE" altLang="ja-JP" b="1" dirty="0">
              <a:latin typeface="+mj-lt"/>
              <a:ea typeface="Arial"/>
              <a:cs typeface="Arial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>
              <a:lnSpc>
                <a:spcPct val="70000"/>
              </a:lnSpc>
            </a:pPr>
            <a:endParaRPr lang="de-DE" sz="1400" b="1" dirty="0"/>
          </a:p>
          <a:p>
            <a:pPr algn="ctr">
              <a:lnSpc>
                <a:spcPct val="70000"/>
              </a:lnSpc>
            </a:pPr>
            <a:r>
              <a:rPr lang="de-DE" sz="1400" b="1" dirty="0" smtClean="0"/>
              <a:t>Italienisch </a:t>
            </a:r>
            <a:r>
              <a:rPr lang="de-DE" sz="1400" b="1" dirty="0"/>
              <a:t>| Französisch</a:t>
            </a:r>
          </a:p>
          <a:p>
            <a:pPr algn="ctr">
              <a:lnSpc>
                <a:spcPct val="70000"/>
              </a:lnSpc>
            </a:pPr>
            <a:r>
              <a:rPr lang="de-DE" sz="2400" dirty="0"/>
              <a:t>Studium der </a:t>
            </a:r>
            <a:r>
              <a:rPr lang="de-DE" b="1" dirty="0" smtClean="0"/>
              <a:t>Romanistik</a:t>
            </a:r>
          </a:p>
          <a:p>
            <a:pPr algn="ctr">
              <a:lnSpc>
                <a:spcPct val="70000"/>
              </a:lnSpc>
            </a:pPr>
            <a:r>
              <a:rPr lang="de-DE" sz="1400" b="1" dirty="0" smtClean="0"/>
              <a:t>    Spanisch </a:t>
            </a:r>
            <a:r>
              <a:rPr lang="de-DE" sz="1400" b="1" dirty="0"/>
              <a:t>| Portugiesisch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487915823"/>
              </p:ext>
            </p:extLst>
          </p:nvPr>
        </p:nvGraphicFramePr>
        <p:xfrm>
          <a:off x="2711450" y="1736725"/>
          <a:ext cx="6768751" cy="4968240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3672582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1872034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Sprachpraxis: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Landeswissenschaften: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Literaturwissenschaft: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Fachdidaktik/</a:t>
                      </a:r>
                      <a:r>
                        <a:rPr lang="de-DE" sz="2200" b="0" dirty="0" err="1">
                          <a:solidFill>
                            <a:schemeClr val="bg1"/>
                          </a:solidFill>
                        </a:rPr>
                        <a:t>Vermittlungskomp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.: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48173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</a:t>
                      </a:r>
                      <a:r>
                        <a:rPr lang="de-DE" sz="2200" b="0" i="1" dirty="0" smtClean="0">
                          <a:solidFill>
                            <a:schemeClr val="bg1"/>
                          </a:solidFill>
                        </a:rPr>
                        <a:t>Fragen </a:t>
                      </a: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können Sie am Ende des Studiums beantworten: 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warum man das Französische völlig anders schreibt als man es spricht.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was die "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Tre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Corone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" sind.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warum die erhoffte Rückkehr eines vor 500 Jahren im Nebel verschwundenen Königs in Portugal immer noch Gesprächsthema ist.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was sich hinter den "Dos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Españas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" verbirgt.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A65D4C7-AA4F-4240-A3A4-798A6802C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7902" y="1710287"/>
            <a:ext cx="720000" cy="7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0439CD-33CB-44D7-ADD6-08B40299A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7902" y="4414617"/>
            <a:ext cx="720000" cy="7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Wasser, draußen, Boot, Himmel enthält.&#10;&#10;Automatisch generierte Beschreibung">
            <a:extLst>
              <a:ext uri="{FF2B5EF4-FFF2-40B4-BE49-F238E27FC236}">
                <a16:creationId xmlns:a16="http://schemas.microsoft.com/office/drawing/2014/main" id="{C2FAFCAC-5930-4362-A8EA-75FDFAEE1A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4549"/>
          <a:stretch>
            <a:fillRect/>
          </a:stretch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40000" lnSpcReduction="20000"/>
          </a:bodyPr>
          <a:lstStyle/>
          <a:p>
            <a:r>
              <a:rPr lang="de-DE" altLang="ja-JP" b="1" dirty="0" err="1">
                <a:latin typeface="+mj-lt"/>
                <a:ea typeface="Arial"/>
                <a:cs typeface="Arial"/>
              </a:rPr>
              <a:t>Velkommen</a:t>
            </a:r>
            <a:endParaRPr lang="de-DE" altLang="ja-JP" b="1" dirty="0">
              <a:latin typeface="+mj-lt"/>
              <a:ea typeface="Arial"/>
              <a:cs typeface="Arial"/>
            </a:endParaRPr>
          </a:p>
          <a:p>
            <a:r>
              <a:rPr lang="de-DE" altLang="ja-JP" b="1" dirty="0">
                <a:latin typeface="+mj-lt"/>
                <a:ea typeface="Arial"/>
                <a:cs typeface="Arial"/>
              </a:rPr>
              <a:t> </a:t>
            </a:r>
            <a:r>
              <a:rPr lang="de-DE" altLang="ja-JP" b="1" dirty="0" err="1">
                <a:latin typeface="+mj-lt"/>
                <a:ea typeface="Arial"/>
                <a:cs typeface="Arial"/>
              </a:rPr>
              <a:t>Välkommen</a:t>
            </a:r>
            <a:endParaRPr lang="de-DE" altLang="ja-JP" b="1" dirty="0">
              <a:latin typeface="+mj-lt"/>
              <a:ea typeface="Arial"/>
              <a:cs typeface="Arial"/>
            </a:endParaRPr>
          </a:p>
          <a:p>
            <a:r>
              <a:rPr lang="de-DE" altLang="ja-JP" b="1" dirty="0" err="1">
                <a:latin typeface="+mj-lt"/>
                <a:ea typeface="Arial"/>
                <a:cs typeface="Arial"/>
              </a:rPr>
              <a:t>Velkomin</a:t>
            </a:r>
            <a:endParaRPr lang="de-DE" altLang="ja-JP" b="1" dirty="0">
              <a:latin typeface="+mj-lt"/>
              <a:ea typeface="Arial"/>
              <a:cs typeface="Arial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800" b="1" dirty="0" err="1"/>
              <a:t>Studium</a:t>
            </a:r>
            <a:r>
              <a:rPr lang="en-US" sz="2800" b="1" dirty="0"/>
              <a:t> der </a:t>
            </a:r>
            <a:r>
              <a:rPr lang="de-DE" b="1" dirty="0"/>
              <a:t>Skandinavistik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911958640"/>
              </p:ext>
            </p:extLst>
          </p:nvPr>
        </p:nvGraphicFramePr>
        <p:xfrm>
          <a:off x="2711450" y="1736725"/>
          <a:ext cx="6768751" cy="4632960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3528566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2016050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Sprachpraxis: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Literaturwissenschaft: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Landeskunde/Kultur/Geschichte: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Sprachwissenschaft:</a:t>
                      </a: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i="1" spc="-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5664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</a:t>
                      </a:r>
                      <a:r>
                        <a:rPr lang="de-DE" sz="2200" b="0" i="1" dirty="0" smtClean="0">
                          <a:solidFill>
                            <a:schemeClr val="bg1"/>
                          </a:solidFill>
                        </a:rPr>
                        <a:t>Fragen </a:t>
                      </a: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können Sie am Ende des Studiums beantworten: 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spricht man in Island wirklich noch wie im Mittelalter?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gab es die Wikinger? 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und was bedeutet "</a:t>
                      </a:r>
                      <a:r>
                        <a:rPr lang="de-DE" sz="2400" b="1" dirty="0" err="1">
                          <a:solidFill>
                            <a:schemeClr val="bg1"/>
                          </a:solidFill>
                        </a:rPr>
                        <a:t>hygge</a:t>
                      </a: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" nun eigentlich?</a:t>
                      </a: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5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außen, Gebäude, Stein enthält.&#10;&#10;Automatisch generierte Beschreibung">
            <a:extLst>
              <a:ext uri="{FF2B5EF4-FFF2-40B4-BE49-F238E27FC236}">
                <a16:creationId xmlns:a16="http://schemas.microsoft.com/office/drawing/2014/main" id="{D5FFDE2D-63C6-4D03-910B-CD7259303C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" r="7984"/>
          <a:stretch>
            <a:fillRect/>
          </a:stretch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r>
              <a:rPr lang="az-Cyrl-AZ" altLang="ja-JP" b="1" dirty="0">
                <a:latin typeface="+mj-lt"/>
                <a:ea typeface="Arial"/>
                <a:cs typeface="Arial"/>
              </a:rPr>
              <a:t>Привет! </a:t>
            </a:r>
            <a:r>
              <a:rPr lang="de-DE" altLang="ja-JP" b="1" dirty="0" err="1">
                <a:latin typeface="+mj-lt"/>
                <a:ea typeface="Arial"/>
                <a:cs typeface="Arial"/>
              </a:rPr>
              <a:t>Hej</a:t>
            </a:r>
            <a:r>
              <a:rPr lang="de-DE" altLang="ja-JP" b="1" dirty="0">
                <a:latin typeface="+mj-lt"/>
                <a:ea typeface="Arial"/>
                <a:cs typeface="Arial"/>
              </a:rPr>
              <a:t>! </a:t>
            </a:r>
            <a:r>
              <a:rPr lang="az-Cyrl-AZ" altLang="ja-JP" b="1" dirty="0">
                <a:latin typeface="+mj-lt"/>
                <a:ea typeface="Arial"/>
                <a:cs typeface="Arial"/>
              </a:rPr>
              <a:t>Ћао! </a:t>
            </a:r>
            <a:r>
              <a:rPr lang="de-DE" altLang="ja-JP" b="1" dirty="0" err="1">
                <a:latin typeface="+mj-lt"/>
                <a:ea typeface="Arial"/>
                <a:cs typeface="Arial"/>
              </a:rPr>
              <a:t>Cześć</a:t>
            </a:r>
            <a:r>
              <a:rPr lang="de-DE" altLang="ja-JP" b="1" dirty="0">
                <a:latin typeface="+mj-lt"/>
                <a:ea typeface="Arial"/>
                <a:cs typeface="Arial"/>
              </a:rPr>
              <a:t>!  </a:t>
            </a:r>
            <a:r>
              <a:rPr lang="az-Cyrl-AZ" altLang="ja-JP" b="1" dirty="0">
                <a:latin typeface="+mj-lt"/>
                <a:ea typeface="Arial"/>
                <a:cs typeface="Arial"/>
              </a:rPr>
              <a:t>Здравей!  </a:t>
            </a:r>
            <a:r>
              <a:rPr lang="de-DE" altLang="ja-JP" b="1" dirty="0" err="1">
                <a:latin typeface="+mj-lt"/>
                <a:ea typeface="Arial"/>
                <a:cs typeface="Arial"/>
              </a:rPr>
              <a:t>Ahoj</a:t>
            </a:r>
            <a:r>
              <a:rPr lang="de-DE" altLang="ja-JP" b="1" dirty="0">
                <a:latin typeface="+mj-lt"/>
                <a:ea typeface="Arial"/>
                <a:cs typeface="Arial"/>
              </a:rPr>
              <a:t>!  </a:t>
            </a:r>
            <a:r>
              <a:rPr lang="az-Cyrl-AZ" altLang="ja-JP" b="1" dirty="0">
                <a:latin typeface="+mj-lt"/>
                <a:ea typeface="Arial"/>
                <a:cs typeface="Arial"/>
              </a:rPr>
              <a:t>Привіт!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Slavische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Philologie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/>
              <a:t>/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Russisch</a:t>
            </a:r>
            <a:endParaRPr lang="de-DE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823548152"/>
              </p:ext>
            </p:extLst>
          </p:nvPr>
        </p:nvGraphicFramePr>
        <p:xfrm>
          <a:off x="2711450" y="1736725"/>
          <a:ext cx="6768751" cy="4671562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1944390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600226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428647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Sprachpraxis: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</a:t>
                      </a: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</a:t>
                      </a:r>
                      <a:endParaRPr kumimoji="0" lang="de-DE" sz="24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428647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 err="1">
                          <a:solidFill>
                            <a:schemeClr val="bg1"/>
                          </a:solidFill>
                        </a:rPr>
                        <a:t>Landeswiss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</a:t>
                      </a: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</a:t>
                      </a:r>
                      <a:endParaRPr kumimoji="0" lang="de-DE" sz="16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428647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 err="1">
                          <a:solidFill>
                            <a:schemeClr val="bg1"/>
                          </a:solidFill>
                        </a:rPr>
                        <a:t>Literaturwiss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.: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</a:t>
                      </a: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</a:t>
                      </a:r>
                      <a:endParaRPr kumimoji="0" lang="de-DE" sz="2400" b="0" i="0" u="none" strike="noStrike" kern="1200" cap="none" spc="-30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schemeClr val="tx2">
                                <a:lumMod val="0"/>
                                <a:lumOff val="100000"/>
                              </a:schemeClr>
                            </a:gs>
                            <a:gs pos="45000">
                              <a:schemeClr val="tx2">
                                <a:lumMod val="40000"/>
                                <a:lumOff val="60000"/>
                              </a:schemeClr>
                            </a:gs>
                            <a:gs pos="55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Font Awesome 5 Free Solid" panose="02000503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428647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 err="1">
                          <a:solidFill>
                            <a:schemeClr val="bg1"/>
                          </a:solidFill>
                        </a:rPr>
                        <a:t>Sprachwiss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.: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</a:t>
                      </a: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428647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>
                          <a:solidFill>
                            <a:schemeClr val="bg1"/>
                          </a:solidFill>
                        </a:rPr>
                        <a:t>Sprachdidaktik:</a:t>
                      </a:r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</a:t>
                      </a:r>
                      <a:r>
                        <a:rPr kumimoji="0" lang="de-DE" sz="28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(nur Russ.)</a:t>
                      </a:r>
                      <a:endParaRPr kumimoji="0" lang="de-DE" sz="16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56643"/>
                  </a:ext>
                </a:extLst>
              </a:tr>
              <a:tr h="42864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>
                          <a:solidFill>
                            <a:schemeClr val="bg1"/>
                          </a:solidFill>
                        </a:rPr>
                        <a:t>Wiss. Arbeiten:</a:t>
                      </a:r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</a:t>
                      </a:r>
                      <a:r>
                        <a:rPr kumimoji="0" lang="de-DE" sz="28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(nur </a:t>
                      </a:r>
                      <a:r>
                        <a:rPr kumimoji="0" lang="de-DE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Slav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/>
                        </a:rPr>
                        <a:t>. Phil.)</a:t>
                      </a:r>
                      <a:endParaRPr kumimoji="0" lang="de-DE" sz="18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481732"/>
                  </a:ext>
                </a:extLst>
              </a:tr>
              <a:tr h="214324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592118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</a:t>
                      </a:r>
                      <a:r>
                        <a:rPr lang="de-DE" sz="2200" b="0" i="1" dirty="0" smtClean="0">
                          <a:solidFill>
                            <a:schemeClr val="bg1"/>
                          </a:solidFill>
                        </a:rPr>
                        <a:t>Fragen </a:t>
                      </a: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können Sie am Ende des Studiums beantworten: 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Was hat Berlin mit slavischen Sümpfen zu tun? 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Zapf Humanist 601" pitchFamily="50" charset="0"/>
                        <a:buChar char="…"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Gab es Epochen wie die Renaissance oder die Moderne in allen slavischen Literaturen?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9E0439CD-33CB-44D7-ADD6-08B40299A3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7902" y="4414617"/>
            <a:ext cx="720000" cy="74322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40756E3-19C5-406A-B64F-D6B4ECC25BD3}"/>
              </a:ext>
            </a:extLst>
          </p:cNvPr>
          <p:cNvGrpSpPr/>
          <p:nvPr/>
        </p:nvGrpSpPr>
        <p:grpSpPr>
          <a:xfrm>
            <a:off x="6443229" y="2651278"/>
            <a:ext cx="722125" cy="918357"/>
            <a:chOff x="6082144" y="2654959"/>
            <a:chExt cx="722125" cy="91835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D1B846D-1CB3-4987-B4C1-5A0EBD2FA4C7}"/>
                </a:ext>
              </a:extLst>
            </p:cNvPr>
            <p:cNvSpPr/>
            <p:nvPr/>
          </p:nvSpPr>
          <p:spPr>
            <a:xfrm>
              <a:off x="6082144" y="2656964"/>
              <a:ext cx="4539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rtl="0"/>
              <a:r>
                <a:rPr lang="de-DE" sz="2400" kern="1200" spc="-300" dirty="0"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49000">
                        <a:schemeClr val="tx2">
                          <a:lumMod val="40000"/>
                          <a:lumOff val="60000"/>
                        </a:schemeClr>
                      </a:gs>
                      <a:gs pos="51000">
                        <a:schemeClr val="bg1">
                          <a:lumMod val="0"/>
                          <a:lumOff val="100000"/>
                        </a:schemeClr>
                      </a:gs>
                      <a:gs pos="100000">
                        <a:schemeClr val="bg1"/>
                      </a:gs>
                    </a:gsLst>
                    <a:lin ang="18000000" scaled="0"/>
                  </a:gradFill>
                  <a:latin typeface="Font Awesome 5 Free Solid" panose="02000503000000000000" pitchFamily="50" charset="0"/>
                </a:rPr>
                <a:t>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22D1501-2832-42C8-90F0-762DA02EDC54}"/>
                </a:ext>
              </a:extLst>
            </p:cNvPr>
            <p:cNvSpPr/>
            <p:nvPr/>
          </p:nvSpPr>
          <p:spPr>
            <a:xfrm>
              <a:off x="6350299" y="2654959"/>
              <a:ext cx="4539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rtl="0"/>
              <a:r>
                <a:rPr lang="de-DE" sz="2400" kern="1200" spc="-300" dirty="0"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49000">
                        <a:schemeClr val="tx2">
                          <a:lumMod val="40000"/>
                          <a:lumOff val="60000"/>
                        </a:schemeClr>
                      </a:gs>
                      <a:gs pos="51000">
                        <a:schemeClr val="bg1">
                          <a:lumMod val="0"/>
                          <a:lumOff val="100000"/>
                        </a:schemeClr>
                      </a:gs>
                      <a:gs pos="100000">
                        <a:schemeClr val="bg1"/>
                      </a:gs>
                    </a:gsLst>
                    <a:lin ang="18000000" scaled="0"/>
                  </a:gradFill>
                  <a:latin typeface="Font Awesome 5 Free Solid" panose="02000503000000000000" pitchFamily="50" charset="0"/>
                </a:rPr>
                <a:t>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E3BB221-CB58-41DA-8D89-F96893D4623F}"/>
                </a:ext>
              </a:extLst>
            </p:cNvPr>
            <p:cNvSpPr/>
            <p:nvPr/>
          </p:nvSpPr>
          <p:spPr>
            <a:xfrm>
              <a:off x="6082144" y="3111651"/>
              <a:ext cx="4539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rtl="0"/>
              <a:r>
                <a:rPr lang="de-DE" sz="2400" kern="1200" spc="-300" dirty="0"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49000">
                        <a:schemeClr val="tx2">
                          <a:lumMod val="40000"/>
                          <a:lumOff val="60000"/>
                        </a:schemeClr>
                      </a:gs>
                      <a:gs pos="51000">
                        <a:schemeClr val="bg1">
                          <a:lumMod val="0"/>
                          <a:lumOff val="100000"/>
                        </a:schemeClr>
                      </a:gs>
                      <a:gs pos="100000">
                        <a:schemeClr val="bg1"/>
                      </a:gs>
                    </a:gsLst>
                    <a:lin ang="18000000" scaled="0"/>
                  </a:gradFill>
                  <a:latin typeface="Font Awesome 5 Free Solid" panose="02000503000000000000" pitchFamily="50" charset="0"/>
                </a:rPr>
                <a:t>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E41675D-1E8A-4847-B59A-2BA8730D7CA9}"/>
                </a:ext>
              </a:extLst>
            </p:cNvPr>
            <p:cNvSpPr/>
            <p:nvPr/>
          </p:nvSpPr>
          <p:spPr>
            <a:xfrm>
              <a:off x="6350299" y="3109646"/>
              <a:ext cx="4539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rtl="0"/>
              <a:r>
                <a:rPr lang="de-DE" sz="2400" kern="1200" spc="-300" dirty="0"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49000">
                        <a:schemeClr val="tx2">
                          <a:lumMod val="40000"/>
                          <a:lumOff val="60000"/>
                        </a:schemeClr>
                      </a:gs>
                      <a:gs pos="51000">
                        <a:schemeClr val="bg1">
                          <a:lumMod val="0"/>
                          <a:lumOff val="100000"/>
                        </a:schemeClr>
                      </a:gs>
                      <a:gs pos="100000">
                        <a:schemeClr val="bg1"/>
                      </a:gs>
                    </a:gsLst>
                    <a:lin ang="18000000" scaled="0"/>
                  </a:gradFill>
                  <a:latin typeface="Font Awesome 5 Free Solid" panose="02000503000000000000" pitchFamily="50" charset="0"/>
                </a:rPr>
                <a:t>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03EBA843-9AC7-4E74-83D4-8D5CED454418}"/>
              </a:ext>
            </a:extLst>
          </p:cNvPr>
          <p:cNvSpPr/>
          <p:nvPr/>
        </p:nvSpPr>
        <p:spPr>
          <a:xfrm>
            <a:off x="2707929" y="-4762"/>
            <a:ext cx="7283890" cy="6862762"/>
          </a:xfrm>
          <a:custGeom>
            <a:avLst/>
            <a:gdLst>
              <a:gd name="connsiteX0" fmla="*/ 1 w 7283890"/>
              <a:gd name="connsiteY0" fmla="*/ 0 h 6862762"/>
              <a:gd name="connsiteX1" fmla="*/ 6776141 w 7283890"/>
              <a:gd name="connsiteY1" fmla="*/ 0 h 6862762"/>
              <a:gd name="connsiteX2" fmla="*/ 6776141 w 7283890"/>
              <a:gd name="connsiteY2" fmla="*/ 2917113 h 6862762"/>
              <a:gd name="connsiteX3" fmla="*/ 7283890 w 7283890"/>
              <a:gd name="connsiteY3" fmla="*/ 3423492 h 6862762"/>
              <a:gd name="connsiteX4" fmla="*/ 6776141 w 7283890"/>
              <a:gd name="connsiteY4" fmla="*/ 3929871 h 6862762"/>
              <a:gd name="connsiteX5" fmla="*/ 6776141 w 7283890"/>
              <a:gd name="connsiteY5" fmla="*/ 5882034 h 6862762"/>
              <a:gd name="connsiteX6" fmla="*/ 6776141 w 7283890"/>
              <a:gd name="connsiteY6" fmla="*/ 6746130 h 6862762"/>
              <a:gd name="connsiteX7" fmla="*/ 6776140 w 7283890"/>
              <a:gd name="connsiteY7" fmla="*/ 6746130 h 6862762"/>
              <a:gd name="connsiteX8" fmla="*/ 6776140 w 7283890"/>
              <a:gd name="connsiteY8" fmla="*/ 6862762 h 6862762"/>
              <a:gd name="connsiteX9" fmla="*/ 0 w 7283890"/>
              <a:gd name="connsiteY9" fmla="*/ 6862762 h 6862762"/>
              <a:gd name="connsiteX10" fmla="*/ 0 w 7283890"/>
              <a:gd name="connsiteY10" fmla="*/ 6314083 h 6862762"/>
              <a:gd name="connsiteX11" fmla="*/ 1 w 7283890"/>
              <a:gd name="connsiteY11" fmla="*/ 6314083 h 6862762"/>
              <a:gd name="connsiteX12" fmla="*/ 1 w 7283890"/>
              <a:gd name="connsiteY12" fmla="*/ 5882034 h 6862762"/>
              <a:gd name="connsiteX13" fmla="*/ 1 w 7283890"/>
              <a:gd name="connsiteY13" fmla="*/ 3935378 h 6862762"/>
              <a:gd name="connsiteX14" fmla="*/ 507750 w 7283890"/>
              <a:gd name="connsiteY14" fmla="*/ 3428999 h 6862762"/>
              <a:gd name="connsiteX15" fmla="*/ 1 w 7283890"/>
              <a:gd name="connsiteY15" fmla="*/ 2922620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83890" h="6862762">
                <a:moveTo>
                  <a:pt x="1" y="0"/>
                </a:moveTo>
                <a:lnTo>
                  <a:pt x="6776141" y="0"/>
                </a:lnTo>
                <a:lnTo>
                  <a:pt x="6776141" y="2917113"/>
                </a:lnTo>
                <a:lnTo>
                  <a:pt x="7283890" y="3423492"/>
                </a:lnTo>
                <a:lnTo>
                  <a:pt x="6776141" y="3929871"/>
                </a:lnTo>
                <a:lnTo>
                  <a:pt x="6776141" y="5882034"/>
                </a:lnTo>
                <a:lnTo>
                  <a:pt x="6776141" y="6746130"/>
                </a:lnTo>
                <a:lnTo>
                  <a:pt x="6776140" y="6746130"/>
                </a:lnTo>
                <a:lnTo>
                  <a:pt x="6776140" y="6862762"/>
                </a:lnTo>
                <a:lnTo>
                  <a:pt x="0" y="6862762"/>
                </a:lnTo>
                <a:lnTo>
                  <a:pt x="0" y="6314083"/>
                </a:lnTo>
                <a:lnTo>
                  <a:pt x="1" y="6314083"/>
                </a:lnTo>
                <a:lnTo>
                  <a:pt x="1" y="5882034"/>
                </a:lnTo>
                <a:lnTo>
                  <a:pt x="1" y="3935378"/>
                </a:lnTo>
                <a:lnTo>
                  <a:pt x="507750" y="3428999"/>
                </a:lnTo>
                <a:lnTo>
                  <a:pt x="1" y="29226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5" name="Bild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BB7BEBE0-B41D-44FF-9450-295927A08BE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r="21494"/>
          <a:stretch>
            <a:fillRect/>
          </a:stretch>
        </p:blipFill>
        <p:spPr>
          <a:custGeom>
            <a:avLst/>
            <a:gdLst>
              <a:gd name="connsiteX0" fmla="*/ 0 w 3215680"/>
              <a:gd name="connsiteY0" fmla="*/ 0 h 6857998"/>
              <a:gd name="connsiteX1" fmla="*/ 2707930 w 3215680"/>
              <a:gd name="connsiteY1" fmla="*/ 0 h 6857998"/>
              <a:gd name="connsiteX2" fmla="*/ 2707930 w 3215680"/>
              <a:gd name="connsiteY2" fmla="*/ 2922619 h 6857998"/>
              <a:gd name="connsiteX3" fmla="*/ 3215680 w 3215680"/>
              <a:gd name="connsiteY3" fmla="*/ 3428998 h 6857998"/>
              <a:gd name="connsiteX4" fmla="*/ 2707930 w 3215680"/>
              <a:gd name="connsiteY4" fmla="*/ 3935377 h 6857998"/>
              <a:gd name="connsiteX5" fmla="*/ 2707930 w 3215680"/>
              <a:gd name="connsiteY5" fmla="*/ 6857997 h 6857998"/>
              <a:gd name="connsiteX6" fmla="*/ 3215680 w 3215680"/>
              <a:gd name="connsiteY6" fmla="*/ 6857997 h 6857998"/>
              <a:gd name="connsiteX7" fmla="*/ 3215680 w 3215680"/>
              <a:gd name="connsiteY7" fmla="*/ 6857998 h 6857998"/>
              <a:gd name="connsiteX8" fmla="*/ 0 w 3215680"/>
              <a:gd name="connsiteY8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5680" h="6857998">
                <a:moveTo>
                  <a:pt x="0" y="0"/>
                </a:moveTo>
                <a:lnTo>
                  <a:pt x="2707930" y="0"/>
                </a:lnTo>
                <a:lnTo>
                  <a:pt x="2707930" y="2922619"/>
                </a:lnTo>
                <a:lnTo>
                  <a:pt x="3215680" y="3428998"/>
                </a:lnTo>
                <a:lnTo>
                  <a:pt x="2707930" y="3935377"/>
                </a:lnTo>
                <a:lnTo>
                  <a:pt x="2707930" y="6857997"/>
                </a:lnTo>
                <a:lnTo>
                  <a:pt x="3215680" y="6857997"/>
                </a:lnTo>
                <a:lnTo>
                  <a:pt x="321568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lang="de-DE" b="1" dirty="0" err="1"/>
              <a:t>Ho</a:t>
            </a:r>
            <a:r>
              <a:rPr lang="de-DE" dirty="0" err="1"/>
              <a:t>ş</a:t>
            </a:r>
            <a:r>
              <a:rPr lang="de-DE" b="1" dirty="0"/>
              <a:t> </a:t>
            </a:r>
            <a:r>
              <a:rPr lang="de-DE" b="1" dirty="0" err="1"/>
              <a:t>geldiniz</a:t>
            </a:r>
            <a:r>
              <a:rPr lang="de-DE" b="1" dirty="0"/>
              <a:t>!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2800" dirty="0"/>
              <a:t>Studium der </a:t>
            </a:r>
            <a:r>
              <a:rPr lang="de-DE" b="1" dirty="0"/>
              <a:t>Turkologie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72035965"/>
              </p:ext>
            </p:extLst>
          </p:nvPr>
        </p:nvGraphicFramePr>
        <p:xfrm>
          <a:off x="2711450" y="1736725"/>
          <a:ext cx="6768751" cy="4005313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016398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528218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450751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Sprachpraxis: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450751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Landeskunde: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804913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 err="1">
                          <a:solidFill>
                            <a:schemeClr val="bg1"/>
                          </a:solidFill>
                        </a:rPr>
                        <a:t>Literaturwiss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.: 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450751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 err="1">
                          <a:solidFill>
                            <a:schemeClr val="bg1"/>
                          </a:solidFill>
                        </a:rPr>
                        <a:t>Sprachwiss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.: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800" b="1" dirty="0">
                          <a:solidFill>
                            <a:schemeClr val="bg1"/>
                          </a:solidFill>
                        </a:rPr>
                        <a:t>Was bedeuten die Begriffe </a:t>
                      </a:r>
                      <a:r>
                        <a:rPr lang="de-DE" sz="2800" b="1" i="1" dirty="0" err="1">
                          <a:solidFill>
                            <a:schemeClr val="bg1"/>
                          </a:solidFill>
                        </a:rPr>
                        <a:t>huzur</a:t>
                      </a:r>
                      <a:r>
                        <a:rPr lang="de-DE" sz="2800" b="1" dirty="0">
                          <a:solidFill>
                            <a:schemeClr val="bg1"/>
                          </a:solidFill>
                        </a:rPr>
                        <a:t> und </a:t>
                      </a:r>
                      <a:r>
                        <a:rPr lang="de-DE" sz="2800" b="1" i="1" dirty="0" err="1">
                          <a:solidFill>
                            <a:schemeClr val="bg1"/>
                          </a:solidFill>
                        </a:rPr>
                        <a:t>hüzün</a:t>
                      </a:r>
                      <a:r>
                        <a:rPr lang="de-DE" sz="28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A65D4C7-AA4F-4240-A3A4-798A6802C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32547" y="1718427"/>
            <a:ext cx="720000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C1D593-A148-489C-9CC3-70E213993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7902" y="3005959"/>
            <a:ext cx="720000" cy="8228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0439CD-33CB-44D7-ADD6-08B40299A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557904" y="4404488"/>
            <a:ext cx="720000" cy="7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CB05E36-C9A1-49F2-8CA5-F6C52CDB5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1704" y="548680"/>
            <a:ext cx="8760296" cy="1440160"/>
          </a:xfrm>
        </p:spPr>
        <p:txBody>
          <a:bodyPr/>
          <a:lstStyle/>
          <a:p>
            <a:pPr algn="l"/>
            <a:r>
              <a:rPr lang="de-DE" b="1" dirty="0"/>
              <a:t>Inhalt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246F81D-9C59-4003-8289-E53EAEB774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1704" y="1988841"/>
            <a:ext cx="8064896" cy="4869160"/>
          </a:xfrm>
        </p:spPr>
        <p:txBody>
          <a:bodyPr/>
          <a:lstStyle/>
          <a:p>
            <a:pPr marL="457200" indent="-45720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de-DE" dirty="0"/>
              <a:t>Bachelorstudium in Göttingen</a:t>
            </a:r>
          </a:p>
          <a:p>
            <a:pPr marL="457200" indent="-45720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de-DE" dirty="0"/>
              <a:t>Typische Inhalte eines </a:t>
            </a:r>
            <a:r>
              <a:rPr lang="de-DE" dirty="0" err="1"/>
              <a:t>Philologiestudiums</a:t>
            </a:r>
            <a:endParaRPr lang="de-DE" dirty="0"/>
          </a:p>
          <a:p>
            <a:pPr marL="457200" indent="-45720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de-DE" dirty="0"/>
              <a:t>Vorstellung der Fächer</a:t>
            </a:r>
          </a:p>
          <a:p>
            <a:pPr marL="457200" indent="-45720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de-DE" dirty="0"/>
              <a:t>Ansprechpartner*innen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b="1" dirty="0"/>
              <a:t>Im Anschluss: 	</a:t>
            </a:r>
          </a:p>
          <a:p>
            <a:pPr>
              <a:defRPr/>
            </a:pPr>
            <a:r>
              <a:rPr lang="de-DE" dirty="0"/>
              <a:t>weitere Informationen und Fragen in eigenen Konferenzräumen der meisten Fächer</a:t>
            </a:r>
          </a:p>
        </p:txBody>
      </p:sp>
    </p:spTree>
    <p:extLst>
      <p:ext uri="{BB962C8B-B14F-4D97-AF65-F5344CB8AC3E}">
        <p14:creationId xmlns:p14="http://schemas.microsoft.com/office/powerpoint/2010/main" val="2867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BD94D7D-A3F0-4821-9CA4-4458FB46F6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de-DE" dirty="0">
                <a:solidFill>
                  <a:prstClr val="black"/>
                </a:solidFill>
              </a:rPr>
              <a:t>Wir sind für Sie da!</a:t>
            </a:r>
          </a:p>
          <a:p>
            <a:pPr lvl="0">
              <a:defRPr/>
            </a:pPr>
            <a:r>
              <a:rPr lang="de-DE" sz="2800" dirty="0">
                <a:solidFill>
                  <a:prstClr val="black"/>
                </a:solidFill>
                <a:cs typeface="Arial"/>
              </a:rPr>
              <a:t>Kontakt und Beratungsmöglichkeiten unter</a:t>
            </a:r>
          </a:p>
          <a:p>
            <a:pPr lvl="0">
              <a:defRPr/>
            </a:pPr>
            <a:r>
              <a:rPr lang="de-DE" sz="2400" i="1" dirty="0">
                <a:solidFill>
                  <a:prstClr val="black"/>
                </a:solidFill>
                <a:cs typeface="Arial"/>
              </a:rPr>
              <a:t>phil.uni-goettingen.de/</a:t>
            </a:r>
            <a:r>
              <a:rPr lang="de-DE" sz="2400" i="1" dirty="0" err="1">
                <a:solidFill>
                  <a:prstClr val="black"/>
                </a:solidFill>
                <a:cs typeface="Arial"/>
              </a:rPr>
              <a:t>studienberatung</a:t>
            </a:r>
            <a:endParaRPr lang="de-DE" sz="2400" i="1" dirty="0">
              <a:solidFill>
                <a:prstClr val="black"/>
              </a:solidFill>
              <a:cs typeface="Arial"/>
            </a:endParaRPr>
          </a:p>
          <a:p>
            <a:pPr lvl="0">
              <a:defRPr/>
            </a:pPr>
            <a:r>
              <a:rPr lang="de-DE" sz="2400" i="1" dirty="0" smtClean="0">
                <a:solidFill>
                  <a:prstClr val="black"/>
                </a:solidFill>
                <a:cs typeface="Arial"/>
              </a:rPr>
              <a:t>phil.uni-goettingen.de/</a:t>
            </a:r>
            <a:r>
              <a:rPr lang="de-DE" sz="2400" i="1" dirty="0" err="1" smtClean="0">
                <a:solidFill>
                  <a:prstClr val="black"/>
                </a:solidFill>
                <a:cs typeface="Arial"/>
              </a:rPr>
              <a:t>fsb</a:t>
            </a:r>
            <a:endParaRPr lang="de-DE" sz="2400" i="1" dirty="0" smtClean="0">
              <a:solidFill>
                <a:prstClr val="black"/>
              </a:solidFill>
              <a:cs typeface="Arial"/>
            </a:endParaRPr>
          </a:p>
          <a:p>
            <a:pPr lvl="0">
              <a:defRPr/>
            </a:pPr>
            <a:endParaRPr lang="de-DE" sz="2400" i="1" dirty="0">
              <a:solidFill>
                <a:prstClr val="black"/>
              </a:solidFill>
              <a:cs typeface="Arial"/>
            </a:endParaRPr>
          </a:p>
          <a:p>
            <a:pPr lvl="0">
              <a:defRPr/>
            </a:pPr>
            <a:r>
              <a:rPr lang="de-DE" sz="2400" i="1" dirty="0" smtClean="0">
                <a:solidFill>
                  <a:prstClr val="black"/>
                </a:solidFill>
                <a:cs typeface="Arial"/>
              </a:rPr>
              <a:t>E-Mail: studienberatung@phil.uni-goettingen.de</a:t>
            </a:r>
            <a:endParaRPr lang="de-DE" sz="2400" i="1" dirty="0">
              <a:solidFill>
                <a:prstClr val="black"/>
              </a:solidFill>
              <a:cs typeface="Arial"/>
            </a:endParaRPr>
          </a:p>
        </p:txBody>
      </p:sp>
      <p:pic>
        <p:nvPicPr>
          <p:cNvPr id="5" name="Bildplatzhalter 4" descr="Ein Bild, das Gras, draußen, Person enthält.&#10;&#10;Automatisch generierte Beschreibung">
            <a:extLst>
              <a:ext uri="{FF2B5EF4-FFF2-40B4-BE49-F238E27FC236}">
                <a16:creationId xmlns:a16="http://schemas.microsoft.com/office/drawing/2014/main" id="{BD4F40A5-E750-4A42-84F3-FC8033FBC65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532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44FFD3-C7F2-4AF9-BF12-C2A6080F7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Webseite mit den Links zu den </a:t>
            </a:r>
            <a:r>
              <a:rPr lang="de-DE" dirty="0" smtClean="0"/>
              <a:t>Konferenzräumen der Fächer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8271186-556B-4F61-BEA2-B55E3A2BC9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www.phil.uni-goettingen.de/infotage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27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9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Text, drinnen, Regal, Buch enthält.&#10;&#10;Automatisch generierte Beschreibung">
            <a:extLst>
              <a:ext uri="{FF2B5EF4-FFF2-40B4-BE49-F238E27FC236}">
                <a16:creationId xmlns:a16="http://schemas.microsoft.com/office/drawing/2014/main" id="{0E063B7C-F038-477F-B86B-680A591BC67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5715" b="11155"/>
          <a:stretch/>
        </p:blipFill>
        <p:spPr>
          <a:xfrm>
            <a:off x="2707435" y="-3726"/>
            <a:ext cx="3182811" cy="3432723"/>
          </a:xfrm>
        </p:spPr>
      </p:pic>
      <p:pic>
        <p:nvPicPr>
          <p:cNvPr id="13" name="Bildplatzhalter 12" descr="Ein Bild, das Himmel, draußen, farbig enthält.&#10;&#10;Automatisch generierte Beschreibung">
            <a:extLst>
              <a:ext uri="{FF2B5EF4-FFF2-40B4-BE49-F238E27FC236}">
                <a16:creationId xmlns:a16="http://schemas.microsoft.com/office/drawing/2014/main" id="{B8E430BD-E481-43D8-9C90-8461D26748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b="860"/>
          <a:stretch>
            <a:fillRect/>
          </a:stretch>
        </p:blipFill>
        <p:spPr/>
      </p:pic>
      <p:pic>
        <p:nvPicPr>
          <p:cNvPr id="15" name="Bildplatzhalter 14" descr="Ein Bild, das Boden, drinnen, Fenster enthält.&#10;&#10;Automatisch generierte Beschreibung">
            <a:extLst>
              <a:ext uri="{FF2B5EF4-FFF2-40B4-BE49-F238E27FC236}">
                <a16:creationId xmlns:a16="http://schemas.microsoft.com/office/drawing/2014/main" id="{0A0A3668-9A60-4702-9C13-33AD014821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r="364"/>
          <a:stretch>
            <a:fillRect/>
          </a:stretch>
        </p:blipFill>
        <p:spPr/>
      </p:pic>
      <p:pic>
        <p:nvPicPr>
          <p:cNvPr id="19" name="Bildplatzhalter 18" descr="Ein Bild, das Himmel, draußen, Gebäude, Haus enthält.&#10;&#10;Automatisch generierte Beschreibung">
            <a:extLst>
              <a:ext uri="{FF2B5EF4-FFF2-40B4-BE49-F238E27FC236}">
                <a16:creationId xmlns:a16="http://schemas.microsoft.com/office/drawing/2014/main" id="{A0096DE8-E79E-4142-973D-479A2DA437D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 b="478"/>
          <a:stretch>
            <a:fillRect/>
          </a:stretch>
        </p:blipFill>
        <p:spPr/>
      </p:pic>
      <p:pic>
        <p:nvPicPr>
          <p:cNvPr id="21" name="Bildplatzhalter 20" descr="Ein Bild, das Gras, draußen, Baum enthält.&#10;&#10;Automatisch generierte Beschreibung">
            <a:extLst>
              <a:ext uri="{FF2B5EF4-FFF2-40B4-BE49-F238E27FC236}">
                <a16:creationId xmlns:a16="http://schemas.microsoft.com/office/drawing/2014/main" id="{CDB0335D-870A-4D01-AC98-66EACC188F5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r="448"/>
          <a:stretch>
            <a:fillRect/>
          </a:stretch>
        </p:blipFill>
        <p:spPr/>
      </p:pic>
      <p:pic>
        <p:nvPicPr>
          <p:cNvPr id="17" name="Bildplatzhalter 16" descr="Ein Bild, das Gebäude, draußen, Himmel, Ziegelstein enthält.&#10;&#10;Automatisch generierte Beschreibung">
            <a:extLst>
              <a:ext uri="{FF2B5EF4-FFF2-40B4-BE49-F238E27FC236}">
                <a16:creationId xmlns:a16="http://schemas.microsoft.com/office/drawing/2014/main" id="{2A452D5D-C03F-4CB9-BD04-63375ACE9E2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B961C0F-B14F-4375-86D5-FDBDB2105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3200" b="1" dirty="0"/>
              <a:t>Die Philosophische Fakultät in Göttingen: </a:t>
            </a:r>
            <a:br>
              <a:rPr lang="de-DE" sz="3200" b="1" dirty="0"/>
            </a:br>
            <a:r>
              <a:rPr lang="de-DE" sz="4000" b="1" dirty="0"/>
              <a:t>international, innovativ, vernetzt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80836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005FD92-320A-48CC-B077-D7370FFECC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Struktur der Zwei-Fächer-Bachelor Studiengänge</a:t>
            </a:r>
          </a:p>
        </p:txBody>
      </p:sp>
      <p:sp>
        <p:nvSpPr>
          <p:cNvPr id="5" name="Rechteck 8">
            <a:extLst>
              <a:ext uri="{FF2B5EF4-FFF2-40B4-BE49-F238E27FC236}">
                <a16:creationId xmlns:a16="http://schemas.microsoft.com/office/drawing/2014/main" id="{9C1D2E6D-846A-425E-A66B-796C9F7DCBA1}"/>
              </a:ext>
            </a:extLst>
          </p:cNvPr>
          <p:cNvSpPr/>
          <p:nvPr/>
        </p:nvSpPr>
        <p:spPr bwMode="auto">
          <a:xfrm>
            <a:off x="5755972" y="4008522"/>
            <a:ext cx="904475" cy="16501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8" tIns="45714" rIns="91428" bIns="45714"/>
          <a:lstStyle/>
          <a:p>
            <a:pPr algn="r" defTabSz="914689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5B4E80F-2979-46AD-9622-87270B84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499" y="2275929"/>
            <a:ext cx="456873" cy="36029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vert270" wrap="none" lIns="50346" tIns="26180" rIns="50346" bIns="26180" anchor="ctr"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</a:rPr>
              <a:t>Bachelorarbeit</a:t>
            </a:r>
            <a:r>
              <a:rPr lang="de-DE" dirty="0">
                <a:solidFill>
                  <a:schemeClr val="bg1"/>
                </a:solidFill>
              </a:rPr>
              <a:t> | </a:t>
            </a:r>
            <a:r>
              <a:rPr lang="de-DE" b="1" dirty="0">
                <a:solidFill>
                  <a:schemeClr val="bg1"/>
                </a:solidFill>
              </a:rPr>
              <a:t>12 C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47E52C7-C4C8-4B74-95A5-BFBB0BDF5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201" y="2283933"/>
            <a:ext cx="978776" cy="3587901"/>
          </a:xfrm>
          <a:prstGeom prst="rect">
            <a:avLst/>
          </a:prstGeom>
          <a:solidFill>
            <a:srgbClr val="EE802E"/>
          </a:solidFill>
          <a:ln w="9525">
            <a:noFill/>
            <a:miter lim="800000"/>
            <a:headEnd/>
            <a:tailEnd/>
          </a:ln>
        </p:spPr>
        <p:txBody>
          <a:bodyPr vert="vert270" wrap="none" lIns="50346" tIns="26180" rIns="50346" bIns="26180" anchor="ctr"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ea typeface="+mj-ea"/>
                <a:cs typeface="+mj-cs"/>
              </a:rPr>
              <a:t>Fach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  <a:ea typeface="+mj-ea"/>
                <a:cs typeface="+mj-cs"/>
              </a:rPr>
              <a:t>A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ea typeface="+mj-ea"/>
                <a:cs typeface="+mj-cs"/>
              </a:rPr>
              <a:t>66 C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78CB920-DF54-4D31-94A8-AF094F3DD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666" y="2752819"/>
            <a:ext cx="2079568" cy="1437526"/>
          </a:xfrm>
          <a:prstGeom prst="rect">
            <a:avLst/>
          </a:prstGeom>
          <a:solidFill>
            <a:srgbClr val="AE004A"/>
          </a:solidFill>
          <a:ln w="9525">
            <a:noFill/>
            <a:miter lim="800000"/>
            <a:headEnd/>
            <a:tailEnd/>
          </a:ln>
        </p:spPr>
        <p:txBody>
          <a:bodyPr wrap="none" lIns="50346" tIns="26180" rIns="50346" bIns="26180" anchor="ctr"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 err="1">
                <a:solidFill>
                  <a:prstClr val="white"/>
                </a:solidFill>
              </a:rPr>
              <a:t>Optionalbereich</a:t>
            </a:r>
            <a:endParaRPr dirty="0"/>
          </a:p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</a:rPr>
              <a:t> 18 C</a:t>
            </a:r>
            <a:endParaRPr dirty="0"/>
          </a:p>
          <a:p>
            <a:pPr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-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Fachwissenschaftlich</a:t>
            </a:r>
            <a:endParaRPr dirty="0"/>
          </a:p>
          <a:p>
            <a:pPr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- Berufsfeldbezogen</a:t>
            </a:r>
            <a:endParaRPr dirty="0"/>
          </a:p>
          <a:p>
            <a:pPr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- Studium </a:t>
            </a:r>
            <a:r>
              <a:rPr lang="de-DE" dirty="0" err="1">
                <a:solidFill>
                  <a:schemeClr val="bg1"/>
                </a:solidFill>
              </a:rPr>
              <a:t>generale</a:t>
            </a:r>
            <a:endParaRPr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4E7B262-B26B-479D-8077-1F10CF0D6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030" y="2752819"/>
            <a:ext cx="1526083" cy="1437526"/>
          </a:xfrm>
          <a:prstGeom prst="rect">
            <a:avLst/>
          </a:prstGeom>
          <a:solidFill>
            <a:srgbClr val="2C7A63"/>
          </a:solidFill>
          <a:ln w="9525">
            <a:noFill/>
            <a:miter lim="800000"/>
            <a:headEnd/>
            <a:tailEnd/>
          </a:ln>
        </p:spPr>
        <p:txBody>
          <a:bodyPr wrap="square" lIns="50346" tIns="26180" rIns="50346" bIns="26180" anchor="ctr"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</a:rPr>
              <a:t>Schlüsselkompetenzen </a:t>
            </a:r>
          </a:p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</a:rPr>
              <a:t>18 C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DA3AD4B-1A8E-4CD5-B6C8-03C6A612D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855" y="4681838"/>
            <a:ext cx="2428932" cy="1189996"/>
          </a:xfrm>
          <a:prstGeom prst="rect">
            <a:avLst/>
          </a:prstGeom>
          <a:solidFill>
            <a:srgbClr val="AE004A"/>
          </a:solidFill>
          <a:ln w="9525">
            <a:noFill/>
            <a:miter lim="800000"/>
            <a:headEnd/>
            <a:tailEnd/>
          </a:ln>
        </p:spPr>
        <p:txBody>
          <a:bodyPr wrap="none" lIns="50346" tIns="26180" rIns="50346" bIns="26180" anchor="ctr"/>
          <a:lstStyle/>
          <a:p>
            <a:pPr algn="ctr" defTabSz="457200">
              <a:defRPr/>
            </a:pPr>
            <a:r>
              <a:rPr lang="de-DE" b="1" dirty="0" err="1">
                <a:solidFill>
                  <a:prstClr val="white"/>
                </a:solidFill>
              </a:rPr>
              <a:t>Erziehungswiss</a:t>
            </a:r>
            <a:r>
              <a:rPr lang="de-DE" b="1" dirty="0">
                <a:solidFill>
                  <a:prstClr val="white"/>
                </a:solidFill>
              </a:rPr>
              <a:t>. </a:t>
            </a:r>
          </a:p>
          <a:p>
            <a:pPr algn="ctr" defTabSz="457200">
              <a:defRPr/>
            </a:pPr>
            <a:r>
              <a:rPr lang="de-DE" b="1" dirty="0">
                <a:solidFill>
                  <a:prstClr val="white"/>
                </a:solidFill>
              </a:rPr>
              <a:t>Kompetenzen</a:t>
            </a:r>
            <a:endParaRPr dirty="0"/>
          </a:p>
          <a:p>
            <a:pPr algn="ctr" defTabSz="457200">
              <a:defRPr/>
            </a:pPr>
            <a:r>
              <a:rPr lang="de-DE" b="1" dirty="0">
                <a:solidFill>
                  <a:prstClr val="white"/>
                </a:solidFill>
              </a:rPr>
              <a:t>26 C</a:t>
            </a:r>
            <a:endParaRPr dirty="0"/>
          </a:p>
        </p:txBody>
      </p:sp>
      <p:sp>
        <p:nvSpPr>
          <p:cNvPr id="12" name="Textfeld 17">
            <a:extLst>
              <a:ext uri="{FF2B5EF4-FFF2-40B4-BE49-F238E27FC236}">
                <a16:creationId xmlns:a16="http://schemas.microsoft.com/office/drawing/2014/main" id="{4D47FD43-BDEB-43B6-AD75-4167A2E97167}"/>
              </a:ext>
            </a:extLst>
          </p:cNvPr>
          <p:cNvSpPr>
            <a:spLocks/>
          </p:cNvSpPr>
          <p:nvPr/>
        </p:nvSpPr>
        <p:spPr bwMode="auto">
          <a:xfrm>
            <a:off x="5947342" y="2275928"/>
            <a:ext cx="4825772" cy="3286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51152" tIns="25576" rIns="51152" bIns="25576">
            <a:spAutoFit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</a:rPr>
              <a:t>Professionalisierungsbereich 36 C</a:t>
            </a:r>
            <a:endParaRPr dirty="0"/>
          </a:p>
        </p:txBody>
      </p:sp>
      <p:sp>
        <p:nvSpPr>
          <p:cNvPr id="13" name="Rechteck 19">
            <a:extLst>
              <a:ext uri="{FF2B5EF4-FFF2-40B4-BE49-F238E27FC236}">
                <a16:creationId xmlns:a16="http://schemas.microsoft.com/office/drawing/2014/main" id="{D130A8D0-C291-4DA3-B192-B65CA4B8BCFB}"/>
              </a:ext>
            </a:extLst>
          </p:cNvPr>
          <p:cNvSpPr/>
          <p:nvPr/>
        </p:nvSpPr>
        <p:spPr bwMode="auto">
          <a:xfrm>
            <a:off x="6595759" y="2703595"/>
            <a:ext cx="3260320" cy="3904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8" tIns="45714" rIns="91428" bIns="45714"/>
          <a:lstStyle/>
          <a:p>
            <a:pPr algn="r" defTabSz="914689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Rechteck 20">
            <a:extLst>
              <a:ext uri="{FF2B5EF4-FFF2-40B4-BE49-F238E27FC236}">
                <a16:creationId xmlns:a16="http://schemas.microsoft.com/office/drawing/2014/main" id="{860D685E-0F3D-4924-90B2-DA57405BEBC6}"/>
              </a:ext>
            </a:extLst>
          </p:cNvPr>
          <p:cNvSpPr/>
          <p:nvPr/>
        </p:nvSpPr>
        <p:spPr bwMode="auto">
          <a:xfrm>
            <a:off x="6544960" y="2781383"/>
            <a:ext cx="3319216" cy="521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8" tIns="45714" rIns="91428" bIns="45714"/>
          <a:lstStyle/>
          <a:p>
            <a:pPr algn="r" defTabSz="914689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5" name="Pfeil nach rechts 21">
            <a:extLst>
              <a:ext uri="{FF2B5EF4-FFF2-40B4-BE49-F238E27FC236}">
                <a16:creationId xmlns:a16="http://schemas.microsoft.com/office/drawing/2014/main" id="{27DFA9AA-9D23-4E18-A80A-1180B9DD672A}"/>
              </a:ext>
            </a:extLst>
          </p:cNvPr>
          <p:cNvSpPr/>
          <p:nvPr/>
        </p:nvSpPr>
        <p:spPr bwMode="auto">
          <a:xfrm>
            <a:off x="5958328" y="3057899"/>
            <a:ext cx="893952" cy="72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200" dirty="0"/>
              <a:t>Nicht-Lehramt</a:t>
            </a:r>
            <a:endParaRPr sz="1200" dirty="0"/>
          </a:p>
        </p:txBody>
      </p:sp>
      <p:sp>
        <p:nvSpPr>
          <p:cNvPr id="16" name="Pfeil nach rechts 22">
            <a:extLst>
              <a:ext uri="{FF2B5EF4-FFF2-40B4-BE49-F238E27FC236}">
                <a16:creationId xmlns:a16="http://schemas.microsoft.com/office/drawing/2014/main" id="{066B8ACC-2F1A-4C6D-8E69-183C37425411}"/>
              </a:ext>
            </a:extLst>
          </p:cNvPr>
          <p:cNvSpPr/>
          <p:nvPr/>
        </p:nvSpPr>
        <p:spPr bwMode="auto">
          <a:xfrm>
            <a:off x="5960995" y="4970840"/>
            <a:ext cx="904475" cy="72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200" dirty="0"/>
              <a:t>Lehramt</a:t>
            </a:r>
            <a:endParaRPr sz="12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0CF450B-7480-4477-A03F-B97ADBEB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493" y="4687183"/>
            <a:ext cx="1171620" cy="1177590"/>
          </a:xfrm>
          <a:prstGeom prst="rect">
            <a:avLst/>
          </a:prstGeom>
          <a:solidFill>
            <a:srgbClr val="2C7A63"/>
          </a:solidFill>
          <a:ln w="9525">
            <a:noFill/>
            <a:miter lim="800000"/>
            <a:headEnd/>
            <a:tailEnd/>
          </a:ln>
        </p:spPr>
        <p:txBody>
          <a:bodyPr wrap="none" lIns="50346" tIns="26180" rIns="50346" bIns="26180" anchor="ctr"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</a:rPr>
              <a:t>Schlüssel-</a:t>
            </a:r>
          </a:p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 err="1">
                <a:solidFill>
                  <a:prstClr val="white"/>
                </a:solidFill>
              </a:rPr>
              <a:t>komp</a:t>
            </a:r>
            <a:r>
              <a:rPr lang="de-DE" b="1" dirty="0">
                <a:solidFill>
                  <a:prstClr val="white"/>
                </a:solidFill>
              </a:rPr>
              <a:t>.</a:t>
            </a:r>
            <a:endParaRPr dirty="0"/>
          </a:p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</a:rPr>
              <a:t>10 C</a:t>
            </a:r>
            <a:endParaRPr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A3B40AE6-5A74-4D36-8C86-86196416D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71" y="2278372"/>
            <a:ext cx="978776" cy="3587901"/>
          </a:xfrm>
          <a:prstGeom prst="rect">
            <a:avLst/>
          </a:prstGeom>
          <a:solidFill>
            <a:srgbClr val="EE802E"/>
          </a:solidFill>
          <a:ln w="9525">
            <a:noFill/>
            <a:miter lim="800000"/>
            <a:headEnd/>
            <a:tailEnd/>
          </a:ln>
        </p:spPr>
        <p:txBody>
          <a:bodyPr vert="vert270" wrap="none" lIns="50346" tIns="26180" rIns="50346" bIns="26180" anchor="ctr"/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ea typeface="+mj-ea"/>
                <a:cs typeface="+mj-cs"/>
              </a:rPr>
              <a:t>Fach</a:t>
            </a:r>
            <a:r>
              <a:rPr lang="de-DE" dirty="0"/>
              <a:t> </a:t>
            </a:r>
            <a:r>
              <a:rPr lang="de-DE" dirty="0">
                <a:solidFill>
                  <a:schemeClr val="bg1"/>
                </a:solidFill>
                <a:ea typeface="+mj-ea"/>
                <a:cs typeface="+mj-cs"/>
              </a:rPr>
              <a:t>B</a:t>
            </a:r>
            <a:r>
              <a:rPr lang="de-DE" dirty="0"/>
              <a:t> </a:t>
            </a:r>
            <a:endParaRPr lang="de-DE" dirty="0">
              <a:solidFill>
                <a:schemeClr val="bg1"/>
              </a:solidFill>
              <a:ea typeface="+mj-ea"/>
              <a:cs typeface="+mj-cs"/>
            </a:endParaRPr>
          </a:p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1"/>
                </a:solidFill>
                <a:ea typeface="+mj-ea"/>
                <a:cs typeface="+mj-cs"/>
              </a:rPr>
              <a:t>66 C</a:t>
            </a:r>
          </a:p>
        </p:txBody>
      </p:sp>
      <p:sp>
        <p:nvSpPr>
          <p:cNvPr id="20" name="Textfeld 17">
            <a:extLst>
              <a:ext uri="{FF2B5EF4-FFF2-40B4-BE49-F238E27FC236}">
                <a16:creationId xmlns:a16="http://schemas.microsoft.com/office/drawing/2014/main" id="{80C377D2-C2AD-4DA1-91BE-042CFBA37CE9}"/>
              </a:ext>
            </a:extLst>
          </p:cNvPr>
          <p:cNvSpPr>
            <a:spLocks/>
          </p:cNvSpPr>
          <p:nvPr/>
        </p:nvSpPr>
        <p:spPr bwMode="auto">
          <a:xfrm>
            <a:off x="3676201" y="6023334"/>
            <a:ext cx="7703172" cy="3286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51152" tIns="25576" rIns="51152" bIns="25576">
            <a:spAutoFit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</a:rPr>
              <a:t>Insgesamt 180 </a:t>
            </a:r>
            <a:r>
              <a:rPr lang="de-DE" b="1" dirty="0" err="1">
                <a:solidFill>
                  <a:prstClr val="white"/>
                </a:solidFill>
              </a:rPr>
              <a:t>Credits</a:t>
            </a:r>
            <a:endParaRPr lang="de-DE" b="1" dirty="0">
              <a:solidFill>
                <a:prstClr val="white"/>
              </a:solidFill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70D1646-C952-404B-9DD5-16B652CEC0F9}"/>
              </a:ext>
            </a:extLst>
          </p:cNvPr>
          <p:cNvCxnSpPr>
            <a:cxnSpLocks/>
          </p:cNvCxnSpPr>
          <p:nvPr/>
        </p:nvCxnSpPr>
        <p:spPr>
          <a:xfrm>
            <a:off x="6148783" y="4437567"/>
            <a:ext cx="4653528" cy="0"/>
          </a:xfrm>
          <a:prstGeom prst="line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1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C63EF58D-8F34-4A3F-8AE7-3BE7E7C794CC}"/>
              </a:ext>
            </a:extLst>
          </p:cNvPr>
          <p:cNvSpPr/>
          <p:nvPr/>
        </p:nvSpPr>
        <p:spPr>
          <a:xfrm>
            <a:off x="-4212313" y="5358"/>
            <a:ext cx="7283890" cy="6862762"/>
          </a:xfrm>
          <a:custGeom>
            <a:avLst/>
            <a:gdLst>
              <a:gd name="connsiteX0" fmla="*/ 1 w 7283890"/>
              <a:gd name="connsiteY0" fmla="*/ 0 h 6862762"/>
              <a:gd name="connsiteX1" fmla="*/ 6776141 w 7283890"/>
              <a:gd name="connsiteY1" fmla="*/ 0 h 6862762"/>
              <a:gd name="connsiteX2" fmla="*/ 6776141 w 7283890"/>
              <a:gd name="connsiteY2" fmla="*/ 2917113 h 6862762"/>
              <a:gd name="connsiteX3" fmla="*/ 7283890 w 7283890"/>
              <a:gd name="connsiteY3" fmla="*/ 3423492 h 6862762"/>
              <a:gd name="connsiteX4" fmla="*/ 6776141 w 7283890"/>
              <a:gd name="connsiteY4" fmla="*/ 3929871 h 6862762"/>
              <a:gd name="connsiteX5" fmla="*/ 6776141 w 7283890"/>
              <a:gd name="connsiteY5" fmla="*/ 5882034 h 6862762"/>
              <a:gd name="connsiteX6" fmla="*/ 6776141 w 7283890"/>
              <a:gd name="connsiteY6" fmla="*/ 6746130 h 6862762"/>
              <a:gd name="connsiteX7" fmla="*/ 6776140 w 7283890"/>
              <a:gd name="connsiteY7" fmla="*/ 6746130 h 6862762"/>
              <a:gd name="connsiteX8" fmla="*/ 6776140 w 7283890"/>
              <a:gd name="connsiteY8" fmla="*/ 6862762 h 6862762"/>
              <a:gd name="connsiteX9" fmla="*/ 0 w 7283890"/>
              <a:gd name="connsiteY9" fmla="*/ 6862762 h 6862762"/>
              <a:gd name="connsiteX10" fmla="*/ 0 w 7283890"/>
              <a:gd name="connsiteY10" fmla="*/ 6314083 h 6862762"/>
              <a:gd name="connsiteX11" fmla="*/ 1 w 7283890"/>
              <a:gd name="connsiteY11" fmla="*/ 6314083 h 6862762"/>
              <a:gd name="connsiteX12" fmla="*/ 1 w 7283890"/>
              <a:gd name="connsiteY12" fmla="*/ 5882034 h 6862762"/>
              <a:gd name="connsiteX13" fmla="*/ 1 w 7283890"/>
              <a:gd name="connsiteY13" fmla="*/ 3935378 h 6862762"/>
              <a:gd name="connsiteX14" fmla="*/ 507750 w 7283890"/>
              <a:gd name="connsiteY14" fmla="*/ 3428999 h 6862762"/>
              <a:gd name="connsiteX15" fmla="*/ 1 w 7283890"/>
              <a:gd name="connsiteY15" fmla="*/ 2922620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83890" h="6862762">
                <a:moveTo>
                  <a:pt x="1" y="0"/>
                </a:moveTo>
                <a:lnTo>
                  <a:pt x="6776141" y="0"/>
                </a:lnTo>
                <a:lnTo>
                  <a:pt x="6776141" y="2917113"/>
                </a:lnTo>
                <a:lnTo>
                  <a:pt x="7283890" y="3423492"/>
                </a:lnTo>
                <a:lnTo>
                  <a:pt x="6776141" y="3929871"/>
                </a:lnTo>
                <a:lnTo>
                  <a:pt x="6776141" y="5882034"/>
                </a:lnTo>
                <a:lnTo>
                  <a:pt x="6776141" y="6746130"/>
                </a:lnTo>
                <a:lnTo>
                  <a:pt x="6776140" y="6746130"/>
                </a:lnTo>
                <a:lnTo>
                  <a:pt x="6776140" y="6862762"/>
                </a:lnTo>
                <a:lnTo>
                  <a:pt x="0" y="6862762"/>
                </a:lnTo>
                <a:lnTo>
                  <a:pt x="0" y="6314083"/>
                </a:lnTo>
                <a:lnTo>
                  <a:pt x="1" y="6314083"/>
                </a:lnTo>
                <a:lnTo>
                  <a:pt x="1" y="5882034"/>
                </a:lnTo>
                <a:lnTo>
                  <a:pt x="1" y="3935378"/>
                </a:lnTo>
                <a:lnTo>
                  <a:pt x="507750" y="3428999"/>
                </a:lnTo>
                <a:lnTo>
                  <a:pt x="1" y="29226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24AFAF-F42D-4926-BEED-1FE94E72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9736" y="548680"/>
            <a:ext cx="8472264" cy="2880320"/>
          </a:xfrm>
        </p:spPr>
        <p:txBody>
          <a:bodyPr/>
          <a:lstStyle/>
          <a:p>
            <a:pPr algn="l"/>
            <a:r>
              <a:rPr lang="de-DE" b="1" dirty="0"/>
              <a:t>Typische Inhalte des </a:t>
            </a:r>
          </a:p>
          <a:p>
            <a:pPr algn="l"/>
            <a:r>
              <a:rPr lang="de-DE" b="1" dirty="0" err="1"/>
              <a:t>Philologiestudiums</a:t>
            </a:r>
            <a:endParaRPr lang="de-DE" b="1" dirty="0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2673A38D-F190-48E9-A168-E17A93720D3F}"/>
              </a:ext>
            </a:extLst>
          </p:cNvPr>
          <p:cNvSpPr txBox="1">
            <a:spLocks/>
          </p:cNvSpPr>
          <p:nvPr/>
        </p:nvSpPr>
        <p:spPr>
          <a:xfrm>
            <a:off x="3726627" y="3603290"/>
            <a:ext cx="8202021" cy="3071421"/>
          </a:xfrm>
          <a:prstGeom prst="rect">
            <a:avLst/>
          </a:prstGeom>
        </p:spPr>
        <p:txBody>
          <a:bodyPr anchor="t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Sprachpraxis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Landeskunde (Politik, Kultur, Geschichte, Gesellschaft)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Literaturwissenschaft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Sprachwissenschaft/ Linguistik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Sprachdidaktik/ Sprachvermittlung (vor allem im Lehramt)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Ggfs. weitere Teilbereiche, wie z.B. Methoden/ Theorien</a:t>
            </a:r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73909D1F-731D-495C-90DD-0C2DA250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>
            <a:off x="-856656" y="5258432"/>
            <a:ext cx="2372766" cy="459790"/>
          </a:xfrm>
          <a:prstGeom prst="rect">
            <a:avLst/>
          </a:prstGeom>
        </p:spPr>
      </p:pic>
      <p:sp>
        <p:nvSpPr>
          <p:cNvPr id="10" name="Textfeld 10">
            <a:extLst>
              <a:ext uri="{FF2B5EF4-FFF2-40B4-BE49-F238E27FC236}">
                <a16:creationId xmlns:a16="http://schemas.microsoft.com/office/drawing/2014/main" id="{40A042BC-509D-4BD5-B198-64A59C0FA77A}"/>
              </a:ext>
            </a:extLst>
          </p:cNvPr>
          <p:cNvSpPr>
            <a:spLocks/>
          </p:cNvSpPr>
          <p:nvPr/>
        </p:nvSpPr>
        <p:spPr bwMode="auto">
          <a:xfrm rot="16199999">
            <a:off x="-1380273" y="1631680"/>
            <a:ext cx="3420000" cy="52322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defRPr/>
            </a:pPr>
            <a:r>
              <a:rPr lang="de-DE" sz="1400" b="1" dirty="0">
                <a:solidFill>
                  <a:schemeClr val="bg1"/>
                </a:solidFill>
                <a:latin typeface="Zapf Humanist 601 Ultra"/>
              </a:rPr>
              <a:t>Philosophische Fakultät</a:t>
            </a:r>
            <a:endParaRPr dirty="0"/>
          </a:p>
          <a:p>
            <a:pPr algn="r">
              <a:defRPr/>
            </a:pPr>
            <a:r>
              <a:rPr lang="de-DE" sz="1400" dirty="0">
                <a:solidFill>
                  <a:schemeClr val="bg1"/>
                </a:solidFill>
                <a:latin typeface="Zapf Humanist 601"/>
              </a:rPr>
              <a:t>Studiendekanat</a:t>
            </a:r>
            <a:endParaRPr dirty="0"/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1A4FD4D2-006A-41B4-A47B-ABA357134904}"/>
              </a:ext>
            </a:extLst>
          </p:cNvPr>
          <p:cNvSpPr>
            <a:spLocks/>
          </p:cNvSpPr>
          <p:nvPr/>
        </p:nvSpPr>
        <p:spPr bwMode="auto">
          <a:xfrm rot="16199999">
            <a:off x="-1284508" y="3103273"/>
            <a:ext cx="541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600" dirty="0">
                <a:solidFill>
                  <a:schemeClr val="bg1"/>
                </a:solidFill>
                <a:latin typeface="Zapf Humanist 601"/>
              </a:rPr>
              <a:t>Philosophische Fakultät 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71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03EBA843-9AC7-4E74-83D4-8D5CED454418}"/>
              </a:ext>
            </a:extLst>
          </p:cNvPr>
          <p:cNvSpPr/>
          <p:nvPr/>
        </p:nvSpPr>
        <p:spPr>
          <a:xfrm>
            <a:off x="2707929" y="-4762"/>
            <a:ext cx="7283890" cy="6862762"/>
          </a:xfrm>
          <a:custGeom>
            <a:avLst/>
            <a:gdLst>
              <a:gd name="connsiteX0" fmla="*/ 1 w 7283890"/>
              <a:gd name="connsiteY0" fmla="*/ 0 h 6862762"/>
              <a:gd name="connsiteX1" fmla="*/ 6776141 w 7283890"/>
              <a:gd name="connsiteY1" fmla="*/ 0 h 6862762"/>
              <a:gd name="connsiteX2" fmla="*/ 6776141 w 7283890"/>
              <a:gd name="connsiteY2" fmla="*/ 2917113 h 6862762"/>
              <a:gd name="connsiteX3" fmla="*/ 7283890 w 7283890"/>
              <a:gd name="connsiteY3" fmla="*/ 3423492 h 6862762"/>
              <a:gd name="connsiteX4" fmla="*/ 6776141 w 7283890"/>
              <a:gd name="connsiteY4" fmla="*/ 3929871 h 6862762"/>
              <a:gd name="connsiteX5" fmla="*/ 6776141 w 7283890"/>
              <a:gd name="connsiteY5" fmla="*/ 5882034 h 6862762"/>
              <a:gd name="connsiteX6" fmla="*/ 6776141 w 7283890"/>
              <a:gd name="connsiteY6" fmla="*/ 6746130 h 6862762"/>
              <a:gd name="connsiteX7" fmla="*/ 6776140 w 7283890"/>
              <a:gd name="connsiteY7" fmla="*/ 6746130 h 6862762"/>
              <a:gd name="connsiteX8" fmla="*/ 6776140 w 7283890"/>
              <a:gd name="connsiteY8" fmla="*/ 6862762 h 6862762"/>
              <a:gd name="connsiteX9" fmla="*/ 0 w 7283890"/>
              <a:gd name="connsiteY9" fmla="*/ 6862762 h 6862762"/>
              <a:gd name="connsiteX10" fmla="*/ 0 w 7283890"/>
              <a:gd name="connsiteY10" fmla="*/ 6314083 h 6862762"/>
              <a:gd name="connsiteX11" fmla="*/ 1 w 7283890"/>
              <a:gd name="connsiteY11" fmla="*/ 6314083 h 6862762"/>
              <a:gd name="connsiteX12" fmla="*/ 1 w 7283890"/>
              <a:gd name="connsiteY12" fmla="*/ 5882034 h 6862762"/>
              <a:gd name="connsiteX13" fmla="*/ 1 w 7283890"/>
              <a:gd name="connsiteY13" fmla="*/ 3935378 h 6862762"/>
              <a:gd name="connsiteX14" fmla="*/ 507750 w 7283890"/>
              <a:gd name="connsiteY14" fmla="*/ 3428999 h 6862762"/>
              <a:gd name="connsiteX15" fmla="*/ 1 w 7283890"/>
              <a:gd name="connsiteY15" fmla="*/ 2922620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83890" h="6862762">
                <a:moveTo>
                  <a:pt x="1" y="0"/>
                </a:moveTo>
                <a:lnTo>
                  <a:pt x="6776141" y="0"/>
                </a:lnTo>
                <a:lnTo>
                  <a:pt x="6776141" y="2917113"/>
                </a:lnTo>
                <a:lnTo>
                  <a:pt x="7283890" y="3423492"/>
                </a:lnTo>
                <a:lnTo>
                  <a:pt x="6776141" y="3929871"/>
                </a:lnTo>
                <a:lnTo>
                  <a:pt x="6776141" y="5882034"/>
                </a:lnTo>
                <a:lnTo>
                  <a:pt x="6776141" y="6746130"/>
                </a:lnTo>
                <a:lnTo>
                  <a:pt x="6776140" y="6746130"/>
                </a:lnTo>
                <a:lnTo>
                  <a:pt x="6776140" y="6862762"/>
                </a:lnTo>
                <a:lnTo>
                  <a:pt x="0" y="6862762"/>
                </a:lnTo>
                <a:lnTo>
                  <a:pt x="0" y="6314083"/>
                </a:lnTo>
                <a:lnTo>
                  <a:pt x="1" y="6314083"/>
                </a:lnTo>
                <a:lnTo>
                  <a:pt x="1" y="5882034"/>
                </a:lnTo>
                <a:lnTo>
                  <a:pt x="1" y="3935378"/>
                </a:lnTo>
                <a:lnTo>
                  <a:pt x="507750" y="3428999"/>
                </a:lnTo>
                <a:lnTo>
                  <a:pt x="1" y="29226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5AA8B6AF-703E-4B71-9523-20A6B421BE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2" r="14592"/>
          <a:stretch>
            <a:fillRect/>
          </a:stretch>
        </p:blipFill>
        <p:spPr>
          <a:custGeom>
            <a:avLst/>
            <a:gdLst>
              <a:gd name="connsiteX0" fmla="*/ 0 w 3215680"/>
              <a:gd name="connsiteY0" fmla="*/ 0 h 6857998"/>
              <a:gd name="connsiteX1" fmla="*/ 2707930 w 3215680"/>
              <a:gd name="connsiteY1" fmla="*/ 0 h 6857998"/>
              <a:gd name="connsiteX2" fmla="*/ 2707930 w 3215680"/>
              <a:gd name="connsiteY2" fmla="*/ 2922619 h 6857998"/>
              <a:gd name="connsiteX3" fmla="*/ 3215680 w 3215680"/>
              <a:gd name="connsiteY3" fmla="*/ 3428998 h 6857998"/>
              <a:gd name="connsiteX4" fmla="*/ 2707930 w 3215680"/>
              <a:gd name="connsiteY4" fmla="*/ 3935377 h 6857998"/>
              <a:gd name="connsiteX5" fmla="*/ 2707930 w 3215680"/>
              <a:gd name="connsiteY5" fmla="*/ 6857997 h 6857998"/>
              <a:gd name="connsiteX6" fmla="*/ 3215680 w 3215680"/>
              <a:gd name="connsiteY6" fmla="*/ 6857997 h 6857998"/>
              <a:gd name="connsiteX7" fmla="*/ 3215680 w 3215680"/>
              <a:gd name="connsiteY7" fmla="*/ 6857998 h 6857998"/>
              <a:gd name="connsiteX8" fmla="*/ 0 w 3215680"/>
              <a:gd name="connsiteY8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5680" h="6857998">
                <a:moveTo>
                  <a:pt x="0" y="0"/>
                </a:moveTo>
                <a:lnTo>
                  <a:pt x="2707930" y="0"/>
                </a:lnTo>
                <a:lnTo>
                  <a:pt x="2707930" y="2922619"/>
                </a:lnTo>
                <a:lnTo>
                  <a:pt x="3215680" y="3428998"/>
                </a:lnTo>
                <a:lnTo>
                  <a:pt x="2707930" y="3935377"/>
                </a:lnTo>
                <a:lnTo>
                  <a:pt x="2707930" y="6857997"/>
                </a:lnTo>
                <a:lnTo>
                  <a:pt x="3215680" y="6857997"/>
                </a:lnTo>
                <a:lnTo>
                  <a:pt x="321568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ar-AE" b="1" dirty="0"/>
              <a:t>أهلا وسهلا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2800" dirty="0"/>
              <a:t>Studium der </a:t>
            </a:r>
            <a:r>
              <a:rPr lang="de-DE" b="1" dirty="0"/>
              <a:t>Arabistik/</a:t>
            </a:r>
          </a:p>
          <a:p>
            <a:r>
              <a:rPr lang="de-DE" b="1" dirty="0"/>
              <a:t>Islamwissenschaften</a:t>
            </a:r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698625871"/>
              </p:ext>
            </p:extLst>
          </p:nvPr>
        </p:nvGraphicFramePr>
        <p:xfrm>
          <a:off x="2711450" y="1736725"/>
          <a:ext cx="6768751" cy="4864467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203306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53880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303454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450751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Sprachpraxis: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450751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Landeskunde: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804913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Geschichte/</a:t>
                      </a:r>
                    </a:p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Ideengeschichte: 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trike="noStrike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</a:t>
                      </a:r>
                      <a:endParaRPr lang="de-DE" sz="2400" b="0" strike="noStrike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450751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Quellenarbeit: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523874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Methoden/Theorien: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5664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800" b="1" dirty="0">
                          <a:solidFill>
                            <a:schemeClr val="bg1"/>
                          </a:solidFill>
                        </a:rPr>
                        <a:t>Wie viele ‚</a:t>
                      </a:r>
                      <a:r>
                        <a:rPr lang="de-DE" sz="2800" b="1" dirty="0" err="1">
                          <a:solidFill>
                            <a:schemeClr val="bg1"/>
                          </a:solidFill>
                        </a:rPr>
                        <a:t>Islame</a:t>
                      </a:r>
                      <a:r>
                        <a:rPr lang="de-DE" sz="2800" b="1" dirty="0">
                          <a:solidFill>
                            <a:schemeClr val="bg1"/>
                          </a:solidFill>
                        </a:rPr>
                        <a:t>‘ gibt es eigentlich?</a:t>
                      </a:r>
                      <a:endParaRPr lang="de-DE" sz="2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A65D4C7-AA4F-4240-A3A4-798A6802C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32547" y="1718427"/>
            <a:ext cx="720000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C1D593-A148-489C-9CC3-70E213993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7902" y="3005959"/>
            <a:ext cx="720000" cy="8228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0439CD-33CB-44D7-ADD6-08B40299A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557904" y="4404488"/>
            <a:ext cx="720000" cy="7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4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Gebäude, draußen, Straße, Stadt enthält.&#10;&#10;Automatisch generierte Beschreibung">
            <a:extLst>
              <a:ext uri="{FF2B5EF4-FFF2-40B4-BE49-F238E27FC236}">
                <a16:creationId xmlns:a16="http://schemas.microsoft.com/office/drawing/2014/main" id="{3A35C541-143F-49EC-9D9E-7DFE188F3D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r="14868"/>
          <a:stretch>
            <a:fillRect/>
          </a:stretch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 smtClean="0"/>
              <a:t>Welcome &amp; </a:t>
            </a:r>
            <a:r>
              <a:rPr lang="de-DE" b="1" dirty="0" err="1" smtClean="0"/>
              <a:t>Hello</a:t>
            </a:r>
            <a:r>
              <a:rPr lang="de-DE" b="1" dirty="0" smtClean="0"/>
              <a:t>!</a:t>
            </a:r>
            <a:endParaRPr lang="ar-AE" b="1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 err="1"/>
              <a:t>Englisch</a:t>
            </a:r>
            <a:r>
              <a:rPr lang="en-US" b="1" dirty="0"/>
              <a:t>/ </a:t>
            </a:r>
            <a:br>
              <a:rPr lang="en-US" b="1" dirty="0"/>
            </a:br>
            <a:r>
              <a:rPr lang="en-US" b="1" dirty="0"/>
              <a:t>English: Language, Literatures and Cultures</a:t>
            </a:r>
            <a:endParaRPr lang="de-DE" sz="3600" b="1" dirty="0"/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3486338"/>
              </p:ext>
            </p:extLst>
          </p:nvPr>
        </p:nvGraphicFramePr>
        <p:xfrm>
          <a:off x="2711450" y="1736725"/>
          <a:ext cx="6768751" cy="4754880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520454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024162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Sprachpraxis: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Landeskunde: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Literaturwissenschaft: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Sprachwissenschaft: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Sprach-/ Literaturdidaktik: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r>
                        <a:rPr lang="de-DE" sz="2000" b="0" spc="-300" dirty="0">
                          <a:solidFill>
                            <a:schemeClr val="bg1"/>
                          </a:solidFill>
                          <a:latin typeface="+mn-lt"/>
                        </a:rPr>
                        <a:t>   </a:t>
                      </a:r>
                      <a:r>
                        <a:rPr lang="de-DE" sz="1600" b="0" i="1" spc="0" dirty="0">
                          <a:solidFill>
                            <a:schemeClr val="bg1"/>
                          </a:solidFill>
                          <a:latin typeface="+mn-lt"/>
                        </a:rPr>
                        <a:t>(nur Lehramt)</a:t>
                      </a:r>
                      <a:endParaRPr lang="de-DE" sz="1800" b="0" i="1" spc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5664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Berufsorientierung: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</a:t>
                      </a:r>
                      <a:r>
                        <a:rPr lang="de-DE" sz="1800" b="0" spc="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 </a:t>
                      </a:r>
                      <a:r>
                        <a:rPr lang="de-DE" sz="1600" b="0" i="1" spc="0" dirty="0">
                          <a:solidFill>
                            <a:schemeClr val="bg1"/>
                          </a:solidFill>
                          <a:latin typeface="+mn-lt"/>
                        </a:rPr>
                        <a:t>(Schlüsselkompetenzen)</a:t>
                      </a:r>
                      <a:endParaRPr lang="de-DE" sz="1800" b="0" spc="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48173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400" b="1" dirty="0" err="1">
                          <a:solidFill>
                            <a:schemeClr val="bg1"/>
                          </a:solidFill>
                        </a:rPr>
                        <a:t>What</a:t>
                      </a: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2400" b="1" dirty="0" err="1">
                          <a:solidFill>
                            <a:schemeClr val="bg1"/>
                          </a:solidFill>
                        </a:rPr>
                        <a:t>did</a:t>
                      </a: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 Shakespeare </a:t>
                      </a:r>
                      <a:r>
                        <a:rPr lang="de-DE" sz="2400" b="1" dirty="0" err="1">
                          <a:solidFill>
                            <a:schemeClr val="bg1"/>
                          </a:solidFill>
                        </a:rPr>
                        <a:t>learn</a:t>
                      </a: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2400" b="1" dirty="0" err="1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de-DE" sz="2400" b="1" dirty="0">
                          <a:solidFill>
                            <a:schemeClr val="bg1"/>
                          </a:solidFill>
                        </a:rPr>
                        <a:t> Vikings?</a:t>
                      </a: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A65D4C7-AA4F-4240-A3A4-798A6802C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7902" y="1710287"/>
            <a:ext cx="720000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C1D593-A148-489C-9CC3-70E213993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7902" y="3005959"/>
            <a:ext cx="720000" cy="8228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0439CD-33CB-44D7-ADD6-08B40299A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557902" y="4414617"/>
            <a:ext cx="720000" cy="7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9E477D-B118-49FB-BB14-85220BDF8D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r="13141"/>
          <a:stretch/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Hallo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2400" dirty="0"/>
              <a:t>Studium der </a:t>
            </a:r>
            <a:r>
              <a:rPr lang="de-DE" b="1" dirty="0"/>
              <a:t>Germanistik/ Deutsche Philologie/ Deutsch</a:t>
            </a:r>
            <a:endParaRPr lang="de-DE" sz="2800" b="1" dirty="0"/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973819798"/>
              </p:ext>
            </p:extLst>
          </p:nvPr>
        </p:nvGraphicFramePr>
        <p:xfrm>
          <a:off x="2711450" y="1736725"/>
          <a:ext cx="6768751" cy="4419600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1800374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744242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Literaturwissen-</a:t>
                      </a:r>
                      <a:r>
                        <a:rPr lang="de-DE" sz="2200" b="0" dirty="0" err="1">
                          <a:solidFill>
                            <a:schemeClr val="bg1"/>
                          </a:solidFill>
                        </a:rPr>
                        <a:t>schaft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de-DE" sz="1600" b="0" i="1" dirty="0">
                          <a:solidFill>
                            <a:schemeClr val="bg1"/>
                          </a:solidFill>
                        </a:rPr>
                        <a:t>Mediävistik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-30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Font Awesome 5 Free Solid" panose="02000503000000000000" pitchFamily="50" charset="0"/>
                          <a:ea typeface="+mn-ea"/>
                          <a:cs typeface="+mn-cs"/>
                        </a:rPr>
                        <a:t> 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de-DE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Neue Deutsche Literaturwissenschaft</a:t>
                      </a: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21336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Sprachwissen-</a:t>
                      </a:r>
                      <a:r>
                        <a:rPr lang="de-DE" sz="2200" b="0" dirty="0" err="1">
                          <a:solidFill>
                            <a:schemeClr val="bg1"/>
                          </a:solidFill>
                        </a:rPr>
                        <a:t>schaft</a:t>
                      </a: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</a:t>
                      </a:r>
                      <a:endParaRPr lang="de-DE" sz="22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367531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Sprachdidaktik: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</a:t>
                      </a:r>
                      <a:r>
                        <a:rPr lang="de-DE" sz="1800" b="0" spc="0" dirty="0">
                          <a:solidFill>
                            <a:schemeClr val="bg1"/>
                          </a:solidFill>
                          <a:latin typeface="+mn-lt"/>
                        </a:rPr>
                        <a:t>  </a:t>
                      </a:r>
                      <a:r>
                        <a:rPr lang="de-DE" sz="1600" b="0" spc="0" dirty="0">
                          <a:solidFill>
                            <a:schemeClr val="bg1"/>
                          </a:solidFill>
                          <a:latin typeface="+mn-lt"/>
                        </a:rPr>
                        <a:t>(bei Lehramt </a:t>
                      </a: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r>
                        <a:rPr lang="de-DE" sz="22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 </a:t>
                      </a:r>
                      <a:r>
                        <a:rPr lang="de-DE" sz="1600" b="0" spc="300" dirty="0">
                          <a:solidFill>
                            <a:schemeClr val="bg1"/>
                          </a:solidFill>
                          <a:latin typeface="+mn-lt"/>
                        </a:rPr>
                        <a:t>)</a:t>
                      </a:r>
                      <a:endParaRPr lang="de-DE" sz="1800" b="0" spc="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44279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 smtClean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400" b="1" i="1" dirty="0" smtClean="0">
                          <a:solidFill>
                            <a:schemeClr val="bg1"/>
                          </a:solidFill>
                        </a:rPr>
                        <a:t>wegen</a:t>
                      </a:r>
                      <a:r>
                        <a:rPr lang="de-DE" sz="2400" b="1" i="1" baseline="0" dirty="0" smtClean="0">
                          <a:solidFill>
                            <a:schemeClr val="bg1"/>
                          </a:solidFill>
                        </a:rPr>
                        <a:t> des Studiums </a:t>
                      </a:r>
                      <a:r>
                        <a:rPr lang="de-DE" sz="2400" b="1" baseline="0" dirty="0" smtClean="0">
                          <a:solidFill>
                            <a:schemeClr val="bg1"/>
                          </a:solidFill>
                        </a:rPr>
                        <a:t>oder </a:t>
                      </a:r>
                      <a:r>
                        <a:rPr lang="de-DE" sz="2400" b="1" i="1" baseline="0" dirty="0" smtClean="0">
                          <a:solidFill>
                            <a:schemeClr val="bg1"/>
                          </a:solidFill>
                        </a:rPr>
                        <a:t>wegen dem Studium</a:t>
                      </a:r>
                      <a:r>
                        <a:rPr lang="de-DE" sz="2400" b="1" baseline="0" dirty="0" smtClean="0">
                          <a:solidFill>
                            <a:schemeClr val="bg1"/>
                          </a:solidFill>
                        </a:rPr>
                        <a:t>: Welche Variante ist richtig (und gibt es überhaupt ein „richtig“)?</a:t>
                      </a: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31C1D593-A148-489C-9CC3-70E213993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57902" y="3005959"/>
            <a:ext cx="720000" cy="8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Gebäude, Decke enthält.&#10;&#10;Automatisch generierte Beschreibung">
            <a:extLst>
              <a:ext uri="{FF2B5EF4-FFF2-40B4-BE49-F238E27FC236}">
                <a16:creationId xmlns:a16="http://schemas.microsoft.com/office/drawing/2014/main" id="{22446553-1E5C-4059-BAE8-BCB3EB18A7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r="18430"/>
          <a:stretch/>
        </p:blipFill>
        <p:spPr/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D7C97E2-9152-4A94-9C1F-9C71BEA5B9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ar-A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سلام</a:t>
            </a:r>
            <a:endParaRPr lang="ar-AE" b="1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9EA78C-0FB3-491E-A22E-D01034D9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2400" dirty="0"/>
              <a:t>Studium der </a:t>
            </a:r>
            <a:r>
              <a:rPr lang="de-DE" b="1" dirty="0"/>
              <a:t>Iranistik</a:t>
            </a:r>
            <a:endParaRPr lang="de-DE" sz="2800" b="1" dirty="0"/>
          </a:p>
        </p:txBody>
      </p:sp>
      <p:graphicFrame>
        <p:nvGraphicFramePr>
          <p:cNvPr id="20" name="Tabelle 20">
            <a:extLst>
              <a:ext uri="{FF2B5EF4-FFF2-40B4-BE49-F238E27FC236}">
                <a16:creationId xmlns:a16="http://schemas.microsoft.com/office/drawing/2014/main" id="{AFFE0E57-8220-41E0-AFC7-A7665BBCCBC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151448336"/>
              </p:ext>
            </p:extLst>
          </p:nvPr>
        </p:nvGraphicFramePr>
        <p:xfrm>
          <a:off x="2711450" y="1736725"/>
          <a:ext cx="6768751" cy="5184584"/>
        </p:xfrm>
        <a:graphic>
          <a:graphicData uri="http://schemas.openxmlformats.org/drawingml/2006/table">
            <a:tbl>
              <a:tblPr firstRow="1" bandRow="1">
                <a:tableStyleId>{3EF8071A-B14C-BACD-DFC5-D8743A42AF38}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6283634"/>
                    </a:ext>
                  </a:extLst>
                </a:gridCol>
                <a:gridCol w="2376438">
                  <a:extLst>
                    <a:ext uri="{9D8B030D-6E8A-4147-A177-3AD203B41FA5}">
                      <a16:colId xmlns:a16="http://schemas.microsoft.com/office/drawing/2014/main" val="4179844391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966431574"/>
                    </a:ext>
                  </a:extLst>
                </a:gridCol>
                <a:gridCol w="3168178">
                  <a:extLst>
                    <a:ext uri="{9D8B030D-6E8A-4147-A177-3AD203B41FA5}">
                      <a16:colId xmlns:a16="http://schemas.microsoft.com/office/drawing/2014/main" val="1912418903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37677639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Sprachlehre und Sprachpraxis: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381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7674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Landeskunde: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381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140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Literaturwissenschaft: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22416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Geschichte, Kultur </a:t>
                      </a:r>
                    </a:p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und Religion: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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069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Methodik und wiss. Arbeiten: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i="1" spc="-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5664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b="0" dirty="0">
                          <a:solidFill>
                            <a:schemeClr val="bg1"/>
                          </a:solidFill>
                        </a:rPr>
                        <a:t>Sprachwissenschaft und Sprachdidaktik: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2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2400" b="0" spc="-300" dirty="0">
                          <a:solidFill>
                            <a:schemeClr val="bg1"/>
                          </a:solidFill>
                          <a:latin typeface="Font Awesome 5 Free Solid" panose="02000503000000000000" pitchFamily="50" charset="0"/>
                        </a:rPr>
                        <a:t></a:t>
                      </a:r>
                      <a:endParaRPr lang="de-DE" sz="2400" b="0" spc="-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48173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defRPr/>
                      </a:pPr>
                      <a:endParaRPr lang="de-DE" sz="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2784"/>
                  </a:ext>
                </a:extLst>
              </a:tr>
              <a:tr h="1008824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2200" b="0" i="1" dirty="0">
                          <a:solidFill>
                            <a:schemeClr val="bg1"/>
                          </a:solidFill>
                        </a:rPr>
                        <a:t>Diese Frage können Sie am Ende des Studiums beantworten: </a:t>
                      </a:r>
                      <a:r>
                        <a:rPr lang="de-DE" sz="2400" b="1" i="0" dirty="0" smtClean="0">
                          <a:solidFill>
                            <a:schemeClr val="bg1"/>
                          </a:solidFill>
                        </a:rPr>
                        <a:t>Was steht oben links?</a:t>
                      </a:r>
                      <a:endParaRPr lang="de-DE" sz="2400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  <a:defRPr/>
                      </a:pPr>
                      <a:endParaRPr lang="de-DE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683144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9E0439CD-33CB-44D7-ADD6-08B40299A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57902" y="4414617"/>
            <a:ext cx="720000" cy="7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">
  <a:themeElements>
    <a:clrScheme name="CD_Philosophische_Fakulkta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123"/>
      </a:accent1>
      <a:accent2>
        <a:srgbClr val="B2004C"/>
      </a:accent2>
      <a:accent3>
        <a:srgbClr val="247E66"/>
      </a:accent3>
      <a:accent4>
        <a:srgbClr val="3A383C"/>
      </a:accent4>
      <a:accent5>
        <a:srgbClr val="E6E6E7"/>
      </a:accent5>
      <a:accent6>
        <a:srgbClr val="75488F"/>
      </a:accent6>
      <a:hlink>
        <a:srgbClr val="0076A5"/>
      </a:hlink>
      <a:folHlink>
        <a:srgbClr val="FF895A"/>
      </a:folHlink>
    </a:clrScheme>
    <a:fontScheme name="Philosophische Fakultät CD">
      <a:majorFont>
        <a:latin typeface="Zapf Humanist 601 Ultra"/>
        <a:ea typeface=""/>
        <a:cs typeface=""/>
      </a:majorFont>
      <a:minorFont>
        <a:latin typeface="Zapf Humanist 601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CD_Philosophische_Fakulkta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123"/>
      </a:accent1>
      <a:accent2>
        <a:srgbClr val="B2004C"/>
      </a:accent2>
      <a:accent3>
        <a:srgbClr val="247E66"/>
      </a:accent3>
      <a:accent4>
        <a:srgbClr val="3A383C"/>
      </a:accent4>
      <a:accent5>
        <a:srgbClr val="E6E6E7"/>
      </a:accent5>
      <a:accent6>
        <a:srgbClr val="75488F"/>
      </a:accent6>
      <a:hlink>
        <a:srgbClr val="0076A5"/>
      </a:hlink>
      <a:folHlink>
        <a:srgbClr val="FF895A"/>
      </a:folHlink>
    </a:clrScheme>
    <a:fontScheme name="Philosophische Fakultät CD">
      <a:majorFont>
        <a:latin typeface="Zapf Humanist 601 Ultra"/>
        <a:ea typeface=""/>
        <a:cs typeface=""/>
      </a:majorFont>
      <a:minorFont>
        <a:latin typeface="Zapf Humanist 60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enutzerdefiniertes Design">
  <a:themeElements>
    <a:clrScheme name="CD_Philosophische_Fakulkta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7123"/>
      </a:accent1>
      <a:accent2>
        <a:srgbClr val="B2004C"/>
      </a:accent2>
      <a:accent3>
        <a:srgbClr val="247E66"/>
      </a:accent3>
      <a:accent4>
        <a:srgbClr val="3A383C"/>
      </a:accent4>
      <a:accent5>
        <a:srgbClr val="E6E6E7"/>
      </a:accent5>
      <a:accent6>
        <a:srgbClr val="75488F"/>
      </a:accent6>
      <a:hlink>
        <a:srgbClr val="0076A5"/>
      </a:hlink>
      <a:folHlink>
        <a:srgbClr val="FF895A"/>
      </a:folHlink>
    </a:clrScheme>
    <a:fontScheme name="Philosophische Fakultät CD">
      <a:majorFont>
        <a:latin typeface="Zapf Humanist 601 Ultra"/>
        <a:ea typeface=""/>
        <a:cs typeface=""/>
      </a:majorFont>
      <a:minorFont>
        <a:latin typeface="Zapf Humanist 60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1156</Words>
  <Application>Microsoft Office PowerPoint</Application>
  <DocSecurity>0</DocSecurity>
  <PresentationFormat>Breitbild</PresentationFormat>
  <Paragraphs>275</Paragraphs>
  <Slides>22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22</vt:i4>
      </vt:variant>
    </vt:vector>
  </HeadingPairs>
  <TitlesOfParts>
    <vt:vector size="33" baseType="lpstr">
      <vt:lpstr>Zapf Humanist 601 Ultra</vt:lpstr>
      <vt:lpstr>Arial</vt:lpstr>
      <vt:lpstr>Calibri</vt:lpstr>
      <vt:lpstr>Cavolini</vt:lpstr>
      <vt:lpstr>Freestyle Script</vt:lpstr>
      <vt:lpstr>Zapf Humanist 601</vt:lpstr>
      <vt:lpstr>Font Awesome 5 Free Solid</vt:lpstr>
      <vt:lpstr>Times New Roman</vt:lpstr>
      <vt:lpstr>2_Office</vt:lpstr>
      <vt:lpstr>Benutzerdefiniertes Design</vt:lpstr>
      <vt:lpstr>1_Benutzerdefiniertes Design</vt:lpstr>
      <vt:lpstr>  Sprachen lernen,  Kulturen verstehen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Guido Albrecht-Böning</dc:creator>
  <cp:keywords/>
  <dc:description/>
  <cp:lastModifiedBy>Seufer, Tina</cp:lastModifiedBy>
  <cp:revision>165</cp:revision>
  <dcterms:created xsi:type="dcterms:W3CDTF">2021-01-27T00:36:24Z</dcterms:created>
  <dcterms:modified xsi:type="dcterms:W3CDTF">2021-03-05T20:45:34Z</dcterms:modified>
  <cp:category/>
  <dc:identifier/>
  <cp:contentStatus/>
  <dc:language/>
  <cp:version/>
</cp:coreProperties>
</file>