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70" r:id="rId2"/>
    <p:sldId id="287" r:id="rId3"/>
    <p:sldId id="289" r:id="rId4"/>
    <p:sldId id="263" r:id="rId5"/>
    <p:sldId id="262" r:id="rId6"/>
    <p:sldId id="297" r:id="rId7"/>
    <p:sldId id="300" r:id="rId8"/>
    <p:sldId id="274" r:id="rId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FFFFF"/>
    <a:srgbClr val="3333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explosion val="14"/>
          </c:dPt>
          <c:dLbls>
            <c:dLbl>
              <c:idx val="0"/>
              <c:layout>
                <c:manualLayout>
                  <c:x val="-0.12327400130144271"/>
                  <c:y val="0.121222382348890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595473351161298"/>
                  <c:y val="-0.186856306746058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;\-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Präsenzzeit</c:v>
                </c:pt>
                <c:pt idx="1">
                  <c:v>Selbststudium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60</c:v>
                </c:pt>
                <c:pt idx="1">
                  <c:v>210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tr"/>
      <c:legendEntry>
        <c:idx val="0"/>
        <c:txPr>
          <a:bodyPr/>
          <a:lstStyle/>
          <a:p>
            <a:pPr>
              <a:defRPr sz="160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de-DE"/>
          </a:p>
        </c:txPr>
      </c:legendEntry>
      <c:layout>
        <c:manualLayout>
          <c:xMode val="edge"/>
          <c:yMode val="edge"/>
          <c:x val="0.60242992112914062"/>
          <c:y val="0.46901566492611935"/>
          <c:w val="0.3631869921921938"/>
          <c:h val="0.2251694256193756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/>
          <a:lstStyle>
            <a:lvl1pPr algn="l">
              <a:defRPr sz="1200"/>
            </a:lvl1pPr>
          </a:lstStyle>
          <a:p>
            <a:r>
              <a:rPr lang="de-DE" smtClean="0"/>
              <a:t>Hans Reithofer: Infos für Lehrende zum Semesterstart (SoSe 2017)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4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/>
          <a:lstStyle>
            <a:lvl1pPr algn="r">
              <a:defRPr sz="1200"/>
            </a:lvl1pPr>
          </a:lstStyle>
          <a:p>
            <a:fld id="{1CD37BCC-16FF-42D5-BE95-262C475E2F53}" type="datetimeFigureOut">
              <a:rPr lang="de-DE" smtClean="0"/>
              <a:pPr/>
              <a:t>29.08.2019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8587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28587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 anchor="b"/>
          <a:lstStyle>
            <a:lvl1pPr algn="r">
              <a:defRPr sz="1200"/>
            </a:lvl1pPr>
          </a:lstStyle>
          <a:p>
            <a:fld id="{75C4F437-3A6F-4C4C-8838-421C24BC493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9709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/>
          <a:lstStyle>
            <a:lvl1pPr algn="l">
              <a:defRPr sz="1200"/>
            </a:lvl1pPr>
          </a:lstStyle>
          <a:p>
            <a:r>
              <a:rPr lang="de-DE" smtClean="0"/>
              <a:t>Hans Reithofer: Infos für Lehrende zum Semesterstart (SoSe 2017)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4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/>
          <a:lstStyle>
            <a:lvl1pPr algn="r">
              <a:defRPr sz="1200"/>
            </a:lvl1pPr>
          </a:lstStyle>
          <a:p>
            <a:fld id="{334C3AD5-5227-49CB-A542-1C9A1C438B86}" type="datetimeFigureOut">
              <a:rPr lang="de-DE" smtClean="0"/>
              <a:pPr/>
              <a:t>29.08.2019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3" tIns="45667" rIns="91333" bIns="4566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9" y="4715156"/>
            <a:ext cx="5438140" cy="4466987"/>
          </a:xfrm>
          <a:prstGeom prst="rect">
            <a:avLst/>
          </a:prstGeom>
        </p:spPr>
        <p:txBody>
          <a:bodyPr vert="horz" lIns="91333" tIns="45667" rIns="91333" bIns="45667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8587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28587"/>
            <a:ext cx="2945659" cy="496331"/>
          </a:xfrm>
          <a:prstGeom prst="rect">
            <a:avLst/>
          </a:prstGeom>
        </p:spPr>
        <p:txBody>
          <a:bodyPr vert="horz" lIns="91333" tIns="45667" rIns="91333" bIns="45667" rtlCol="0" anchor="b"/>
          <a:lstStyle>
            <a:lvl1pPr algn="r">
              <a:defRPr sz="1200"/>
            </a:lvl1pPr>
          </a:lstStyle>
          <a:p>
            <a:fld id="{7CE648A4-0EBD-4FE9-8BAC-1B31EA9263F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13202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Hans Reithofer: Infos für Lehrende zum Semesterstart (SoSe 2017)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648A4-0EBD-4FE9-8BAC-1B31EA9263FA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7596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Hans Reithofer: Infos für Lehrende zum Semesterstart (SoSe 2017)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648A4-0EBD-4FE9-8BAC-1B31EA9263FA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611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Hans Reithofer: Infos für Lehrende zum Semesterstart (SoSe 2017)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648A4-0EBD-4FE9-8BAC-1B31EA9263FA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79022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>
                <a:solidFill>
                  <a:prstClr val="black"/>
                </a:solidFill>
              </a:rPr>
              <a:t>Hans Reithofer: Infos für Lehrende zum Semesterstart (SoSe 2017)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E648A4-0EBD-4FE9-8BAC-1B31EA9263FA}" type="slidenum">
              <a:rPr lang="de-DE" smtClean="0">
                <a:solidFill>
                  <a:prstClr val="black"/>
                </a:solidFill>
              </a:rPr>
              <a:pPr/>
              <a:t>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80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42CBBD3-08F6-47A9-9231-D15A9892F4D5}" type="datetimeFigureOut">
              <a:rPr lang="de-DE" smtClean="0"/>
              <a:pPr/>
              <a:t>29.08.2019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1560" y="6381328"/>
            <a:ext cx="1981200" cy="365760"/>
          </a:xfrm>
          <a:prstGeom prst="rect">
            <a:avLst/>
          </a:prstGeom>
        </p:spPr>
        <p:txBody>
          <a:bodyPr/>
          <a:lstStyle/>
          <a:p>
            <a:fld id="{ACF7BD21-20D5-49FD-B31F-36AD52126BD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42CBBD3-08F6-47A9-9231-D15A9892F4D5}" type="datetimeFigureOut">
              <a:rPr lang="de-DE" smtClean="0"/>
              <a:pPr/>
              <a:t>29.08.2019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11560" y="6381328"/>
            <a:ext cx="1981200" cy="365760"/>
          </a:xfrm>
          <a:prstGeom prst="rect">
            <a:avLst/>
          </a:prstGeom>
        </p:spPr>
        <p:txBody>
          <a:bodyPr/>
          <a:lstStyle/>
          <a:p>
            <a:fld id="{ACF7BD21-20D5-49FD-B31F-36AD52126BD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42CBBD3-08F6-47A9-9231-D15A9892F4D5}" type="datetimeFigureOut">
              <a:rPr lang="de-DE" smtClean="0"/>
              <a:pPr/>
              <a:t>29.08.2019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11560" y="6381328"/>
            <a:ext cx="1981200" cy="365760"/>
          </a:xfrm>
          <a:prstGeom prst="rect">
            <a:avLst/>
          </a:prstGeom>
        </p:spPr>
        <p:txBody>
          <a:bodyPr/>
          <a:lstStyle/>
          <a:p>
            <a:fld id="{ACF7BD21-20D5-49FD-B31F-36AD52126BD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06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4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goettingen.de/de/123160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-goettingen.de/de/123160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onny.deleRoi@zvw.uni-goettingen.d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Institut für Ethnologie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Titel 13"/>
          <p:cNvSpPr>
            <a:spLocks noGrp="1"/>
          </p:cNvSpPr>
          <p:nvPr>
            <p:ph type="ctrTitle" idx="4294967295"/>
          </p:nvPr>
        </p:nvSpPr>
        <p:spPr>
          <a:xfrm>
            <a:off x="0" y="4362450"/>
            <a:ext cx="8856663" cy="1368425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de-DE" sz="4400" dirty="0" smtClean="0"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Infos für Lehrende </a:t>
            </a:r>
            <a:br>
              <a:rPr lang="de-DE" sz="4400" dirty="0" smtClean="0"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</a:br>
            <a:r>
              <a:rPr lang="de-DE" sz="4400" dirty="0" smtClean="0">
                <a:solidFill>
                  <a:schemeClr val="accent2">
                    <a:lumMod val="75000"/>
                  </a:schemeClr>
                </a:solidFill>
                <a:latin typeface="Eras Bold ITC" panose="020B0907030504020204" pitchFamily="34" charset="0"/>
              </a:rPr>
              <a:t>zum Semesterstart  </a:t>
            </a:r>
            <a:endParaRPr lang="de-DE" dirty="0"/>
          </a:p>
        </p:txBody>
      </p:sp>
      <p:sp>
        <p:nvSpPr>
          <p:cNvPr id="18" name="Textplatzhalter 6"/>
          <p:cNvSpPr txBox="1">
            <a:spLocks/>
          </p:cNvSpPr>
          <p:nvPr/>
        </p:nvSpPr>
        <p:spPr>
          <a:xfrm>
            <a:off x="755576" y="476672"/>
            <a:ext cx="7272808" cy="89683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de-DE" sz="44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Eras Bold ITC" panose="020B0907030504020204" pitchFamily="34" charset="0"/>
              <a:ea typeface="+mj-ea"/>
              <a:cs typeface="+mj-cs"/>
            </a:endParaRPr>
          </a:p>
        </p:txBody>
      </p:sp>
      <p:pic>
        <p:nvPicPr>
          <p:cNvPr id="9" name="Grafik 8" descr="http://www.all-athletics.com/files/news_image/start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476" y="509409"/>
            <a:ext cx="5760720" cy="38373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feld 1"/>
          <p:cNvSpPr txBox="1"/>
          <p:nvPr/>
        </p:nvSpPr>
        <p:spPr>
          <a:xfrm>
            <a:off x="1799692" y="4085104"/>
            <a:ext cx="55446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solidFill>
                  <a:schemeClr val="bg1"/>
                </a:solidFill>
              </a:rPr>
              <a:t>http://www.all-athletics.com/de/files/imagecache/news_image/news_image/start.jpg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dirty="0" smtClean="0"/>
              <a:t>Angaben zur </a:t>
            </a:r>
            <a:r>
              <a:rPr lang="de-DE" sz="2900" dirty="0" err="1" smtClean="0"/>
              <a:t>Credit</a:t>
            </a:r>
            <a:r>
              <a:rPr lang="de-DE" sz="2900" dirty="0" smtClean="0"/>
              <a:t>-Verteilung: z.B. 4 SWS / 9 C</a:t>
            </a:r>
            <a:endParaRPr lang="de-DE" sz="290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375365"/>
              </p:ext>
            </p:extLst>
          </p:nvPr>
        </p:nvGraphicFramePr>
        <p:xfrm>
          <a:off x="2463527" y="2924944"/>
          <a:ext cx="6191920" cy="3162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558"/>
                <a:gridCol w="4281647"/>
                <a:gridCol w="658715"/>
              </a:tblGrid>
              <a:tr h="2803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Komponente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C*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32242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Präsenzzeit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Seminar 2 SWS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1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2613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Begleitender Kurs </a:t>
                      </a:r>
                      <a:r>
                        <a:rPr lang="de-DE" sz="1400" dirty="0" smtClean="0">
                          <a:effectLst/>
                        </a:rPr>
                        <a:t>(BK) 2 </a:t>
                      </a:r>
                      <a:r>
                        <a:rPr lang="de-DE" sz="1400" dirty="0">
                          <a:effectLst/>
                        </a:rPr>
                        <a:t>SWS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/>
                </a:tc>
              </a:tr>
              <a:tr h="514970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Selbststudium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Vor- und Nachbereitung des S: Texte lesen, Skript nacharbeiten u.Ä.: mind. 2 Std./Wo.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26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Vor- und Nachbereitung des BK: mind. 2 Std./Wo. 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1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0356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Erarbeitung des mündlichen Seminarbeitrags (Referat oder Diskussionsleitung): Recherchieren, Lesen u. Exzerpieren, Strukturieren, Ausarbeiten, </a:t>
                      </a:r>
                      <a:r>
                        <a:rPr lang="de-DE" sz="1400" dirty="0" smtClean="0">
                          <a:effectLst/>
                        </a:rPr>
                        <a:t>Aufbereiten </a:t>
                      </a:r>
                      <a:r>
                        <a:rPr lang="de-DE" sz="1400" dirty="0">
                          <a:effectLst/>
                        </a:rPr>
                        <a:t>für Präsentation oder Diskussionsleitung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3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7761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Schriftliche Ausarbeitung des Seminarbeitrags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2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568425559"/>
              </p:ext>
            </p:extLst>
          </p:nvPr>
        </p:nvGraphicFramePr>
        <p:xfrm>
          <a:off x="322276" y="44624"/>
          <a:ext cx="4036345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486777" y="237807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118886" y="159992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7217233" y="6381327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* 1 </a:t>
            </a:r>
            <a:r>
              <a:rPr lang="de-DE" sz="1400" dirty="0" err="1" smtClean="0"/>
              <a:t>Credit</a:t>
            </a:r>
            <a:r>
              <a:rPr lang="de-DE" sz="1400" dirty="0" smtClean="0"/>
              <a:t> = 30h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63003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Prüfungsleistungen und -anforderungen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 lnSpcReduction="20000"/>
          </a:bodyPr>
          <a:lstStyle/>
          <a:p>
            <a:pPr marL="274320" lvl="1" indent="-457200">
              <a:buNone/>
            </a:pPr>
            <a:r>
              <a:rPr lang="de-DE" sz="2800" dirty="0" smtClean="0"/>
              <a:t>Zum Beispiel für ein </a:t>
            </a:r>
            <a:r>
              <a:rPr lang="de-DE" sz="2800" b="1" dirty="0" smtClean="0"/>
              <a:t>Referat incl. schriftl. Ausarbeitung </a:t>
            </a:r>
            <a:r>
              <a:rPr lang="de-DE" sz="2800" dirty="0" smtClean="0"/>
              <a:t>in einem Regionalmodul:</a:t>
            </a:r>
          </a:p>
          <a:p>
            <a:pPr lvl="1"/>
            <a:r>
              <a:rPr lang="de-DE" dirty="0"/>
              <a:t>Die Studierenden können ein Thema regional bezogener ethnologischer Forschung selbständig bearbeiten und in sinnvoll strukturierter Form mündlich erörtern (</a:t>
            </a:r>
            <a:r>
              <a:rPr lang="de-DE" b="1" dirty="0">
                <a:solidFill>
                  <a:schemeClr val="accent2"/>
                </a:solidFill>
              </a:rPr>
              <a:t>Referat/Koreferat</a:t>
            </a:r>
            <a:r>
              <a:rPr lang="de-DE" dirty="0"/>
              <a:t>) bzw. eine Seminarsitzung oder Gruppendiskussion dazu anleiten und moderieren. </a:t>
            </a:r>
          </a:p>
          <a:p>
            <a:pPr lvl="1"/>
            <a:r>
              <a:rPr lang="de-DE" dirty="0"/>
              <a:t>Zusätzlich können sie die gewählte Thematik in einer </a:t>
            </a:r>
            <a:r>
              <a:rPr lang="de-DE" b="1" dirty="0">
                <a:solidFill>
                  <a:schemeClr val="accent2"/>
                </a:solidFill>
              </a:rPr>
              <a:t>schriftlichen Arbeit</a:t>
            </a:r>
            <a:r>
              <a:rPr lang="de-DE" dirty="0"/>
              <a:t> darstellen, welche </a:t>
            </a:r>
          </a:p>
          <a:p>
            <a:pPr lvl="2"/>
            <a:r>
              <a:rPr lang="de-DE" dirty="0"/>
              <a:t>auf im Wesentlichen vorgegebener Fachliteratur basiert;</a:t>
            </a:r>
          </a:p>
          <a:p>
            <a:pPr lvl="2"/>
            <a:r>
              <a:rPr lang="de-DE" dirty="0"/>
              <a:t>das Thema im Gesamtkontext des Seminars verortet und Bezüge zu zentralen Texten des Seminars herstellt;</a:t>
            </a:r>
          </a:p>
          <a:p>
            <a:pPr lvl="2"/>
            <a:r>
              <a:rPr lang="de-DE" dirty="0"/>
              <a:t>eine klare Fragestellung enthält, die fokussiert und stringent bearbeitet wird;</a:t>
            </a:r>
          </a:p>
          <a:p>
            <a:pPr lvl="2"/>
            <a:r>
              <a:rPr lang="de-DE" dirty="0"/>
              <a:t>regionale Überblickskenntnisse zeigt und erörtert;</a:t>
            </a:r>
          </a:p>
          <a:p>
            <a:pPr lvl="2"/>
            <a:r>
              <a:rPr lang="de-DE" dirty="0"/>
              <a:t>auf in der Literatur verwendete Fachbegriffe und Theorien Bezug nimmt;</a:t>
            </a:r>
          </a:p>
          <a:p>
            <a:pPr lvl="2"/>
            <a:r>
              <a:rPr lang="de-DE" dirty="0"/>
              <a:t>die formalen Anforderungen an eine akademische Arbeit erfüllt.</a:t>
            </a:r>
          </a:p>
          <a:p>
            <a:pPr marL="274320" lvl="1" indent="-457200">
              <a:buNone/>
            </a:pPr>
            <a:endParaRPr lang="de-DE" dirty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77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Prüfungsanmeldung &amp; Abgabefristen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fontScale="85000" lnSpcReduction="20000"/>
          </a:bodyPr>
          <a:lstStyle/>
          <a:p>
            <a:r>
              <a:rPr lang="de-DE" dirty="0" err="1" smtClean="0"/>
              <a:t>FlexNow</a:t>
            </a:r>
            <a:r>
              <a:rPr lang="de-DE" dirty="0" smtClean="0"/>
              <a:t>-Anmeldungen nur zu Modulprüfungen, nicht zu Lehrveranstaltungen allgemein!</a:t>
            </a:r>
          </a:p>
          <a:p>
            <a:r>
              <a:rPr lang="de-DE" b="1" dirty="0" err="1" smtClean="0">
                <a:solidFill>
                  <a:schemeClr val="accent2"/>
                </a:solidFill>
              </a:rPr>
              <a:t>FlexNow</a:t>
            </a:r>
            <a:r>
              <a:rPr lang="de-DE" b="1" dirty="0" smtClean="0">
                <a:solidFill>
                  <a:schemeClr val="accent2"/>
                </a:solidFill>
              </a:rPr>
              <a:t>-Anmeldefristen:</a:t>
            </a:r>
            <a:r>
              <a:rPr lang="de-DE" dirty="0" smtClean="0"/>
              <a:t> </a:t>
            </a:r>
          </a:p>
          <a:p>
            <a:pPr lvl="1"/>
            <a:r>
              <a:rPr lang="de-DE" dirty="0"/>
              <a:t>bei veranstaltungsbegleitenden Prüfungsformen (z.B. Präsentation u. schriftl. Ausarbeitung</a:t>
            </a:r>
            <a:r>
              <a:rPr lang="de-DE" dirty="0" smtClean="0"/>
              <a:t>): bis </a:t>
            </a:r>
            <a:r>
              <a:rPr lang="de-DE" dirty="0"/>
              <a:t>zum </a:t>
            </a:r>
            <a:r>
              <a:rPr lang="de-DE" sz="2600" b="1" u="heavy" cap="all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LETZTEN VORLESUNGSTAG</a:t>
            </a:r>
            <a:r>
              <a:rPr lang="de-DE" sz="2600" dirty="0">
                <a:solidFill>
                  <a:srgbClr val="000000"/>
                </a:solidFill>
              </a:rPr>
              <a:t> (d.h. bis </a:t>
            </a:r>
            <a:r>
              <a:rPr lang="de-DE" sz="2600" b="1" u="heavy" cap="all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7</a:t>
            </a:r>
            <a:r>
              <a:rPr lang="de-DE" sz="2600" b="1" u="heavy" cap="all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</a:rPr>
              <a:t>.2.2020</a:t>
            </a:r>
            <a:r>
              <a:rPr lang="de-DE" sz="2600" dirty="0" smtClean="0">
                <a:solidFill>
                  <a:srgbClr val="000000"/>
                </a:solidFill>
              </a:rPr>
              <a:t>)</a:t>
            </a:r>
            <a:endParaRPr lang="de-DE" dirty="0" smtClean="0"/>
          </a:p>
          <a:p>
            <a:pPr lvl="1"/>
            <a:r>
              <a:rPr lang="de-DE" dirty="0"/>
              <a:t>b</a:t>
            </a:r>
            <a:r>
              <a:rPr lang="de-DE" dirty="0" smtClean="0"/>
              <a:t>ei Klausuren: bis 1 Woche vor dem Klausurtermin  </a:t>
            </a:r>
            <a:endParaRPr lang="de-DE" dirty="0"/>
          </a:p>
          <a:p>
            <a:pPr lvl="1"/>
            <a:r>
              <a:rPr lang="de-DE" b="1" dirty="0" smtClean="0">
                <a:solidFill>
                  <a:srgbClr val="C00000"/>
                </a:solidFill>
              </a:rPr>
              <a:t>Achtung: Keine Prüfung ohne vorherige </a:t>
            </a:r>
            <a:r>
              <a:rPr lang="de-DE" b="1" dirty="0" err="1" smtClean="0">
                <a:solidFill>
                  <a:srgbClr val="C00000"/>
                </a:solidFill>
              </a:rPr>
              <a:t>FlexNow</a:t>
            </a:r>
            <a:r>
              <a:rPr lang="de-DE" b="1" dirty="0" smtClean="0">
                <a:solidFill>
                  <a:srgbClr val="C00000"/>
                </a:solidFill>
              </a:rPr>
              <a:t>-Anmeldung! </a:t>
            </a:r>
            <a:r>
              <a:rPr lang="de-DE" dirty="0" smtClean="0"/>
              <a:t>Wer versäumt, sich anzumelden, kann keine Prüfungsleistung verbucht bekommen!!</a:t>
            </a:r>
          </a:p>
          <a:p>
            <a:r>
              <a:rPr lang="de-DE" b="1" dirty="0" smtClean="0">
                <a:solidFill>
                  <a:schemeClr val="accent2"/>
                </a:solidFill>
              </a:rPr>
              <a:t>Abgabefristen</a:t>
            </a:r>
            <a:r>
              <a:rPr lang="de-DE" dirty="0" smtClean="0"/>
              <a:t> von Hausarbeiten etc.: </a:t>
            </a:r>
            <a:r>
              <a:rPr lang="de-DE" dirty="0"/>
              <a:t>Im WS jeweils der 15.03., im </a:t>
            </a:r>
            <a:r>
              <a:rPr lang="de-DE" dirty="0" err="1"/>
              <a:t>SoSe</a:t>
            </a:r>
            <a:r>
              <a:rPr lang="de-DE" dirty="0"/>
              <a:t> jeweils der 15.09.</a:t>
            </a:r>
            <a:endParaRPr lang="de-DE" dirty="0" smtClean="0"/>
          </a:p>
          <a:p>
            <a:r>
              <a:rPr lang="de-DE" dirty="0" smtClean="0"/>
              <a:t>Empfehlung für die Abgabe der Hausarbeiten: Upload einer   </a:t>
            </a:r>
            <a:r>
              <a:rPr lang="de-DE" b="1" dirty="0" smtClean="0">
                <a:solidFill>
                  <a:schemeClr val="accent2"/>
                </a:solidFill>
              </a:rPr>
              <a:t>elektronischen Version  </a:t>
            </a:r>
            <a:r>
              <a:rPr lang="de-DE" dirty="0" smtClean="0"/>
              <a:t>in einen </a:t>
            </a:r>
            <a:r>
              <a:rPr lang="de-DE" dirty="0" err="1" smtClean="0"/>
              <a:t>stud.IP</a:t>
            </a:r>
            <a:r>
              <a:rPr lang="de-DE" dirty="0" smtClean="0"/>
              <a:t>-Ordner, der für Studierende nur Uploads zulässt. Dort können Hausarbeiten dann für die 3-jährige Aufbewahrungsfrist gespeichert und archiviert werden.</a:t>
            </a:r>
            <a:endParaRPr lang="de-DE" dirty="0"/>
          </a:p>
          <a:p>
            <a:pPr lvl="1"/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Betreuung u. Unterstützung bei Prüfungsleistungen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de-DE" dirty="0">
                <a:solidFill>
                  <a:prstClr val="black"/>
                </a:solidFill>
              </a:rPr>
              <a:t>Seminarbegleitende Betreuung von schriftlichen </a:t>
            </a:r>
            <a:r>
              <a:rPr lang="de-DE" dirty="0" smtClean="0">
                <a:solidFill>
                  <a:prstClr val="black"/>
                </a:solidFill>
              </a:rPr>
              <a:t>Prüfungsleistungen (v.a. bei Hausarbeiten):</a:t>
            </a:r>
            <a:endParaRPr lang="de-DE" dirty="0">
              <a:solidFill>
                <a:prstClr val="black"/>
              </a:solidFill>
            </a:endParaRPr>
          </a:p>
          <a:p>
            <a:pPr lvl="1"/>
            <a:r>
              <a:rPr lang="de-DE" dirty="0" smtClean="0"/>
              <a:t>Besprechung </a:t>
            </a:r>
            <a:r>
              <a:rPr lang="de-DE" dirty="0"/>
              <a:t>des Exposés bzw. des Arbeitsplans (Thema, Fragestellung, erste Literatur, Gliederung)</a:t>
            </a:r>
          </a:p>
          <a:p>
            <a:pPr lvl="1"/>
            <a:r>
              <a:rPr lang="de-DE" dirty="0"/>
              <a:t>Nach Möglichkeit noch IM Semester, während der Vorlesungszeit!</a:t>
            </a:r>
          </a:p>
          <a:p>
            <a:pPr>
              <a:buClr>
                <a:schemeClr val="accent2"/>
              </a:buClr>
            </a:pPr>
            <a:endParaRPr lang="de-DE" dirty="0" smtClean="0"/>
          </a:p>
          <a:p>
            <a:r>
              <a:rPr lang="de-DE" dirty="0"/>
              <a:t>Hinweisen auf Leitfäden u. Bewertungskriterien: </a:t>
            </a:r>
          </a:p>
          <a:p>
            <a:pPr lvl="1"/>
            <a:r>
              <a:rPr lang="de-DE" dirty="0"/>
              <a:t>Studium &amp; Lehre &gt; Für Studierende (BA &amp; MA</a:t>
            </a:r>
            <a:r>
              <a:rPr lang="de-DE" dirty="0" smtClean="0"/>
              <a:t>) &gt; rechte Spalte: Hilfen für das wissenschaftliche Arbeiten</a:t>
            </a:r>
            <a:endParaRPr lang="de-DE" dirty="0"/>
          </a:p>
          <a:p>
            <a:pPr>
              <a:buClr>
                <a:schemeClr val="accent2"/>
              </a:buClr>
            </a:pPr>
            <a:endParaRPr lang="de-DE" dirty="0"/>
          </a:p>
          <a:p>
            <a:r>
              <a:rPr lang="de-DE" dirty="0" smtClean="0"/>
              <a:t>Schreibberatung der Fakultät</a:t>
            </a:r>
          </a:p>
          <a:p>
            <a:pPr lvl="1"/>
            <a:r>
              <a:rPr lang="de-DE" dirty="0">
                <a:solidFill>
                  <a:srgbClr val="0070C0"/>
                </a:solidFill>
                <a:hlinkClick r:id="rId3"/>
              </a:rPr>
              <a:t>http://</a:t>
            </a:r>
            <a:r>
              <a:rPr lang="de-DE" dirty="0" smtClean="0">
                <a:solidFill>
                  <a:srgbClr val="0070C0"/>
                </a:solidFill>
                <a:hlinkClick r:id="rId3"/>
              </a:rPr>
              <a:t>www.uni-goettingen.de/de/123160.html</a:t>
            </a:r>
            <a:r>
              <a:rPr lang="de-DE" dirty="0" smtClean="0">
                <a:solidFill>
                  <a:srgbClr val="0070C0"/>
                </a:solidFill>
              </a:rPr>
              <a:t> </a:t>
            </a:r>
          </a:p>
          <a:p>
            <a:pPr lvl="1"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Schreibberatung </a:t>
            </a:r>
            <a:r>
              <a:rPr lang="de-DE" dirty="0"/>
              <a:t>der Fakultät</a:t>
            </a:r>
            <a:r>
              <a:rPr lang="de-DE" dirty="0" smtClean="0"/>
              <a:t>: 3 Säulen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1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2000" dirty="0">
                <a:hlinkClick r:id="rId3"/>
              </a:rPr>
              <a:t>http://</a:t>
            </a:r>
            <a:r>
              <a:rPr lang="de-DE" sz="2000" dirty="0" smtClean="0">
                <a:hlinkClick r:id="rId3"/>
              </a:rPr>
              <a:t>www.uni-goettingen.de/de/123160.html</a:t>
            </a:r>
            <a:r>
              <a:rPr lang="de-DE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de-DE" sz="2000" b="1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e-DE" sz="2000" b="1" dirty="0" smtClean="0">
                <a:solidFill>
                  <a:schemeClr val="accent2"/>
                </a:solidFill>
              </a:rPr>
              <a:t>Offene </a:t>
            </a:r>
            <a:r>
              <a:rPr lang="de-DE" sz="2000" b="1" dirty="0">
                <a:solidFill>
                  <a:schemeClr val="accent2"/>
                </a:solidFill>
              </a:rPr>
              <a:t>Sprechzeiten:</a:t>
            </a:r>
            <a:r>
              <a:rPr lang="de-DE" sz="2000" b="1" dirty="0"/>
              <a:t> </a:t>
            </a:r>
            <a:r>
              <a:rPr lang="de-DE" sz="2000" dirty="0"/>
              <a:t>Di 14:00 - 16:00 LRC der SUB &amp; Mi 10:00 - </a:t>
            </a:r>
            <a:r>
              <a:rPr lang="de-DE" sz="2000" dirty="0" smtClean="0"/>
              <a:t>11:30 </a:t>
            </a:r>
            <a:r>
              <a:rPr lang="de-DE" sz="2000" dirty="0"/>
              <a:t>Büro der Schreibberatung, </a:t>
            </a:r>
            <a:r>
              <a:rPr lang="de-DE" sz="2000" dirty="0" smtClean="0"/>
              <a:t>OEC 1.117 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000" dirty="0" smtClean="0"/>
              <a:t>Die </a:t>
            </a:r>
            <a:r>
              <a:rPr lang="de-DE" sz="2000" dirty="0"/>
              <a:t>eigentliche Beratung findet während der </a:t>
            </a:r>
            <a:r>
              <a:rPr lang="de-DE" sz="2000" b="1" dirty="0">
                <a:solidFill>
                  <a:schemeClr val="accent2"/>
                </a:solidFill>
              </a:rPr>
              <a:t>individuell vereinbarten Termine</a:t>
            </a:r>
            <a:r>
              <a:rPr lang="de-DE" sz="2000" b="1" dirty="0"/>
              <a:t> </a:t>
            </a:r>
            <a:r>
              <a:rPr lang="de-DE" sz="2000" dirty="0"/>
              <a:t>statt. Zu diesem Zweck können Sie uns auch per E-Mail kontaktieren: </a:t>
            </a:r>
            <a:r>
              <a:rPr lang="de-DE" sz="2000" i="1" dirty="0"/>
              <a:t>Schreibberatung@sowi.uni-goettingen.de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2000" b="1" dirty="0" smtClean="0">
                <a:solidFill>
                  <a:schemeClr val="accent2"/>
                </a:solidFill>
              </a:rPr>
              <a:t>Workshops</a:t>
            </a:r>
            <a:r>
              <a:rPr lang="de-DE" sz="2000" dirty="0" smtClean="0"/>
              <a:t> im </a:t>
            </a:r>
            <a:r>
              <a:rPr lang="de-DE" sz="2000" dirty="0" smtClean="0"/>
              <a:t>WS 19/20</a:t>
            </a:r>
            <a:r>
              <a:rPr lang="de-DE" sz="2000" b="1" dirty="0" smtClean="0"/>
              <a:t>:</a:t>
            </a:r>
            <a:endParaRPr lang="de-DE" sz="2000" b="1" dirty="0" smtClean="0"/>
          </a:p>
          <a:p>
            <a:pPr marL="548640" lvl="2" indent="0">
              <a:buNone/>
            </a:pPr>
            <a:r>
              <a:rPr lang="de-DE" sz="1800" dirty="0" smtClean="0"/>
              <a:t>Verschiedene </a:t>
            </a:r>
            <a:r>
              <a:rPr lang="de-DE" sz="1800" dirty="0"/>
              <a:t>Workshops rund um das wissenschaftliche </a:t>
            </a:r>
            <a:r>
              <a:rPr lang="de-DE" sz="1800" dirty="0" smtClean="0"/>
              <a:t>Schreiben: z.B</a:t>
            </a:r>
            <a:r>
              <a:rPr lang="de-DE" sz="1800" dirty="0"/>
              <a:t>.</a:t>
            </a:r>
            <a:r>
              <a:rPr lang="de-DE" sz="1800" dirty="0" smtClean="0"/>
              <a:t> „Die wissenschaftliche Hausarbeit“, „Der rote Faden“, „Schreibstrategien“ und „Das Überwinden </a:t>
            </a:r>
            <a:r>
              <a:rPr lang="de-DE" sz="1800" dirty="0"/>
              <a:t>von </a:t>
            </a:r>
            <a:r>
              <a:rPr lang="de-DE" sz="1800" dirty="0" smtClean="0"/>
              <a:t>Schreibproblemen“. Auf der Webseite der Schreibberatung und im </a:t>
            </a:r>
            <a:r>
              <a:rPr lang="de-DE" sz="1800" dirty="0" err="1" smtClean="0"/>
              <a:t>UniVZ</a:t>
            </a:r>
            <a:r>
              <a:rPr lang="de-DE" sz="1800" dirty="0" smtClean="0"/>
              <a:t> sind die </a:t>
            </a:r>
            <a:r>
              <a:rPr lang="de-DE" sz="1800" dirty="0"/>
              <a:t>wichtigsten Infos zu den Veranstaltungen </a:t>
            </a:r>
            <a:r>
              <a:rPr lang="de-DE" sz="1800" dirty="0" smtClean="0"/>
              <a:t>zu finden (Lehrende</a:t>
            </a:r>
            <a:r>
              <a:rPr lang="de-DE" sz="1800" dirty="0"/>
              <a:t>: Uta Scheer &amp; Valerie Bleisteiner).</a:t>
            </a:r>
            <a:endParaRPr lang="de-DE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39616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Fristverlängerungen &amp; Rücktritt von Prüfungen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de-DE" sz="2800" b="1" dirty="0">
                <a:solidFill>
                  <a:schemeClr val="accent2"/>
                </a:solidFill>
              </a:rPr>
              <a:t>Verlängerungen von Bearbeitungszeiten</a:t>
            </a:r>
            <a:r>
              <a:rPr lang="de-DE" sz="2800" dirty="0">
                <a:solidFill>
                  <a:schemeClr val="accent2"/>
                </a:solidFill>
              </a:rPr>
              <a:t> </a:t>
            </a:r>
            <a:r>
              <a:rPr lang="de-DE" sz="2800" dirty="0"/>
              <a:t>können ausschließlich unter Vorlage eines entsprechenden Nachweises (i. d. R. Attest) beim Prüfungsamt gewährt werden (das Attest sollte also in diesem Falle möglichst einen Zeitraum angeben</a:t>
            </a:r>
            <a:r>
              <a:rPr lang="de-DE" sz="2800" dirty="0" smtClean="0"/>
              <a:t>). Vorgehensweise:</a:t>
            </a:r>
            <a:endParaRPr lang="de-DE" sz="2800" dirty="0"/>
          </a:p>
          <a:p>
            <a:pPr lvl="0"/>
            <a:r>
              <a:rPr lang="de-DE" sz="2800" dirty="0" smtClean="0"/>
              <a:t>Studierende </a:t>
            </a:r>
            <a:r>
              <a:rPr lang="de-DE" sz="2800" dirty="0"/>
              <a:t>sollen Atteste direkt bei </a:t>
            </a:r>
            <a:r>
              <a:rPr lang="de-DE" sz="2800" dirty="0" smtClean="0"/>
              <a:t>der zuständigen Mitarbeiterin </a:t>
            </a:r>
            <a:r>
              <a:rPr lang="de-DE" sz="2800" dirty="0"/>
              <a:t>des Prüfungsamtes </a:t>
            </a:r>
            <a:r>
              <a:rPr lang="de-DE" sz="2800" dirty="0" smtClean="0"/>
              <a:t>einreichen. Für die Ethnologie </a:t>
            </a:r>
            <a:r>
              <a:rPr lang="de-DE" sz="2800" dirty="0"/>
              <a:t>ist zur Zeit Frau </a:t>
            </a:r>
            <a:r>
              <a:rPr lang="de-DE" sz="2800" dirty="0" smtClean="0"/>
              <a:t>Conny de le Roi zuständig</a:t>
            </a:r>
            <a:r>
              <a:rPr lang="de-DE" sz="2800" dirty="0"/>
              <a:t>: </a:t>
            </a:r>
            <a:r>
              <a:rPr lang="de-DE" sz="2800" u="sng" dirty="0">
                <a:hlinkClick r:id="rId2"/>
              </a:rPr>
              <a:t>Conny.deleRoi@zvw.uni-goettingen.de</a:t>
            </a:r>
            <a:r>
              <a:rPr lang="de-DE" sz="2800" dirty="0" smtClean="0"/>
              <a:t>. </a:t>
            </a:r>
            <a:endParaRPr lang="de-DE" sz="2800" dirty="0"/>
          </a:p>
          <a:p>
            <a:pPr lvl="0"/>
            <a:r>
              <a:rPr lang="de-DE" sz="2800" dirty="0" smtClean="0"/>
              <a:t>Die </a:t>
            </a:r>
            <a:r>
              <a:rPr lang="de-DE" sz="2800" dirty="0"/>
              <a:t>Studierenden und Prüfenden werden nach Eingang und Bearbeitung vom Prüfungsamt wie folgt informiert: </a:t>
            </a:r>
          </a:p>
          <a:p>
            <a:pPr lvl="1"/>
            <a:r>
              <a:rPr lang="de-DE" sz="2400" dirty="0"/>
              <a:t>über die Abmeldung und entsprechende Verbuchung (‚Freigabe‘) der Modulprüfung via </a:t>
            </a:r>
            <a:r>
              <a:rPr lang="de-DE" sz="2400" dirty="0" err="1"/>
              <a:t>FlexNow</a:t>
            </a:r>
            <a:r>
              <a:rPr lang="de-DE" sz="2400" dirty="0"/>
              <a:t>-System;</a:t>
            </a:r>
          </a:p>
          <a:p>
            <a:pPr lvl="1"/>
            <a:r>
              <a:rPr lang="de-DE" sz="2400" dirty="0"/>
              <a:t>über geänderte Prüfungstermine bei Verlängerungen der Bearbeitungszeit zusätzlich per E-Mail.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403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184611"/>
              </p:ext>
            </p:extLst>
          </p:nvPr>
        </p:nvGraphicFramePr>
        <p:xfrm>
          <a:off x="539552" y="3284985"/>
          <a:ext cx="8001060" cy="3007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5"/>
                <a:gridCol w="2000265"/>
                <a:gridCol w="2000265"/>
                <a:gridCol w="2000265"/>
              </a:tblGrid>
              <a:tr h="468606">
                <a:tc>
                  <a:txBody>
                    <a:bodyPr/>
                    <a:lstStyle/>
                    <a:p>
                      <a:r>
                        <a:rPr lang="de-DE" dirty="0" smtClean="0"/>
                        <a:t>1.</a:t>
                      </a:r>
                      <a:r>
                        <a:rPr lang="de-DE" baseline="0" dirty="0" smtClean="0"/>
                        <a:t> Semester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2. Semester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3. Semester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4. Semester</a:t>
                      </a:r>
                      <a:endParaRPr lang="de-DE" dirty="0"/>
                    </a:p>
                  </a:txBody>
                  <a:tcPr/>
                </a:tc>
              </a:tr>
              <a:tr h="2538768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Kolloquien im MA-Studiengang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992888" cy="4937760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/>
              <a:t>Die jeweils angebotenen </a:t>
            </a:r>
            <a:r>
              <a:rPr lang="de-DE" sz="2000" b="1" dirty="0"/>
              <a:t>Examenskolloquien</a:t>
            </a:r>
            <a:r>
              <a:rPr lang="de-DE" sz="2000" dirty="0"/>
              <a:t> sind anrechenbar für die </a:t>
            </a:r>
            <a:r>
              <a:rPr lang="de-DE" sz="2000" dirty="0" smtClean="0"/>
              <a:t>folgenden Module: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700" dirty="0" smtClean="0"/>
              <a:t>Ordnungen </a:t>
            </a:r>
            <a:r>
              <a:rPr lang="de-DE" sz="1700" b="1" dirty="0" smtClean="0"/>
              <a:t>vor</a:t>
            </a:r>
            <a:r>
              <a:rPr lang="de-DE" sz="1700" dirty="0" smtClean="0"/>
              <a:t> WS 18/19: </a:t>
            </a:r>
            <a:r>
              <a:rPr lang="de-DE" sz="1700" dirty="0"/>
              <a:t>M.Eth.201, </a:t>
            </a:r>
            <a:r>
              <a:rPr lang="de-DE" sz="1700" dirty="0" smtClean="0"/>
              <a:t>104 </a:t>
            </a:r>
            <a:r>
              <a:rPr lang="de-DE" sz="1700" dirty="0"/>
              <a:t>und </a:t>
            </a:r>
            <a:r>
              <a:rPr lang="de-DE" sz="1700" dirty="0" smtClean="0"/>
              <a:t>106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700" dirty="0" smtClean="0"/>
              <a:t>Ordnungen </a:t>
            </a:r>
            <a:r>
              <a:rPr lang="de-DE" sz="1700" b="1" dirty="0" smtClean="0"/>
              <a:t>ab</a:t>
            </a:r>
            <a:r>
              <a:rPr lang="de-DE" sz="1700" dirty="0" smtClean="0"/>
              <a:t> WS 18/19: M.Eth.312.2, 313.2 und 1000</a:t>
            </a:r>
          </a:p>
          <a:p>
            <a:pPr marL="0" indent="0">
              <a:buNone/>
            </a:pPr>
            <a:r>
              <a:rPr lang="de-DE" sz="2000" dirty="0" smtClean="0"/>
              <a:t>und sollten in der angegebenen Reihenfolge </a:t>
            </a:r>
            <a:r>
              <a:rPr lang="de-DE" sz="2000" dirty="0"/>
              <a:t>absolviert </a:t>
            </a:r>
            <a:r>
              <a:rPr lang="de-DE" sz="2000" dirty="0" smtClean="0"/>
              <a:t>werden. </a:t>
            </a:r>
            <a:r>
              <a:rPr lang="de-DE" sz="2000" dirty="0" err="1" smtClean="0"/>
              <a:t>FlexNow</a:t>
            </a:r>
            <a:r>
              <a:rPr lang="de-DE" sz="2000" dirty="0" smtClean="0"/>
              <a:t>-Anmeldung jeweils </a:t>
            </a:r>
            <a:r>
              <a:rPr lang="de-DE" sz="2000" dirty="0"/>
              <a:t>unter </a:t>
            </a:r>
            <a:r>
              <a:rPr lang="de-DE" sz="2000" dirty="0" smtClean="0"/>
              <a:t>dem </a:t>
            </a:r>
            <a:r>
              <a:rPr lang="de-DE" sz="2000" dirty="0"/>
              <a:t>betreffenden </a:t>
            </a:r>
            <a:r>
              <a:rPr lang="de-DE" sz="2000" dirty="0" smtClean="0"/>
              <a:t>Modul (</a:t>
            </a:r>
            <a:r>
              <a:rPr lang="de-DE" sz="2000" i="1" dirty="0" smtClean="0"/>
              <a:t>nicht </a:t>
            </a:r>
            <a:r>
              <a:rPr lang="de-DE" sz="2000" dirty="0" smtClean="0"/>
              <a:t>bei M.Eth.312)</a:t>
            </a:r>
            <a:r>
              <a:rPr lang="de-DE" sz="2000" i="1" dirty="0" smtClean="0"/>
              <a:t>.</a:t>
            </a:r>
            <a:endParaRPr lang="de-DE" sz="2000" i="1" dirty="0"/>
          </a:p>
          <a:p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2774655" y="3851175"/>
            <a:ext cx="5643602" cy="1071571"/>
            <a:chOff x="2714612" y="4071941"/>
            <a:chExt cx="5643602" cy="1071571"/>
          </a:xfrm>
        </p:grpSpPr>
        <p:sp>
          <p:nvSpPr>
            <p:cNvPr id="6" name="Pfeil nach rechts 5"/>
            <p:cNvSpPr/>
            <p:nvPr/>
          </p:nvSpPr>
          <p:spPr>
            <a:xfrm>
              <a:off x="4286248" y="4429132"/>
              <a:ext cx="357190" cy="35719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Pfeil nach unten 10"/>
            <p:cNvSpPr/>
            <p:nvPr/>
          </p:nvSpPr>
          <p:spPr>
            <a:xfrm rot="16200000">
              <a:off x="6283178" y="4432466"/>
              <a:ext cx="363859" cy="357190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Abgerundetes Rechteck 12"/>
            <p:cNvSpPr/>
            <p:nvPr/>
          </p:nvSpPr>
          <p:spPr>
            <a:xfrm>
              <a:off x="2714612" y="4071942"/>
              <a:ext cx="1500198" cy="107157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4714876" y="4071942"/>
              <a:ext cx="1500198" cy="1071570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Abgerundetes Rechteck 14"/>
            <p:cNvSpPr/>
            <p:nvPr/>
          </p:nvSpPr>
          <p:spPr>
            <a:xfrm>
              <a:off x="6786578" y="4071942"/>
              <a:ext cx="1500198" cy="107157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2786049" y="4071941"/>
              <a:ext cx="157163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chemeClr val="bg1"/>
                  </a:solidFill>
                </a:rPr>
                <a:t>M.Eth.201</a:t>
              </a:r>
            </a:p>
            <a:p>
              <a:r>
                <a:rPr lang="de-DE" sz="1400" dirty="0" smtClean="0">
                  <a:solidFill>
                    <a:schemeClr val="bg1"/>
                  </a:solidFill>
                </a:rPr>
                <a:t>Organisation ethnologischer Forschung (4 C)</a:t>
              </a:r>
              <a:endParaRPr lang="de-DE" sz="1400" dirty="0">
                <a:solidFill>
                  <a:schemeClr val="bg1"/>
                </a:solidFill>
              </a:endParaRPr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4714876" y="4071942"/>
              <a:ext cx="157163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chemeClr val="bg1"/>
                  </a:solidFill>
                </a:rPr>
                <a:t>M.Eth.104</a:t>
              </a:r>
            </a:p>
            <a:p>
              <a:r>
                <a:rPr lang="de-DE" sz="1400" dirty="0" smtClean="0">
                  <a:solidFill>
                    <a:schemeClr val="bg1"/>
                  </a:solidFill>
                </a:rPr>
                <a:t>Forschungsprojekt &amp; Projekt-Kolloquium (4 C)</a:t>
              </a:r>
              <a:endParaRPr lang="de-DE" sz="1400" dirty="0">
                <a:solidFill>
                  <a:schemeClr val="bg1"/>
                </a:solidFill>
              </a:endParaRP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6786578" y="4071942"/>
              <a:ext cx="157163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="1" dirty="0" smtClean="0">
                  <a:solidFill>
                    <a:schemeClr val="bg1"/>
                  </a:solidFill>
                </a:rPr>
                <a:t>M.Eth.106</a:t>
              </a:r>
            </a:p>
            <a:p>
              <a:r>
                <a:rPr lang="de-DE" sz="1400" dirty="0" smtClean="0">
                  <a:solidFill>
                    <a:schemeClr val="bg1"/>
                  </a:solidFill>
                </a:rPr>
                <a:t>MA-Kolloquium </a:t>
              </a:r>
            </a:p>
            <a:p>
              <a:r>
                <a:rPr lang="de-DE" sz="1400" dirty="0" smtClean="0">
                  <a:solidFill>
                    <a:schemeClr val="bg1"/>
                  </a:solidFill>
                </a:rPr>
                <a:t>(4 C)</a:t>
              </a:r>
              <a:endParaRPr lang="de-DE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pieren 18"/>
          <p:cNvGrpSpPr/>
          <p:nvPr/>
        </p:nvGrpSpPr>
        <p:grpSpPr>
          <a:xfrm>
            <a:off x="2774655" y="5135276"/>
            <a:ext cx="5643238" cy="1071244"/>
            <a:chOff x="0" y="0"/>
            <a:chExt cx="5643602" cy="1071571"/>
          </a:xfrm>
        </p:grpSpPr>
        <p:sp>
          <p:nvSpPr>
            <p:cNvPr id="20" name="Pfeil nach rechts 19"/>
            <p:cNvSpPr/>
            <p:nvPr/>
          </p:nvSpPr>
          <p:spPr>
            <a:xfrm>
              <a:off x="1571636" y="357191"/>
              <a:ext cx="357190" cy="35719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21" name="Pfeil nach unten 20"/>
            <p:cNvSpPr/>
            <p:nvPr/>
          </p:nvSpPr>
          <p:spPr>
            <a:xfrm rot="16200000">
              <a:off x="3568566" y="360525"/>
              <a:ext cx="363859" cy="357190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chemeClr val="tx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/>
            </a:p>
          </p:txBody>
        </p:sp>
        <p:sp>
          <p:nvSpPr>
            <p:cNvPr id="22" name="Abgerundetes Rechteck 21"/>
            <p:cNvSpPr/>
            <p:nvPr/>
          </p:nvSpPr>
          <p:spPr>
            <a:xfrm>
              <a:off x="0" y="1"/>
              <a:ext cx="1500198" cy="107157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23" name="Abgerundetes Rechteck 22"/>
            <p:cNvSpPr/>
            <p:nvPr/>
          </p:nvSpPr>
          <p:spPr>
            <a:xfrm>
              <a:off x="2000264" y="1"/>
              <a:ext cx="1500198" cy="1071570"/>
            </a:xfrm>
            <a:prstGeom prst="roundRect">
              <a:avLst/>
            </a:prstGeom>
            <a:solidFill>
              <a:schemeClr val="accent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24" name="Abgerundetes Rechteck 23"/>
            <p:cNvSpPr/>
            <p:nvPr/>
          </p:nvSpPr>
          <p:spPr>
            <a:xfrm>
              <a:off x="4071966" y="1"/>
              <a:ext cx="1500198" cy="1071570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de-DE"/>
            </a:p>
          </p:txBody>
        </p:sp>
        <p:sp>
          <p:nvSpPr>
            <p:cNvPr id="25" name="Textfeld 15"/>
            <p:cNvSpPr txBox="1"/>
            <p:nvPr/>
          </p:nvSpPr>
          <p:spPr>
            <a:xfrm>
              <a:off x="71417" y="0"/>
              <a:ext cx="1571625" cy="1021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800" b="1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M.Eth.312.2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de-DE" sz="14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Vorbereitungs-</a:t>
              </a:r>
              <a:r>
                <a:rPr lang="de-DE" sz="1400" kern="1200" dirty="0" err="1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Kolloq</a:t>
              </a:r>
              <a:r>
                <a:rPr lang="de-DE" sz="14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Praxis-projekt (2 SWS)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6" name="Textfeld 16"/>
            <p:cNvSpPr txBox="1"/>
            <p:nvPr/>
          </p:nvSpPr>
          <p:spPr>
            <a:xfrm>
              <a:off x="1999630" y="1"/>
              <a:ext cx="1570990" cy="10217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800" b="1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M.Eth.313.2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de-DE" sz="1400" kern="120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Nachbereitungs-Kolloq Praxis-projekt (2 SWS)</a:t>
              </a:r>
              <a:endParaRPr lang="de-DE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" name="Textfeld 17"/>
            <p:cNvSpPr txBox="1"/>
            <p:nvPr/>
          </p:nvSpPr>
          <p:spPr>
            <a:xfrm>
              <a:off x="4071966" y="1"/>
              <a:ext cx="1571636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de-DE" sz="1800" b="1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M.Eth.1000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de-DE" sz="14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MA-Kolloquium 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de-DE" sz="1400" kern="1200" dirty="0">
                  <a:solidFill>
                    <a:srgbClr val="FFFFFF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(2 SWS)</a:t>
              </a:r>
              <a:endParaRPr lang="de-DE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584242" y="4233072"/>
            <a:ext cx="1946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Ordnung </a:t>
            </a:r>
            <a:r>
              <a:rPr lang="de-DE" sz="1400" b="1" dirty="0" smtClean="0"/>
              <a:t>vor </a:t>
            </a:r>
            <a:r>
              <a:rPr lang="de-DE" sz="1400" dirty="0" smtClean="0"/>
              <a:t>WS 18/19</a:t>
            </a:r>
            <a:endParaRPr lang="de-DE" sz="1400" dirty="0"/>
          </a:p>
        </p:txBody>
      </p:sp>
      <p:sp>
        <p:nvSpPr>
          <p:cNvPr id="28" name="Textfeld 27"/>
          <p:cNvSpPr txBox="1"/>
          <p:nvPr/>
        </p:nvSpPr>
        <p:spPr>
          <a:xfrm>
            <a:off x="577505" y="5512792"/>
            <a:ext cx="19464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Ordnung </a:t>
            </a:r>
            <a:r>
              <a:rPr lang="de-DE" sz="1400" b="1" dirty="0" smtClean="0"/>
              <a:t>ab</a:t>
            </a:r>
            <a:r>
              <a:rPr lang="de-DE" sz="1400" dirty="0" smtClean="0"/>
              <a:t> WS 18/19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3077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ffen_Lehrende_WS 12-13">
  <a:themeElements>
    <a:clrScheme name="Zusammengesetzt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Treffen_Lehrende_WS 12-13</Template>
  <TotalTime>0</TotalTime>
  <Words>824</Words>
  <Application>Microsoft Office PowerPoint</Application>
  <PresentationFormat>Bildschirmpräsentation (4:3)</PresentationFormat>
  <Paragraphs>100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7" baseType="lpstr">
      <vt:lpstr>Arial</vt:lpstr>
      <vt:lpstr>Calibri</vt:lpstr>
      <vt:lpstr>Eras Bold ITC</vt:lpstr>
      <vt:lpstr>Franklin Gothic Book</vt:lpstr>
      <vt:lpstr>Franklin Gothic Medium</vt:lpstr>
      <vt:lpstr>Times New Roman</vt:lpstr>
      <vt:lpstr>Wingdings</vt:lpstr>
      <vt:lpstr>Wingdings 3</vt:lpstr>
      <vt:lpstr>Treffen_Lehrende_WS 12-13</vt:lpstr>
      <vt:lpstr>Infos für Lehrende  zum Semesterstart  </vt:lpstr>
      <vt:lpstr>Angaben zur Credit-Verteilung: z.B. 4 SWS / 9 C</vt:lpstr>
      <vt:lpstr>Prüfungsleistungen und -anforderungen</vt:lpstr>
      <vt:lpstr>Prüfungsanmeldung &amp; Abgabefristen</vt:lpstr>
      <vt:lpstr>Betreuung u. Unterstützung bei Prüfungsleistungen</vt:lpstr>
      <vt:lpstr>Schreibberatung der Fakultät: 3 Säulen</vt:lpstr>
      <vt:lpstr>Fristverlängerungen &amp; Rücktritt von Prüfungen</vt:lpstr>
      <vt:lpstr>Kolloquien im MA-Studiengang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 Reithofer</dc:creator>
  <cp:lastModifiedBy>Dr. Reithofer</cp:lastModifiedBy>
  <cp:revision>94</cp:revision>
  <cp:lastPrinted>2017-09-20T13:52:06Z</cp:lastPrinted>
  <dcterms:created xsi:type="dcterms:W3CDTF">2013-04-08T09:45:08Z</dcterms:created>
  <dcterms:modified xsi:type="dcterms:W3CDTF">2019-08-29T12:59:24Z</dcterms:modified>
</cp:coreProperties>
</file>