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4" r:id="rId2"/>
  </p:sldMasterIdLst>
  <p:notesMasterIdLst>
    <p:notesMasterId r:id="rId30"/>
  </p:notesMasterIdLst>
  <p:handoutMasterIdLst>
    <p:handoutMasterId r:id="rId31"/>
  </p:handoutMasterIdLst>
  <p:sldIdLst>
    <p:sldId id="381" r:id="rId3"/>
    <p:sldId id="383" r:id="rId4"/>
    <p:sldId id="382" r:id="rId5"/>
    <p:sldId id="258" r:id="rId6"/>
    <p:sldId id="367" r:id="rId7"/>
    <p:sldId id="385" r:id="rId8"/>
    <p:sldId id="384" r:id="rId9"/>
    <p:sldId id="259" r:id="rId10"/>
    <p:sldId id="368" r:id="rId11"/>
    <p:sldId id="369" r:id="rId12"/>
    <p:sldId id="370" r:id="rId13"/>
    <p:sldId id="387" r:id="rId14"/>
    <p:sldId id="386" r:id="rId15"/>
    <p:sldId id="371" r:id="rId16"/>
    <p:sldId id="372" r:id="rId17"/>
    <p:sldId id="373" r:id="rId18"/>
    <p:sldId id="374" r:id="rId19"/>
    <p:sldId id="375" r:id="rId20"/>
    <p:sldId id="389" r:id="rId21"/>
    <p:sldId id="392" r:id="rId22"/>
    <p:sldId id="391" r:id="rId23"/>
    <p:sldId id="376" r:id="rId24"/>
    <p:sldId id="378" r:id="rId25"/>
    <p:sldId id="377" r:id="rId26"/>
    <p:sldId id="379" r:id="rId27"/>
    <p:sldId id="380" r:id="rId28"/>
    <p:sldId id="388" r:id="rId29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34367C3-543B-4FB7-82AE-3241765CDCE5}">
          <p14:sldIdLst>
            <p14:sldId id="381"/>
            <p14:sldId id="383"/>
            <p14:sldId id="382"/>
            <p14:sldId id="258"/>
            <p14:sldId id="367"/>
            <p14:sldId id="385"/>
            <p14:sldId id="384"/>
            <p14:sldId id="259"/>
            <p14:sldId id="368"/>
            <p14:sldId id="369"/>
            <p14:sldId id="370"/>
            <p14:sldId id="387"/>
            <p14:sldId id="386"/>
            <p14:sldId id="371"/>
            <p14:sldId id="372"/>
            <p14:sldId id="373"/>
            <p14:sldId id="374"/>
            <p14:sldId id="375"/>
            <p14:sldId id="389"/>
            <p14:sldId id="392"/>
            <p14:sldId id="391"/>
            <p14:sldId id="376"/>
            <p14:sldId id="378"/>
            <p14:sldId id="377"/>
            <p14:sldId id="379"/>
            <p14:sldId id="380"/>
            <p14:sldId id="388"/>
          </p14:sldIdLst>
        </p14:section>
        <p14:section name="Abschnitt ohne Titel" id="{B8248671-B672-4CC3-B564-01706BF8BB9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2BA"/>
    <a:srgbClr val="BFF6DE"/>
    <a:srgbClr val="5C7DA6"/>
    <a:srgbClr val="445D79"/>
    <a:srgbClr val="B2C2D5"/>
    <a:srgbClr val="405775"/>
    <a:srgbClr val="007FDE"/>
    <a:srgbClr val="0088B8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28" autoAdjust="0"/>
    <p:restoredTop sz="95332" autoAdjust="0"/>
  </p:normalViewPr>
  <p:slideViewPr>
    <p:cSldViewPr snapToObjects="1">
      <p:cViewPr>
        <p:scale>
          <a:sx n="110" d="100"/>
          <a:sy n="110" d="100"/>
        </p:scale>
        <p:origin x="1188" y="-414"/>
      </p:cViewPr>
      <p:guideLst>
        <p:guide orient="horz" pos="2160"/>
        <p:guide pos="295"/>
      </p:guideLst>
    </p:cSldViewPr>
  </p:slideViewPr>
  <p:outlineViewPr>
    <p:cViewPr>
      <p:scale>
        <a:sx n="33" d="100"/>
        <a:sy n="33" d="100"/>
      </p:scale>
      <p:origin x="0" y="444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76" d="100"/>
          <a:sy n="76" d="100"/>
        </p:scale>
        <p:origin x="-2214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niversit&#228;t\Promotion\Dissertation\Disputation\diketiminat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0"/>
      <c:rotY val="60"/>
      <c:depthPercent val="6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786583040"/>
        <c:axId val="984991424"/>
        <c:axId val="0"/>
      </c:bar3DChart>
      <c:catAx>
        <c:axId val="78658304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300" b="1" i="0" baseline="0"/>
            </a:pPr>
            <a:endParaRPr lang="en-US"/>
          </a:p>
        </c:txPr>
        <c:crossAx val="984991424"/>
        <c:crosses val="autoZero"/>
        <c:auto val="1"/>
        <c:lblAlgn val="ctr"/>
        <c:lblOffset val="100"/>
        <c:tickLblSkip val="1"/>
        <c:noMultiLvlLbl val="0"/>
      </c:catAx>
      <c:valAx>
        <c:axId val="984991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 i="0" baseline="0"/>
            </a:pPr>
            <a:endParaRPr lang="en-US"/>
          </a:p>
        </c:txPr>
        <c:crossAx val="786583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FBE77-32F6-4393-854D-3256FE8D3096}" type="datetimeFigureOut">
              <a:rPr lang="de-DE" smtClean="0"/>
              <a:pPr/>
              <a:t>12.01.2021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78A21-C1C9-4B3F-A3EC-95F07C9CCF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557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154"/>
            <a:ext cx="4984961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85FC41F-7EE7-4739-8BE6-6D85BBFD5E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645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C41F-7EE7-4739-8BE6-6D85BBFD5E6C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6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C41F-7EE7-4739-8BE6-6D85BBFD5E6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794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C41F-7EE7-4739-8BE6-6D85BBFD5E6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43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C41F-7EE7-4739-8BE6-6D85BBFD5E6C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20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C41F-7EE7-4739-8BE6-6D85BBFD5E6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60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052736"/>
            <a:ext cx="8515672" cy="525658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</a:t>
            </a:r>
            <a:r>
              <a:rPr lang="de-DE" dirty="0" err="1" smtClean="0"/>
              <a:t>Literature</a:t>
            </a:r>
            <a:r>
              <a:rPr lang="de-DE" dirty="0" smtClean="0"/>
              <a:t>&gt;</a:t>
            </a:r>
            <a:endParaRPr lang="de-DE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&lt;Page&gt;</a:t>
            </a:r>
            <a:endParaRPr lang="de-DE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5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&lt;Name&gt;/&lt;Date&gt;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445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</a:t>
            </a:r>
            <a:r>
              <a:rPr lang="de-DE" dirty="0" err="1" smtClean="0"/>
              <a:t>Literature</a:t>
            </a:r>
            <a:r>
              <a:rPr lang="de-DE" dirty="0" smtClean="0"/>
              <a:t>&gt;</a:t>
            </a:r>
            <a:endParaRPr lang="de-DE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&lt;Page&gt;</a:t>
            </a:r>
            <a:endParaRPr lang="de-DE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5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&lt;Name&gt;/&lt;Date&gt;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666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052736"/>
            <a:ext cx="8515672" cy="525658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</a:t>
            </a:r>
            <a:r>
              <a:rPr lang="de-DE" dirty="0" err="1" smtClean="0"/>
              <a:t>Literature</a:t>
            </a:r>
            <a:r>
              <a:rPr lang="de-DE" dirty="0" smtClean="0"/>
              <a:t>&gt;</a:t>
            </a:r>
            <a:endParaRPr lang="de-DE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&lt;Page&gt;</a:t>
            </a:r>
            <a:endParaRPr lang="de-DE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5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&lt;Name&gt;/&lt;Date&gt;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279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</a:t>
            </a:r>
            <a:r>
              <a:rPr lang="de-DE" dirty="0" err="1" smtClean="0"/>
              <a:t>Literature</a:t>
            </a:r>
            <a:r>
              <a:rPr lang="de-DE" dirty="0" smtClean="0"/>
              <a:t>&gt;</a:t>
            </a:r>
            <a:endParaRPr lang="de-DE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&lt;Page&gt;</a:t>
            </a:r>
            <a:endParaRPr lang="de-DE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5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&lt;Name&gt;/&lt;Date&gt;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475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leichschenkliges Dreieck 10"/>
          <p:cNvSpPr/>
          <p:nvPr userDrawn="1"/>
        </p:nvSpPr>
        <p:spPr>
          <a:xfrm rot="20054017">
            <a:off x="3107034" y="5904845"/>
            <a:ext cx="6480720" cy="1368152"/>
          </a:xfrm>
          <a:prstGeom prst="triangle">
            <a:avLst>
              <a:gd name="adj" fmla="val 0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696" y="152400"/>
            <a:ext cx="7003504" cy="5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Klicken Sie, um das Titelformat zu bearbeiten</a:t>
            </a:r>
          </a:p>
        </p:txBody>
      </p:sp>
      <p:sp>
        <p:nvSpPr>
          <p:cNvPr id="1029" name="Line 9"/>
          <p:cNvSpPr>
            <a:spLocks noChangeShapeType="1"/>
          </p:cNvSpPr>
          <p:nvPr userDrawn="1"/>
        </p:nvSpPr>
        <p:spPr bwMode="auto">
          <a:xfrm>
            <a:off x="179512" y="883320"/>
            <a:ext cx="8624887" cy="0"/>
          </a:xfrm>
          <a:prstGeom prst="line">
            <a:avLst/>
          </a:prstGeom>
          <a:noFill/>
          <a:ln w="63500">
            <a:gradFill flip="none" rotWithShape="1">
              <a:gsLst>
                <a:gs pos="100000">
                  <a:srgbClr val="405775"/>
                </a:gs>
                <a:gs pos="21000">
                  <a:schemeClr val="accent1">
                    <a:tint val="44500"/>
                    <a:satMod val="160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" name="Gleichschenkliges Dreieck 2"/>
          <p:cNvSpPr/>
          <p:nvPr userDrawn="1"/>
        </p:nvSpPr>
        <p:spPr>
          <a:xfrm>
            <a:off x="-468560" y="5373216"/>
            <a:ext cx="6048672" cy="2088232"/>
          </a:xfrm>
          <a:prstGeom prst="triangle">
            <a:avLst>
              <a:gd name="adj" fmla="val 0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leichschenkliges Dreieck 11"/>
          <p:cNvSpPr/>
          <p:nvPr userDrawn="1"/>
        </p:nvSpPr>
        <p:spPr>
          <a:xfrm rot="18011658">
            <a:off x="7239501" y="5706761"/>
            <a:ext cx="2900700" cy="1368152"/>
          </a:xfrm>
          <a:prstGeom prst="triangle">
            <a:avLst>
              <a:gd name="adj" fmla="val 0"/>
            </a:avLst>
          </a:prstGeom>
          <a:solidFill>
            <a:srgbClr val="B2C2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leichschenkliges Dreieck 12"/>
          <p:cNvSpPr/>
          <p:nvPr userDrawn="1"/>
        </p:nvSpPr>
        <p:spPr>
          <a:xfrm rot="18135033">
            <a:off x="5817363" y="5026894"/>
            <a:ext cx="3701964" cy="2900210"/>
          </a:xfrm>
          <a:prstGeom prst="triangle">
            <a:avLst>
              <a:gd name="adj" fmla="val 0"/>
            </a:avLst>
          </a:prstGeom>
          <a:solidFill>
            <a:srgbClr val="B2C2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leichschenkliges Dreieck 13"/>
          <p:cNvSpPr/>
          <p:nvPr userDrawn="1"/>
        </p:nvSpPr>
        <p:spPr>
          <a:xfrm rot="20462628">
            <a:off x="6083715" y="6362474"/>
            <a:ext cx="2900700" cy="1368152"/>
          </a:xfrm>
          <a:prstGeom prst="triangle">
            <a:avLst>
              <a:gd name="adj" fmla="val 66381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leichschenkliges Dreieck 14"/>
          <p:cNvSpPr/>
          <p:nvPr userDrawn="1"/>
        </p:nvSpPr>
        <p:spPr>
          <a:xfrm rot="15287947">
            <a:off x="-2182177" y="5244358"/>
            <a:ext cx="3701964" cy="1368152"/>
          </a:xfrm>
          <a:prstGeom prst="triangle">
            <a:avLst>
              <a:gd name="adj" fmla="val 0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leichschenkliges Dreieck 15"/>
          <p:cNvSpPr/>
          <p:nvPr userDrawn="1"/>
        </p:nvSpPr>
        <p:spPr>
          <a:xfrm rot="17009256">
            <a:off x="-2082523" y="6762104"/>
            <a:ext cx="3701964" cy="1368152"/>
          </a:xfrm>
          <a:prstGeom prst="triangle">
            <a:avLst>
              <a:gd name="adj" fmla="val 0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leichschenkliges Dreieck 16"/>
          <p:cNvSpPr/>
          <p:nvPr userDrawn="1"/>
        </p:nvSpPr>
        <p:spPr>
          <a:xfrm rot="21135066">
            <a:off x="120337" y="6210595"/>
            <a:ext cx="2900700" cy="1368152"/>
          </a:xfrm>
          <a:prstGeom prst="triangle">
            <a:avLst>
              <a:gd name="adj" fmla="val 62282"/>
            </a:avLst>
          </a:prstGeom>
          <a:solidFill>
            <a:srgbClr val="BFF6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leichschenkliges Dreieck 17"/>
          <p:cNvSpPr/>
          <p:nvPr userDrawn="1"/>
        </p:nvSpPr>
        <p:spPr>
          <a:xfrm rot="1309994">
            <a:off x="1569042" y="6466020"/>
            <a:ext cx="2117483" cy="1370923"/>
          </a:xfrm>
          <a:prstGeom prst="triangle">
            <a:avLst>
              <a:gd name="adj" fmla="val 68015"/>
            </a:avLst>
          </a:prstGeom>
          <a:solidFill>
            <a:srgbClr val="BFF6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leichschenkliges Dreieck 18"/>
          <p:cNvSpPr/>
          <p:nvPr userDrawn="1"/>
        </p:nvSpPr>
        <p:spPr>
          <a:xfrm>
            <a:off x="-956220" y="6004426"/>
            <a:ext cx="6480720" cy="1368152"/>
          </a:xfrm>
          <a:prstGeom prst="triangle">
            <a:avLst>
              <a:gd name="adj" fmla="val 0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leichschenkliges Dreieck 19"/>
          <p:cNvSpPr/>
          <p:nvPr userDrawn="1"/>
        </p:nvSpPr>
        <p:spPr>
          <a:xfrm rot="21446362">
            <a:off x="4723279" y="6611351"/>
            <a:ext cx="2900700" cy="1368152"/>
          </a:xfrm>
          <a:prstGeom prst="triangle">
            <a:avLst>
              <a:gd name="adj" fmla="val 54689"/>
            </a:avLst>
          </a:prstGeom>
          <a:solidFill>
            <a:srgbClr val="BFF6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leichschenkliges Dreieck 20"/>
          <p:cNvSpPr/>
          <p:nvPr userDrawn="1"/>
        </p:nvSpPr>
        <p:spPr>
          <a:xfrm rot="19243771">
            <a:off x="7876355" y="5981366"/>
            <a:ext cx="2117483" cy="1370923"/>
          </a:xfrm>
          <a:prstGeom prst="triangle">
            <a:avLst>
              <a:gd name="adj" fmla="val 58294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leichschenkliges Dreieck 21"/>
          <p:cNvSpPr/>
          <p:nvPr userDrawn="1"/>
        </p:nvSpPr>
        <p:spPr>
          <a:xfrm rot="1718538">
            <a:off x="-529686" y="5691352"/>
            <a:ext cx="1166141" cy="2508931"/>
          </a:xfrm>
          <a:prstGeom prst="triangle">
            <a:avLst>
              <a:gd name="adj" fmla="val 14947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</a:t>
            </a:r>
            <a:r>
              <a:rPr lang="de-DE" dirty="0" err="1" smtClean="0"/>
              <a:t>Literature</a:t>
            </a:r>
            <a:r>
              <a:rPr lang="de-DE" dirty="0" smtClean="0"/>
              <a:t>&gt;</a:t>
            </a:r>
            <a:endParaRPr lang="de-DE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&lt;Page&gt;</a:t>
            </a:r>
            <a:endParaRPr lang="de-DE" dirty="0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5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&lt;Name&gt;/&lt;Date&gt;</a:t>
            </a:r>
            <a:endParaRPr lang="de-DE" dirty="0"/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4624"/>
            <a:ext cx="1526038" cy="8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7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leichschenkliges Dreieck 10"/>
          <p:cNvSpPr/>
          <p:nvPr userDrawn="1"/>
        </p:nvSpPr>
        <p:spPr>
          <a:xfrm rot="20054017">
            <a:off x="3107034" y="5904845"/>
            <a:ext cx="6480720" cy="1368152"/>
          </a:xfrm>
          <a:prstGeom prst="triangle">
            <a:avLst>
              <a:gd name="adj" fmla="val 0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696" y="152400"/>
            <a:ext cx="7003504" cy="5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Klicken Sie, um das Titelformat zu bearbeiten</a:t>
            </a:r>
          </a:p>
        </p:txBody>
      </p:sp>
      <p:sp>
        <p:nvSpPr>
          <p:cNvPr id="1029" name="Line 9"/>
          <p:cNvSpPr>
            <a:spLocks noChangeShapeType="1"/>
          </p:cNvSpPr>
          <p:nvPr userDrawn="1"/>
        </p:nvSpPr>
        <p:spPr bwMode="auto">
          <a:xfrm>
            <a:off x="179512" y="883320"/>
            <a:ext cx="8624887" cy="0"/>
          </a:xfrm>
          <a:prstGeom prst="line">
            <a:avLst/>
          </a:prstGeom>
          <a:noFill/>
          <a:ln w="63500">
            <a:gradFill flip="none" rotWithShape="1">
              <a:gsLst>
                <a:gs pos="100000">
                  <a:srgbClr val="405775"/>
                </a:gs>
                <a:gs pos="21000">
                  <a:schemeClr val="accent1">
                    <a:tint val="44500"/>
                    <a:satMod val="160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" name="Gleichschenkliges Dreieck 2"/>
          <p:cNvSpPr/>
          <p:nvPr userDrawn="1"/>
        </p:nvSpPr>
        <p:spPr>
          <a:xfrm>
            <a:off x="-468560" y="5373216"/>
            <a:ext cx="6048672" cy="2088232"/>
          </a:xfrm>
          <a:prstGeom prst="triangle">
            <a:avLst>
              <a:gd name="adj" fmla="val 0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leichschenkliges Dreieck 11"/>
          <p:cNvSpPr/>
          <p:nvPr userDrawn="1"/>
        </p:nvSpPr>
        <p:spPr>
          <a:xfrm rot="18011658">
            <a:off x="7239501" y="5706761"/>
            <a:ext cx="2900700" cy="1368152"/>
          </a:xfrm>
          <a:prstGeom prst="triangle">
            <a:avLst>
              <a:gd name="adj" fmla="val 0"/>
            </a:avLst>
          </a:prstGeom>
          <a:solidFill>
            <a:srgbClr val="B2C2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leichschenkliges Dreieck 12"/>
          <p:cNvSpPr/>
          <p:nvPr userDrawn="1"/>
        </p:nvSpPr>
        <p:spPr>
          <a:xfrm rot="18135033">
            <a:off x="5817363" y="5026894"/>
            <a:ext cx="3701964" cy="2900210"/>
          </a:xfrm>
          <a:prstGeom prst="triangle">
            <a:avLst>
              <a:gd name="adj" fmla="val 0"/>
            </a:avLst>
          </a:prstGeom>
          <a:solidFill>
            <a:srgbClr val="B2C2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leichschenkliges Dreieck 13"/>
          <p:cNvSpPr/>
          <p:nvPr userDrawn="1"/>
        </p:nvSpPr>
        <p:spPr>
          <a:xfrm rot="20462628">
            <a:off x="6083715" y="6362474"/>
            <a:ext cx="2900700" cy="1368152"/>
          </a:xfrm>
          <a:prstGeom prst="triangle">
            <a:avLst>
              <a:gd name="adj" fmla="val 66381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leichschenkliges Dreieck 14"/>
          <p:cNvSpPr/>
          <p:nvPr userDrawn="1"/>
        </p:nvSpPr>
        <p:spPr>
          <a:xfrm rot="15287947">
            <a:off x="-2182177" y="5244358"/>
            <a:ext cx="3701964" cy="1368152"/>
          </a:xfrm>
          <a:prstGeom prst="triangle">
            <a:avLst>
              <a:gd name="adj" fmla="val 0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leichschenkliges Dreieck 15"/>
          <p:cNvSpPr/>
          <p:nvPr userDrawn="1"/>
        </p:nvSpPr>
        <p:spPr>
          <a:xfrm rot="17009256">
            <a:off x="-2082523" y="6762104"/>
            <a:ext cx="3701964" cy="1368152"/>
          </a:xfrm>
          <a:prstGeom prst="triangle">
            <a:avLst>
              <a:gd name="adj" fmla="val 0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leichschenkliges Dreieck 16"/>
          <p:cNvSpPr/>
          <p:nvPr userDrawn="1"/>
        </p:nvSpPr>
        <p:spPr>
          <a:xfrm rot="21135066">
            <a:off x="120337" y="6210595"/>
            <a:ext cx="2900700" cy="1368152"/>
          </a:xfrm>
          <a:prstGeom prst="triangle">
            <a:avLst>
              <a:gd name="adj" fmla="val 62282"/>
            </a:avLst>
          </a:prstGeom>
          <a:solidFill>
            <a:srgbClr val="BFF6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leichschenkliges Dreieck 17"/>
          <p:cNvSpPr/>
          <p:nvPr userDrawn="1"/>
        </p:nvSpPr>
        <p:spPr>
          <a:xfrm rot="1309994">
            <a:off x="1569042" y="6466020"/>
            <a:ext cx="2117483" cy="1370923"/>
          </a:xfrm>
          <a:prstGeom prst="triangle">
            <a:avLst>
              <a:gd name="adj" fmla="val 68015"/>
            </a:avLst>
          </a:prstGeom>
          <a:solidFill>
            <a:srgbClr val="BFF6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leichschenkliges Dreieck 18"/>
          <p:cNvSpPr/>
          <p:nvPr userDrawn="1"/>
        </p:nvSpPr>
        <p:spPr>
          <a:xfrm>
            <a:off x="-956220" y="6004426"/>
            <a:ext cx="6480720" cy="1368152"/>
          </a:xfrm>
          <a:prstGeom prst="triangle">
            <a:avLst>
              <a:gd name="adj" fmla="val 0"/>
            </a:avLst>
          </a:prstGeom>
          <a:solidFill>
            <a:srgbClr val="92C2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leichschenkliges Dreieck 19"/>
          <p:cNvSpPr/>
          <p:nvPr userDrawn="1"/>
        </p:nvSpPr>
        <p:spPr>
          <a:xfrm rot="21446362">
            <a:off x="4723279" y="6611351"/>
            <a:ext cx="2900700" cy="1368152"/>
          </a:xfrm>
          <a:prstGeom prst="triangle">
            <a:avLst>
              <a:gd name="adj" fmla="val 54689"/>
            </a:avLst>
          </a:prstGeom>
          <a:solidFill>
            <a:srgbClr val="BFF6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leichschenkliges Dreieck 20"/>
          <p:cNvSpPr/>
          <p:nvPr userDrawn="1"/>
        </p:nvSpPr>
        <p:spPr>
          <a:xfrm rot="19243771">
            <a:off x="7876355" y="5981366"/>
            <a:ext cx="2117483" cy="1370923"/>
          </a:xfrm>
          <a:prstGeom prst="triangle">
            <a:avLst>
              <a:gd name="adj" fmla="val 58294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leichschenkliges Dreieck 21"/>
          <p:cNvSpPr/>
          <p:nvPr userDrawn="1"/>
        </p:nvSpPr>
        <p:spPr>
          <a:xfrm rot="1718538">
            <a:off x="-529686" y="5691352"/>
            <a:ext cx="1166141" cy="2508931"/>
          </a:xfrm>
          <a:prstGeom prst="triangle">
            <a:avLst>
              <a:gd name="adj" fmla="val 14947"/>
            </a:avLst>
          </a:prstGeom>
          <a:solidFill>
            <a:srgbClr val="445D7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</a:t>
            </a:r>
            <a:r>
              <a:rPr lang="de-DE" dirty="0" err="1" smtClean="0"/>
              <a:t>Literature</a:t>
            </a:r>
            <a:r>
              <a:rPr lang="de-DE" dirty="0" smtClean="0"/>
              <a:t>&gt;</a:t>
            </a:r>
            <a:endParaRPr lang="de-DE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&lt;Page&gt;</a:t>
            </a:r>
            <a:endParaRPr lang="de-DE" dirty="0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5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de-DE" dirty="0" smtClean="0"/>
              <a:t>&lt;Name&gt;/&lt;Date&gt;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70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9.png"/><Relationship Id="rId7" Type="http://schemas.openxmlformats.org/officeDocument/2006/relationships/image" Target="../media/image24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chart" Target="../charts/chart1.xml"/><Relationship Id="rId7" Type="http://schemas.openxmlformats.org/officeDocument/2006/relationships/image" Target="../media/image37.emf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9.emf"/><Relationship Id="rId5" Type="http://schemas.openxmlformats.org/officeDocument/2006/relationships/image" Target="../media/image36.e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tiff"/><Relationship Id="rId7" Type="http://schemas.openxmlformats.org/officeDocument/2006/relationships/image" Target="../media/image45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tiff"/><Relationship Id="rId9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4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4.jpe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6.emf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1.png"/><Relationship Id="rId11" Type="http://schemas.openxmlformats.org/officeDocument/2006/relationships/image" Target="../media/image64.jpg"/><Relationship Id="rId5" Type="http://schemas.openxmlformats.org/officeDocument/2006/relationships/image" Target="../media/image60.png"/><Relationship Id="rId10" Type="http://schemas.openxmlformats.org/officeDocument/2006/relationships/image" Target="../media/image58.emf"/><Relationship Id="rId4" Type="http://schemas.openxmlformats.org/officeDocument/2006/relationships/image" Target="../media/image59.jpeg"/><Relationship Id="rId9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4.jpe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54.jpeg"/><Relationship Id="rId10" Type="http://schemas.openxmlformats.org/officeDocument/2006/relationships/image" Target="../media/image80.emf"/><Relationship Id="rId4" Type="http://schemas.openxmlformats.org/officeDocument/2006/relationships/image" Target="../media/image4.jpe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.e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tiff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4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0.jpg"/><Relationship Id="rId10" Type="http://schemas.openxmlformats.org/officeDocument/2006/relationships/image" Target="../media/image8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4.emf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jp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7.png"/><Relationship Id="rId5" Type="http://schemas.openxmlformats.org/officeDocument/2006/relationships/image" Target="../media/image13.emf"/><Relationship Id="rId1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5.em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f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Arbeitsgebiete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Arbeitskreis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Stalke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1403648" y="1397000"/>
            <a:ext cx="3127712" cy="1991359"/>
            <a:chOff x="1403648" y="1397000"/>
            <a:chExt cx="3127712" cy="1991359"/>
          </a:xfrm>
        </p:grpSpPr>
        <p:sp>
          <p:nvSpPr>
            <p:cNvPr id="23" name="Freihandform 22"/>
            <p:cNvSpPr/>
            <p:nvPr/>
          </p:nvSpPr>
          <p:spPr>
            <a:xfrm>
              <a:off x="1403648" y="1397000"/>
              <a:ext cx="2534368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89527" rIns="691812" bIns="414647" numCol="1" spcCol="1270" anchor="t" anchorCtr="0">
              <a:noAutofit/>
            </a:bodyPr>
            <a:lstStyle/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de-DE" sz="1600" dirty="0">
                  <a:latin typeface="+mj-lt"/>
                </a:rPr>
                <a:t>P-substituierte Anthracene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SN-Liganden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BOX-Liganden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err="1" smtClean="0">
                  <a:latin typeface="+mj-lt"/>
                </a:rPr>
                <a:t>RLi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2771648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1759712"/>
                  </a:moveTo>
                  <a:cubicBezTo>
                    <a:pt x="0" y="787850"/>
                    <a:pt x="787850" y="0"/>
                    <a:pt x="1759712" y="0"/>
                  </a:cubicBezTo>
                  <a:lnTo>
                    <a:pt x="1759712" y="1759712"/>
                  </a:lnTo>
                  <a:lnTo>
                    <a:pt x="0" y="1759712"/>
                  </a:lnTo>
                  <a:close/>
                </a:path>
              </a:pathLst>
            </a:custGeom>
            <a:solidFill>
              <a:srgbClr val="92C2BA"/>
            </a:solidFill>
            <a:ln>
              <a:solidFill>
                <a:srgbClr val="BFF6D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3424" tIns="643424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Synthese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99597"/>
              </p:ext>
            </p:extLst>
          </p:nvPr>
        </p:nvGraphicFramePr>
        <p:xfrm>
          <a:off x="312559" y="1052736"/>
          <a:ext cx="696913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name="CS ChemDraw Drawing" r:id="rId4" imgW="696215" imgH="839611" progId="ChemDraw.Document.6.0">
                  <p:embed/>
                </p:oleObj>
              </mc:Choice>
              <mc:Fallback>
                <p:oleObj name="CS ChemDraw Drawing" r:id="rId4" imgW="696215" imgH="839611" progId="ChemDraw.Document.6.0">
                  <p:embed/>
                  <p:pic>
                    <p:nvPicPr>
                      <p:cNvPr id="30" name="Objekt 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559" y="1052736"/>
                        <a:ext cx="696913" cy="83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feld 1"/>
          <p:cNvSpPr txBox="1">
            <a:spLocks noChangeArrowheads="1"/>
          </p:cNvSpPr>
          <p:nvPr/>
        </p:nvSpPr>
        <p:spPr bwMode="auto">
          <a:xfrm>
            <a:off x="990337" y="3013500"/>
            <a:ext cx="14026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(LiNR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altLang="en-US" sz="1200" baseline="-25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226469"/>
              </p:ext>
            </p:extLst>
          </p:nvPr>
        </p:nvGraphicFramePr>
        <p:xfrm>
          <a:off x="35496" y="2143987"/>
          <a:ext cx="1304270" cy="86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CS ChemDraw Drawing" r:id="rId6" imgW="1567543" imgH="1044928" progId="ChemDraw.Document.6.0">
                  <p:embed/>
                </p:oleObj>
              </mc:Choice>
              <mc:Fallback>
                <p:oleObj name="CS ChemDraw Drawing" r:id="rId6" imgW="1567543" imgH="1044928" progId="ChemDraw.Document.6.0">
                  <p:embed/>
                  <p:pic>
                    <p:nvPicPr>
                      <p:cNvPr id="33" name="Objekt 3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96" y="2143987"/>
                        <a:ext cx="1304270" cy="869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71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Photochemische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Materalien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980728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substituierte Anthracene</a:t>
            </a:r>
            <a:endParaRPr lang="de-DE" sz="1800" kern="0" dirty="0"/>
          </a:p>
        </p:txBody>
      </p:sp>
      <p:sp>
        <p:nvSpPr>
          <p:cNvPr id="2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2665884" y="6589652"/>
            <a:ext cx="1905000" cy="304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1200" dirty="0">
                <a:latin typeface="+mj-lt"/>
              </a:rPr>
              <a:t>Timo Schillmöller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438" y="5411075"/>
            <a:ext cx="1727769" cy="11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9"/>
          <a:stretch/>
        </p:blipFill>
        <p:spPr>
          <a:xfrm>
            <a:off x="4679349" y="5411075"/>
            <a:ext cx="1702190" cy="1154149"/>
          </a:xfrm>
          <a:prstGeom prst="rect">
            <a:avLst/>
          </a:prstGeom>
        </p:spPr>
      </p:pic>
      <p:sp>
        <p:nvSpPr>
          <p:cNvPr id="29" name="Datumsplatzhalter 5"/>
          <p:cNvSpPr txBox="1">
            <a:spLocks/>
          </p:cNvSpPr>
          <p:nvPr/>
        </p:nvSpPr>
        <p:spPr bwMode="auto">
          <a:xfrm>
            <a:off x="4577944" y="6589652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Paul Niklas Ruth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85930"/>
            <a:ext cx="2143125" cy="21431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06" y="3178922"/>
            <a:ext cx="4220164" cy="2124371"/>
          </a:xfrm>
          <a:prstGeom prst="rect">
            <a:avLst/>
          </a:prstGeom>
        </p:spPr>
      </p:pic>
      <p:sp>
        <p:nvSpPr>
          <p:cNvPr id="13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1187624" y="5068416"/>
            <a:ext cx="1905000" cy="304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1200" dirty="0" smtClean="0">
                <a:latin typeface="+mj-lt"/>
              </a:rPr>
              <a:t>Anna </a:t>
            </a:r>
            <a:r>
              <a:rPr lang="de-DE" sz="1200" dirty="0" err="1" smtClean="0">
                <a:latin typeface="+mj-lt"/>
              </a:rPr>
              <a:t>Krawczuk</a:t>
            </a:r>
            <a:endParaRPr lang="de-DE" sz="1200" dirty="0">
              <a:latin typeface="+mj-lt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6" name="Grafik 1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2" t="6976"/>
          <a:stretch/>
        </p:blipFill>
        <p:spPr bwMode="auto">
          <a:xfrm>
            <a:off x="890774" y="1169548"/>
            <a:ext cx="2295959" cy="192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20"/>
          <a:stretch/>
        </p:blipFill>
        <p:spPr bwMode="auto">
          <a:xfrm>
            <a:off x="5984763" y="1055792"/>
            <a:ext cx="2159952" cy="2087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4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SMM und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Spintronics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980728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Einzelmolekül-Magnete</a:t>
            </a:r>
            <a:endParaRPr lang="de-DE" sz="180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3" y="1556792"/>
            <a:ext cx="31908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SMM und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Spintronics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980728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Einzelmolekül-Magnete</a:t>
            </a:r>
            <a:endParaRPr lang="de-DE" sz="180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3" y="1556792"/>
            <a:ext cx="3190875" cy="22669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3" y="3987612"/>
            <a:ext cx="3624635" cy="268827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115616" y="349396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+mj-lt"/>
              </a:rPr>
              <a:t>Datenspeicher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6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SMM und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Spintronics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980728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Einzelmolekül-Magnete</a:t>
            </a:r>
            <a:endParaRPr lang="de-DE" sz="180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3" y="1556792"/>
            <a:ext cx="3190875" cy="22669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3" y="3987612"/>
            <a:ext cx="3624635" cy="26882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07" y="4047436"/>
            <a:ext cx="3851920" cy="256862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115616" y="349396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+mj-lt"/>
              </a:rPr>
              <a:t>Datenspeicher</a:t>
            </a:r>
            <a:endParaRPr lang="en-GB" sz="1600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868144" y="349396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+mj-lt"/>
              </a:rPr>
              <a:t>Quantum Computing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2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lvl="0"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2400" y="1227295"/>
            <a:ext cx="8811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Synthese unterschiedlicher Lanthanoid-Komplexe als molekulare Magnete auf der Basis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polydentater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Schwefelimide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236790" y="2276871"/>
            <a:ext cx="104883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7" y="2762250"/>
            <a:ext cx="1333500" cy="13335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39155" y="418694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j-lt"/>
              </a:rPr>
              <a:t>Christina </a:t>
            </a:r>
            <a:r>
              <a:rPr lang="de-DE" sz="1400" dirty="0" smtClean="0">
                <a:latin typeface="+mj-lt"/>
              </a:rPr>
              <a:t>Legendre</a:t>
            </a:r>
            <a:endParaRPr lang="de-DE" sz="1400" dirty="0">
              <a:latin typeface="+mj-lt"/>
            </a:endParaRPr>
          </a:p>
        </p:txBody>
      </p:sp>
      <p:pic>
        <p:nvPicPr>
          <p:cNvPr id="16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SMM und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Spintronics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Grafik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96" y="2846624"/>
            <a:ext cx="4752528" cy="322221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18" y="4856446"/>
            <a:ext cx="1761897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 Stalke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0B41D7-4F7D-4811-A10C-4C9B652803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2400" y="1227295"/>
            <a:ext cx="8811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Synthese unterschiedlicher Lanthanoid-Komplexe als molekulare Magnete auf der Basis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polydentater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Schwefelimide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236790" y="2276871"/>
            <a:ext cx="104883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3" name="Grafik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r="12403" b="32630"/>
          <a:stretch/>
        </p:blipFill>
        <p:spPr bwMode="auto">
          <a:xfrm>
            <a:off x="3002915" y="2060848"/>
            <a:ext cx="3138170" cy="2105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5397" r="28379" b="26688"/>
          <a:stretch/>
        </p:blipFill>
        <p:spPr bwMode="auto">
          <a:xfrm>
            <a:off x="6626874" y="2372322"/>
            <a:ext cx="1822450" cy="1521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r="6041"/>
          <a:stretch/>
        </p:blipFill>
        <p:spPr bwMode="auto">
          <a:xfrm>
            <a:off x="3222307" y="4265489"/>
            <a:ext cx="2699385" cy="237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 r="6054"/>
          <a:stretch/>
        </p:blipFill>
        <p:spPr bwMode="auto">
          <a:xfrm>
            <a:off x="6309131" y="4337497"/>
            <a:ext cx="2654935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7" y="2762250"/>
            <a:ext cx="1333500" cy="13335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39155" y="418694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j-lt"/>
              </a:rPr>
              <a:t>Christina </a:t>
            </a:r>
            <a:r>
              <a:rPr lang="de-DE" sz="1400" dirty="0" smtClean="0">
                <a:latin typeface="+mj-lt"/>
              </a:rPr>
              <a:t>Legendre</a:t>
            </a:r>
            <a:endParaRPr lang="de-DE" sz="1400" dirty="0">
              <a:latin typeface="+mj-lt"/>
            </a:endParaRPr>
          </a:p>
        </p:txBody>
      </p:sp>
      <p:pic>
        <p:nvPicPr>
          <p:cNvPr id="21" name="Picture 30" descr="Briefkopf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SMM und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Spintronics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318" y="4856446"/>
            <a:ext cx="1761897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292208249"/>
              </p:ext>
            </p:extLst>
          </p:nvPr>
        </p:nvGraphicFramePr>
        <p:xfrm>
          <a:off x="755576" y="1432208"/>
          <a:ext cx="72008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hteck 8"/>
          <p:cNvSpPr/>
          <p:nvPr/>
        </p:nvSpPr>
        <p:spPr>
          <a:xfrm>
            <a:off x="323528" y="1419572"/>
            <a:ext cx="8352928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</a:pPr>
            <a:endParaRPr lang="en-US" sz="1800" kern="0" dirty="0" smtClean="0">
              <a:latin typeface="+mj-lt"/>
              <a:cs typeface="Arial" pitchFamily="34" charset="0"/>
            </a:endParaRPr>
          </a:p>
          <a:p>
            <a:pPr marL="342900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  <a:buFontTx/>
              <a:buChar char="•"/>
            </a:pPr>
            <a:r>
              <a:rPr lang="en-US" sz="1800" b="1" dirty="0" err="1" smtClean="0">
                <a:latin typeface="+mj-lt"/>
              </a:rPr>
              <a:t>NacNac</a:t>
            </a:r>
            <a:r>
              <a:rPr lang="en-US" sz="1800" b="1" dirty="0" smtClean="0">
                <a:latin typeface="+mj-lt"/>
              </a:rPr>
              <a:t> in der </a:t>
            </a:r>
            <a:r>
              <a:rPr lang="en-US" sz="1800" b="1" dirty="0" err="1" smtClean="0">
                <a:latin typeface="+mj-lt"/>
              </a:rPr>
              <a:t>Katalyse</a:t>
            </a:r>
            <a:r>
              <a:rPr lang="en-US" sz="1800" b="1" dirty="0" smtClean="0">
                <a:latin typeface="+mj-lt"/>
              </a:rPr>
              <a:t>   </a:t>
            </a:r>
            <a:r>
              <a:rPr lang="en-US" sz="1800" b="1" dirty="0" smtClean="0">
                <a:latin typeface="+mj-lt"/>
                <a:sym typeface="Symbol" panose="05050102010706020507" pitchFamily="18" charset="2"/>
              </a:rPr>
              <a:t>    </a:t>
            </a:r>
            <a:r>
              <a:rPr lang="en-US" sz="1800" dirty="0" err="1" smtClean="0">
                <a:latin typeface="+mj-lt"/>
              </a:rPr>
              <a:t>verwandte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verbrückte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</a:t>
            </a:r>
            <a:r>
              <a:rPr lang="en-US" sz="1800" dirty="0" err="1" smtClean="0">
                <a:latin typeface="+mj-lt"/>
              </a:rPr>
              <a:t>eterocyclen</a:t>
            </a:r>
            <a:endParaRPr lang="en-US" sz="1800" dirty="0" smtClean="0">
              <a:latin typeface="+mj-lt"/>
            </a:endParaRPr>
          </a:p>
          <a:p>
            <a:pPr marL="342900" lvl="0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</a:pPr>
            <a:endParaRPr lang="en-GB" sz="1800" dirty="0" smtClean="0">
              <a:latin typeface="+mj-lt"/>
            </a:endParaRPr>
          </a:p>
          <a:p>
            <a:pPr marL="342900" lvl="0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  <a:buFontTx/>
              <a:buChar char="•"/>
            </a:pPr>
            <a:endParaRPr lang="en-GB" sz="1800" dirty="0" smtClean="0">
              <a:latin typeface="+mj-lt"/>
            </a:endParaRPr>
          </a:p>
          <a:p>
            <a:pPr marL="342900" lvl="0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</a:pPr>
            <a:endParaRPr lang="en-GB" sz="1800" dirty="0" smtClean="0">
              <a:latin typeface="+mj-lt"/>
            </a:endParaRPr>
          </a:p>
          <a:p>
            <a:pPr marL="342900" lvl="0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</a:pPr>
            <a:endParaRPr lang="en-GB" sz="1800" dirty="0" smtClean="0">
              <a:solidFill>
                <a:srgbClr val="FF0000"/>
              </a:solidFill>
              <a:latin typeface="+mj-lt"/>
            </a:endParaRPr>
          </a:p>
          <a:p>
            <a:pPr marL="342900" lvl="0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</a:pPr>
            <a:endParaRPr lang="en-GB" sz="1800" dirty="0" smtClean="0">
              <a:solidFill>
                <a:srgbClr val="FF0000"/>
              </a:solidFill>
              <a:latin typeface="+mj-lt"/>
            </a:endParaRPr>
          </a:p>
          <a:p>
            <a:pPr marL="342900" lvl="0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  <a:buFontTx/>
              <a:buChar char="•"/>
            </a:pPr>
            <a:r>
              <a:rPr lang="en-GB" sz="1800" b="1" dirty="0" err="1" smtClean="0">
                <a:latin typeface="+mj-lt"/>
              </a:rPr>
              <a:t>Ziel</a:t>
            </a:r>
            <a:r>
              <a:rPr lang="en-GB" sz="1800" b="1" dirty="0" smtClean="0">
                <a:latin typeface="+mj-lt"/>
              </a:rPr>
              <a:t>: </a:t>
            </a:r>
            <a:r>
              <a:rPr lang="en-GB" sz="1800" dirty="0" smtClean="0">
                <a:latin typeface="+mj-lt"/>
              </a:rPr>
              <a:t>Screening von </a:t>
            </a:r>
            <a:r>
              <a:rPr lang="en-GB" sz="1800" dirty="0" err="1" smtClean="0">
                <a:latin typeface="+mj-lt"/>
              </a:rPr>
              <a:t>geeigneten</a:t>
            </a:r>
            <a:r>
              <a:rPr lang="en-GB" sz="1800" dirty="0" smtClean="0">
                <a:latin typeface="+mj-lt"/>
              </a:rPr>
              <a:t> </a:t>
            </a:r>
            <a:r>
              <a:rPr lang="en-GB" sz="1800" dirty="0" err="1" smtClean="0">
                <a:latin typeface="+mj-lt"/>
              </a:rPr>
              <a:t>Liganden</a:t>
            </a:r>
            <a:r>
              <a:rPr lang="en-GB" sz="1800" dirty="0" smtClean="0">
                <a:latin typeface="+mj-lt"/>
              </a:rPr>
              <a:t> </a:t>
            </a:r>
            <a:r>
              <a:rPr lang="en-GB" sz="1800" dirty="0" err="1" smtClean="0">
                <a:latin typeface="+mj-lt"/>
              </a:rPr>
              <a:t>zur</a:t>
            </a:r>
            <a:r>
              <a:rPr lang="en-GB" sz="1800" dirty="0" smtClean="0">
                <a:latin typeface="+mj-lt"/>
              </a:rPr>
              <a:t> </a:t>
            </a:r>
            <a:r>
              <a:rPr lang="en-GB" sz="1800" dirty="0" err="1" smtClean="0">
                <a:latin typeface="+mj-lt"/>
              </a:rPr>
              <a:t>Metallkoordination</a:t>
            </a:r>
            <a:endParaRPr lang="en-GB" sz="1800" dirty="0" smtClean="0">
              <a:latin typeface="+mj-lt"/>
            </a:endParaRPr>
          </a:p>
          <a:p>
            <a:pPr marL="800100" lvl="1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  <a:buFontTx/>
              <a:buChar char="•"/>
            </a:pPr>
            <a:r>
              <a:rPr lang="en-GB" sz="1800" dirty="0" smtClean="0">
                <a:latin typeface="+mj-lt"/>
              </a:rPr>
              <a:t>Variation der </a:t>
            </a:r>
            <a:r>
              <a:rPr lang="en-GB" sz="1800" dirty="0" err="1" smtClean="0">
                <a:latin typeface="+mj-lt"/>
              </a:rPr>
              <a:t>Heterocyclen</a:t>
            </a:r>
            <a:endParaRPr lang="en-GB" sz="1800" dirty="0" smtClean="0">
              <a:latin typeface="+mj-lt"/>
            </a:endParaRPr>
          </a:p>
          <a:p>
            <a:pPr marL="800100" lvl="1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  <a:buFontTx/>
              <a:buChar char="•"/>
            </a:pPr>
            <a:r>
              <a:rPr lang="en-GB" sz="1800" dirty="0" smtClean="0">
                <a:latin typeface="+mj-lt"/>
              </a:rPr>
              <a:t>Variation der </a:t>
            </a:r>
            <a:r>
              <a:rPr lang="en-GB" sz="1800" dirty="0" err="1" smtClean="0">
                <a:latin typeface="+mj-lt"/>
              </a:rPr>
              <a:t>Brücke</a:t>
            </a:r>
            <a:endParaRPr lang="en-GB" sz="1800" dirty="0" smtClean="0">
              <a:latin typeface="+mj-lt"/>
            </a:endParaRPr>
          </a:p>
          <a:p>
            <a:pPr marL="800100" lvl="1" indent="-342900" eaLnBrk="0" hangingPunct="0">
              <a:lnSpc>
                <a:spcPct val="125000"/>
              </a:lnSpc>
              <a:spcBef>
                <a:spcPts val="0"/>
              </a:spcBef>
              <a:buClr>
                <a:srgbClr val="4A6CCC"/>
              </a:buClr>
              <a:buSzPct val="85000"/>
              <a:buFontTx/>
              <a:buChar char="•"/>
            </a:pPr>
            <a:r>
              <a:rPr lang="en-GB" sz="1800" dirty="0" smtClean="0">
                <a:latin typeface="+mj-lt"/>
              </a:rPr>
              <a:t>Variation des </a:t>
            </a:r>
            <a:r>
              <a:rPr lang="en-GB" sz="1800" dirty="0" err="1" smtClean="0">
                <a:latin typeface="+mj-lt"/>
              </a:rPr>
              <a:t>Metalls</a:t>
            </a:r>
            <a:endParaRPr lang="de-DE" sz="1800" dirty="0" smtClean="0">
              <a:latin typeface="+mj-lt"/>
            </a:endParaRP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23027"/>
              </p:ext>
            </p:extLst>
          </p:nvPr>
        </p:nvGraphicFramePr>
        <p:xfrm>
          <a:off x="5292725" y="4436626"/>
          <a:ext cx="3205163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8" name="CS ChemDraw Drawing" r:id="rId4" imgW="2686559" imgH="899317" progId="ChemDraw.Document.6.0">
                  <p:embed/>
                </p:oleObj>
              </mc:Choice>
              <mc:Fallback>
                <p:oleObj name="CS ChemDraw Drawing" r:id="rId4" imgW="2686559" imgH="899317" progId="ChemDraw.Document.6.0">
                  <p:embed/>
                  <p:pic>
                    <p:nvPicPr>
                      <p:cNvPr id="1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436626"/>
                        <a:ext cx="3205163" cy="1081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188230"/>
              </p:ext>
            </p:extLst>
          </p:nvPr>
        </p:nvGraphicFramePr>
        <p:xfrm>
          <a:off x="899592" y="2304614"/>
          <a:ext cx="149383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9" name="CS ChemDraw Drawing" r:id="rId6" imgW="1513619" imgH="889985" progId="ChemDraw.Document.6.0">
                  <p:embed/>
                </p:oleObj>
              </mc:Choice>
              <mc:Fallback>
                <p:oleObj name="CS ChemDraw Drawing" r:id="rId6" imgW="1513619" imgH="889985" progId="ChemDraw.Document.6.0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304614"/>
                        <a:ext cx="1493838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Nach unten gekrümmter Pfeil 11"/>
          <p:cNvSpPr/>
          <p:nvPr/>
        </p:nvSpPr>
        <p:spPr bwMode="auto">
          <a:xfrm>
            <a:off x="2384146" y="2413137"/>
            <a:ext cx="936104" cy="432048"/>
          </a:xfrm>
          <a:prstGeom prst="curvedDown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00992"/>
              </p:ext>
            </p:extLst>
          </p:nvPr>
        </p:nvGraphicFramePr>
        <p:xfrm>
          <a:off x="3614857" y="2352738"/>
          <a:ext cx="4608512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0" name="CS ChemDraw Drawing" r:id="rId8" imgW="4660409" imgH="850533" progId="ChemDraw.Document.6.0">
                  <p:embed/>
                </p:oleObj>
              </mc:Choice>
              <mc:Fallback>
                <p:oleObj name="CS ChemDraw Drawing" r:id="rId8" imgW="4660409" imgH="850533" progId="ChemDraw.Document.6.0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857" y="2352738"/>
                        <a:ext cx="4608512" cy="852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764674"/>
              </p:ext>
            </p:extLst>
          </p:nvPr>
        </p:nvGraphicFramePr>
        <p:xfrm>
          <a:off x="1258913" y="2312551"/>
          <a:ext cx="8255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1" name="CS ChemDraw Drawing" r:id="rId10" imgW="841457" imgH="620189" progId="ChemDraw.Document.6.0">
                  <p:embed/>
                </p:oleObj>
              </mc:Choice>
              <mc:Fallback>
                <p:oleObj name="CS ChemDraw Drawing" r:id="rId10" imgW="841457" imgH="620189" progId="ChemDraw.Document.6.0">
                  <p:embed/>
                  <p:pic>
                    <p:nvPicPr>
                      <p:cNvPr id="1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913" y="2312551"/>
                        <a:ext cx="825500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bgerundetes Rechteck 19"/>
          <p:cNvSpPr/>
          <p:nvPr/>
        </p:nvSpPr>
        <p:spPr bwMode="auto">
          <a:xfrm>
            <a:off x="5220072" y="4384536"/>
            <a:ext cx="3312368" cy="1276712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3563169" y="2285256"/>
            <a:ext cx="4680520" cy="936104"/>
          </a:xfrm>
          <a:prstGeom prst="roundRect">
            <a:avLst/>
          </a:prstGeom>
          <a:noFill/>
          <a:ln>
            <a:solidFill>
              <a:srgbClr val="4260F8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6" name="Picture 30" descr="Briefkopf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Katalyse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Hauptgruppenmetallen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0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97" y="4844722"/>
            <a:ext cx="2032599" cy="163227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31914"/>
            <a:ext cx="2055622" cy="165076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AK Stalke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2" y="1484784"/>
            <a:ext cx="7255028" cy="143674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7504" y="1124744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+mj-lt"/>
              </a:rPr>
              <a:t>Hauptgruppenmetalle in niederen Oxidationsstufen:</a:t>
            </a:r>
            <a:endParaRPr lang="de-DE" sz="1800" dirty="0"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6962" y="2924944"/>
            <a:ext cx="726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+mj-lt"/>
              </a:rPr>
              <a:t>Synthese von Alkali- und Erdalkalimetallkomplexen als Vorstufen :</a:t>
            </a:r>
            <a:endParaRPr lang="de-DE" sz="1800" dirty="0">
              <a:latin typeface="+mj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2132519" cy="11999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3284984"/>
            <a:ext cx="2412718" cy="101695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04" y="3356992"/>
            <a:ext cx="2633924" cy="1469242"/>
          </a:xfrm>
          <a:prstGeom prst="rect">
            <a:avLst/>
          </a:prstGeom>
        </p:spPr>
      </p:pic>
      <p:cxnSp>
        <p:nvCxnSpPr>
          <p:cNvPr id="19" name="Gerade Verbindung 18"/>
          <p:cNvCxnSpPr/>
          <p:nvPr/>
        </p:nvCxnSpPr>
        <p:spPr>
          <a:xfrm>
            <a:off x="4566417" y="5013176"/>
            <a:ext cx="0" cy="6441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419872" y="5660861"/>
            <a:ext cx="114654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4566417" y="5660861"/>
            <a:ext cx="10857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13" y="5670149"/>
            <a:ext cx="1714841" cy="1143227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3514812" y="5334599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+mj-lt"/>
              </a:rPr>
              <a:t>Hydrierung</a:t>
            </a:r>
            <a:endParaRPr lang="de-DE" sz="1200" dirty="0">
              <a:latin typeface="+mj-lt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619699" y="5334600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+mj-lt"/>
              </a:rPr>
              <a:t>Reduktion</a:t>
            </a:r>
            <a:endParaRPr lang="de-DE" sz="1200" dirty="0">
              <a:latin typeface="+mj-lt"/>
            </a:endParaRPr>
          </a:p>
        </p:txBody>
      </p:sp>
      <p:sp>
        <p:nvSpPr>
          <p:cNvPr id="24" name="Datumsplatzhalter 5"/>
          <p:cNvSpPr txBox="1">
            <a:spLocks/>
          </p:cNvSpPr>
          <p:nvPr/>
        </p:nvSpPr>
        <p:spPr bwMode="auto">
          <a:xfrm>
            <a:off x="7297839" y="6435168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bg1"/>
                </a:solidFill>
              </a:rPr>
              <a:t>Nico </a:t>
            </a:r>
            <a:r>
              <a:rPr lang="de-DE" dirty="0" err="1" smtClean="0">
                <a:solidFill>
                  <a:schemeClr val="bg1"/>
                </a:solidFill>
              </a:rPr>
              <a:t>Graw</a:t>
            </a:r>
            <a:endParaRPr lang="de-DE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27" name="Picture 30" descr="Briefkopf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Katalyse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Hauptgruppenmetallen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3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251520" y="3501008"/>
            <a:ext cx="8352928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1600" dirty="0">
                <a:latin typeface="+mj-lt"/>
              </a:rPr>
              <a:t>Synthese von </a:t>
            </a:r>
            <a:r>
              <a:rPr lang="de-DE" sz="1600" dirty="0" err="1">
                <a:latin typeface="+mj-lt"/>
              </a:rPr>
              <a:t>Metallacarbenen</a:t>
            </a:r>
            <a:r>
              <a:rPr lang="de-DE" sz="1600" dirty="0">
                <a:latin typeface="+mj-lt"/>
              </a:rPr>
              <a:t> zur Aktivierung kleiner </a:t>
            </a:r>
            <a:r>
              <a:rPr lang="de-DE" sz="1600" dirty="0" smtClean="0">
                <a:latin typeface="+mj-lt"/>
              </a:rPr>
              <a:t>Moleküle, z. B. </a:t>
            </a:r>
            <a:r>
              <a:rPr lang="de-DE" sz="1600" dirty="0">
                <a:latin typeface="+mj-lt"/>
              </a:rPr>
              <a:t>H</a:t>
            </a:r>
            <a:r>
              <a:rPr lang="de-DE" sz="1600" baseline="-25000" dirty="0">
                <a:latin typeface="+mj-lt"/>
              </a:rPr>
              <a:t>2</a:t>
            </a:r>
            <a:r>
              <a:rPr lang="de-DE" sz="1600" dirty="0">
                <a:latin typeface="+mj-lt"/>
              </a:rPr>
              <a:t> oder CO</a:t>
            </a:r>
            <a:r>
              <a:rPr lang="de-DE" sz="1600" baseline="-25000" dirty="0">
                <a:latin typeface="+mj-lt"/>
              </a:rPr>
              <a:t>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de-DE" baseline="-25000" dirty="0">
              <a:latin typeface="+mj-lt"/>
            </a:endParaRPr>
          </a:p>
          <a:p>
            <a:pPr algn="just"/>
            <a:endParaRPr lang="de-DE" dirty="0">
              <a:latin typeface="+mj-lt"/>
            </a:endParaRPr>
          </a:p>
          <a:p>
            <a:pPr algn="just"/>
            <a:r>
              <a:rPr lang="de-DE" dirty="0">
                <a:latin typeface="+mj-lt"/>
              </a:rPr>
              <a:t>	     </a:t>
            </a:r>
          </a:p>
          <a:p>
            <a:pPr algn="just"/>
            <a:r>
              <a:rPr lang="de-DE" dirty="0">
                <a:latin typeface="+mj-lt"/>
              </a:rPr>
              <a:t>     </a:t>
            </a:r>
          </a:p>
          <a:p>
            <a:pPr algn="just"/>
            <a:endParaRPr lang="de-DE" sz="2800" dirty="0">
              <a:latin typeface="+mj-lt"/>
            </a:endParaRP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AK Stalke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850" y="4892198"/>
            <a:ext cx="1304764" cy="1431776"/>
          </a:xfrm>
          <a:prstGeom prst="rect">
            <a:avLst/>
          </a:prstGeom>
        </p:spPr>
      </p:pic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432230"/>
              </p:ext>
            </p:extLst>
          </p:nvPr>
        </p:nvGraphicFramePr>
        <p:xfrm>
          <a:off x="323528" y="1052736"/>
          <a:ext cx="8524650" cy="2290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CS ChemDraw Drawing" r:id="rId5" imgW="7356002" imgH="1976258" progId="ChemDraw.Document.6.0">
                  <p:embed/>
                </p:oleObj>
              </mc:Choice>
              <mc:Fallback>
                <p:oleObj name="CS ChemDraw Drawing" r:id="rId5" imgW="7356002" imgH="1976258" progId="ChemDraw.Document.6.0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8" y="1052736"/>
                        <a:ext cx="8524650" cy="2290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230832" y="919261"/>
            <a:ext cx="8229600" cy="2941787"/>
          </a:xfrm>
        </p:spPr>
        <p:txBody>
          <a:bodyPr/>
          <a:lstStyle/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5997558" y="6372904"/>
            <a:ext cx="1905000" cy="304800"/>
          </a:xfrm>
        </p:spPr>
        <p:txBody>
          <a:bodyPr/>
          <a:lstStyle/>
          <a:p>
            <a:pPr algn="ctr">
              <a:defRPr/>
            </a:pPr>
            <a:r>
              <a:rPr lang="de-DE" sz="1400" dirty="0">
                <a:latin typeface="+mj-lt"/>
              </a:rPr>
              <a:t>Johannes Kretsch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16" name="Picture 30" descr="Briefkopf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Katalyse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Hauptgruppenmetallen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97" y="4918475"/>
            <a:ext cx="1314430" cy="131443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370400" y="63658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+mj-lt"/>
              </a:rPr>
              <a:t>Daniel </a:t>
            </a:r>
            <a:r>
              <a:rPr lang="de-DE" sz="1400" dirty="0" err="1" smtClean="0">
                <a:latin typeface="+mj-lt"/>
              </a:rPr>
              <a:t>Lüert</a:t>
            </a:r>
            <a:endParaRPr lang="de-DE" sz="1400" dirty="0">
              <a:latin typeface="+mj-lt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461DA06-C53A-4D31-A82B-DF75D700247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749066"/>
            <a:ext cx="2138045" cy="1601470"/>
          </a:xfrm>
          <a:prstGeom prst="rect">
            <a:avLst/>
          </a:prstGeom>
        </p:spPr>
      </p:pic>
      <p:pic>
        <p:nvPicPr>
          <p:cNvPr id="22" name="Grafik 21" descr="Ein Bild, das haltend, schwarz, Frau enthält.&#10;&#10;Automatisch generierte Beschreibung">
            <a:extLst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7" y="3933056"/>
            <a:ext cx="2403641" cy="2960962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3059832" y="4005064"/>
            <a:ext cx="0" cy="3365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rot="5400000">
            <a:off x="2893232" y="3844046"/>
            <a:ext cx="0" cy="3365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3055725" y="3953738"/>
            <a:ext cx="395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+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783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230832" y="919261"/>
            <a:ext cx="8229600" cy="2941787"/>
          </a:xfrm>
        </p:spPr>
        <p:txBody>
          <a:bodyPr/>
          <a:lstStyle/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</p:txBody>
      </p:sp>
      <p:pic>
        <p:nvPicPr>
          <p:cNvPr id="16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BODIPY-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inspirierte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Fluorophore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2955528"/>
            <a:ext cx="4104456" cy="29937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025" y="1124744"/>
            <a:ext cx="6409519" cy="194472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5116" r="78674" b="79393"/>
          <a:stretch/>
        </p:blipFill>
        <p:spPr>
          <a:xfrm>
            <a:off x="7578402" y="4854356"/>
            <a:ext cx="1457325" cy="158774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306007" y="649800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latin typeface="+mj-lt"/>
              </a:rPr>
              <a:t>Xiaobai</a:t>
            </a:r>
            <a:r>
              <a:rPr lang="de-DE" sz="1400" dirty="0" smtClean="0">
                <a:latin typeface="+mj-lt"/>
              </a:rPr>
              <a:t> Wang</a:t>
            </a:r>
            <a:endParaRPr lang="de-DE" sz="1400" dirty="0">
              <a:latin typeface="+mj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2" y="1447612"/>
            <a:ext cx="3237515" cy="13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Arbeitsgebiete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Arbeitskreis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Stalke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1403648" y="1397000"/>
            <a:ext cx="6912768" cy="2194560"/>
            <a:chOff x="1403648" y="1397000"/>
            <a:chExt cx="6912768" cy="2194560"/>
          </a:xfrm>
        </p:grpSpPr>
        <p:sp>
          <p:nvSpPr>
            <p:cNvPr id="22" name="Freihandform 21"/>
            <p:cNvSpPr/>
            <p:nvPr/>
          </p:nvSpPr>
          <p:spPr>
            <a:xfrm>
              <a:off x="5205984" y="1397000"/>
              <a:ext cx="3110432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1811" tIns="89527" rIns="89528" bIns="41464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DOSY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RQC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1403648" y="1397000"/>
              <a:ext cx="2534368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89527" rIns="691812" bIns="414647" numCol="1" spcCol="1270" anchor="t" anchorCtr="0">
              <a:noAutofit/>
            </a:bodyPr>
            <a:lstStyle/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de-DE" sz="1600" dirty="0">
                  <a:latin typeface="+mj-lt"/>
                </a:rPr>
                <a:t>P-substituierte Anthracene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SN-Liganden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BOX-Liganden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err="1" smtClean="0">
                  <a:latin typeface="+mj-lt"/>
                </a:rPr>
                <a:t>RLi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2771648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1759712"/>
                  </a:moveTo>
                  <a:cubicBezTo>
                    <a:pt x="0" y="787850"/>
                    <a:pt x="787850" y="0"/>
                    <a:pt x="1759712" y="0"/>
                  </a:cubicBezTo>
                  <a:lnTo>
                    <a:pt x="1759712" y="1759712"/>
                  </a:lnTo>
                  <a:lnTo>
                    <a:pt x="0" y="1759712"/>
                  </a:lnTo>
                  <a:close/>
                </a:path>
              </a:pathLst>
            </a:custGeom>
            <a:solidFill>
              <a:srgbClr val="92C2BA"/>
            </a:solidFill>
            <a:ln>
              <a:solidFill>
                <a:srgbClr val="BFF6D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3424" tIns="643424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Synthese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4612640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0"/>
                  </a:moveTo>
                  <a:cubicBezTo>
                    <a:pt x="971862" y="0"/>
                    <a:pt x="1759712" y="787850"/>
                    <a:pt x="1759712" y="1759712"/>
                  </a:cubicBezTo>
                  <a:lnTo>
                    <a:pt x="0" y="175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C2BA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643424" rIns="643424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NMR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Gebogener Pfeil 27"/>
            <p:cNvSpPr/>
            <p:nvPr/>
          </p:nvSpPr>
          <p:spPr>
            <a:xfrm>
              <a:off x="4268216" y="3063240"/>
              <a:ext cx="607568" cy="528320"/>
            </a:xfrm>
            <a:prstGeom prst="circular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99597"/>
              </p:ext>
            </p:extLst>
          </p:nvPr>
        </p:nvGraphicFramePr>
        <p:xfrm>
          <a:off x="312559" y="1052736"/>
          <a:ext cx="696913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0" name="CS ChemDraw Drawing" r:id="rId4" imgW="696215" imgH="839611" progId="ChemDraw.Document.6.0">
                  <p:embed/>
                </p:oleObj>
              </mc:Choice>
              <mc:Fallback>
                <p:oleObj name="CS ChemDraw Drawing" r:id="rId4" imgW="696215" imgH="839611" progId="ChemDraw.Document.6.0">
                  <p:embed/>
                  <p:pic>
                    <p:nvPicPr>
                      <p:cNvPr id="30" name="Objekt 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559" y="1052736"/>
                        <a:ext cx="696913" cy="83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feld 1"/>
          <p:cNvSpPr txBox="1">
            <a:spLocks noChangeArrowheads="1"/>
          </p:cNvSpPr>
          <p:nvPr/>
        </p:nvSpPr>
        <p:spPr bwMode="auto">
          <a:xfrm>
            <a:off x="990337" y="3013500"/>
            <a:ext cx="14026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(LiNR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altLang="en-US" sz="1200" baseline="-25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226469"/>
              </p:ext>
            </p:extLst>
          </p:nvPr>
        </p:nvGraphicFramePr>
        <p:xfrm>
          <a:off x="35496" y="2143987"/>
          <a:ext cx="1304270" cy="86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name="CS ChemDraw Drawing" r:id="rId6" imgW="1567543" imgH="1044928" progId="ChemDraw.Document.6.0">
                  <p:embed/>
                </p:oleObj>
              </mc:Choice>
              <mc:Fallback>
                <p:oleObj name="CS ChemDraw Drawing" r:id="rId6" imgW="1567543" imgH="1044928" progId="ChemDraw.Document.6.0">
                  <p:embed/>
                  <p:pic>
                    <p:nvPicPr>
                      <p:cNvPr id="33" name="Objekt 3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96" y="2143987"/>
                        <a:ext cx="1304270" cy="869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3" descr="Z:\roman\PhotoshopData\TOC-FW-Det\TOC-FW_det_0.08-NaIndenid_kl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69590"/>
            <a:ext cx="2390950" cy="11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9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230832" y="919261"/>
            <a:ext cx="8229600" cy="2941787"/>
          </a:xfrm>
        </p:spPr>
        <p:txBody>
          <a:bodyPr/>
          <a:lstStyle/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</p:txBody>
      </p:sp>
      <p:pic>
        <p:nvPicPr>
          <p:cNvPr id="16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BODIPY-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inspirierte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Fluorophore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2955528"/>
            <a:ext cx="4104456" cy="29937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025" y="1124744"/>
            <a:ext cx="6409519" cy="194472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/>
          <a:srcRect l="11351" t="9965" r="12079"/>
          <a:stretch/>
        </p:blipFill>
        <p:spPr>
          <a:xfrm>
            <a:off x="56395" y="3459575"/>
            <a:ext cx="3816424" cy="330902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5116" r="78674" b="79393"/>
          <a:stretch/>
        </p:blipFill>
        <p:spPr>
          <a:xfrm>
            <a:off x="7578402" y="4854356"/>
            <a:ext cx="1457325" cy="158774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306007" y="649800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latin typeface="+mj-lt"/>
              </a:rPr>
              <a:t>Xiaobai</a:t>
            </a:r>
            <a:r>
              <a:rPr lang="de-DE" sz="1400" dirty="0" smtClean="0">
                <a:latin typeface="+mj-lt"/>
              </a:rPr>
              <a:t> Wang</a:t>
            </a:r>
            <a:endParaRPr lang="de-DE" sz="1400" dirty="0">
              <a:latin typeface="+mj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2" y="1447612"/>
            <a:ext cx="3237515" cy="13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230832" y="919261"/>
            <a:ext cx="8229600" cy="2941787"/>
          </a:xfrm>
        </p:spPr>
        <p:txBody>
          <a:bodyPr/>
          <a:lstStyle/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</p:txBody>
      </p:sp>
      <p:pic>
        <p:nvPicPr>
          <p:cNvPr id="16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BODIPY-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inspirierte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Fluorophore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025" y="1124744"/>
            <a:ext cx="6409519" cy="194472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l="11351" t="9965" r="12079"/>
          <a:stretch/>
        </p:blipFill>
        <p:spPr>
          <a:xfrm>
            <a:off x="56395" y="3459575"/>
            <a:ext cx="3816424" cy="330902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5116" r="78674" b="79393"/>
          <a:stretch/>
        </p:blipFill>
        <p:spPr>
          <a:xfrm>
            <a:off x="7578402" y="4854356"/>
            <a:ext cx="1457325" cy="158774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306007" y="649800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latin typeface="+mj-lt"/>
              </a:rPr>
              <a:t>Xiaobai</a:t>
            </a:r>
            <a:r>
              <a:rPr lang="de-DE" sz="1400" dirty="0" smtClean="0">
                <a:latin typeface="+mj-lt"/>
              </a:rPr>
              <a:t> Wang</a:t>
            </a:r>
            <a:endParaRPr lang="de-DE" sz="1400" dirty="0">
              <a:latin typeface="+mj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2" y="1447612"/>
            <a:ext cx="3237515" cy="13569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/>
          <a:srcRect l="38705"/>
          <a:stretch/>
        </p:blipFill>
        <p:spPr>
          <a:xfrm>
            <a:off x="4042442" y="3553764"/>
            <a:ext cx="3130015" cy="20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09575" y="908720"/>
            <a:ext cx="82772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1800" kern="0" dirty="0" smtClean="0"/>
              <a:t>Molmassenbestimmung in Lösung</a:t>
            </a:r>
            <a:endParaRPr lang="de-DE" altLang="en-US" sz="1800" kern="0" dirty="0"/>
          </a:p>
        </p:txBody>
      </p:sp>
      <p:pic>
        <p:nvPicPr>
          <p:cNvPr id="33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Spekroskopie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Abgerundetes Rechteck 34"/>
          <p:cNvSpPr>
            <a:spLocks/>
          </p:cNvSpPr>
          <p:nvPr/>
        </p:nvSpPr>
        <p:spPr bwMode="auto">
          <a:xfrm>
            <a:off x="892097" y="2106357"/>
            <a:ext cx="2124000" cy="504000"/>
          </a:xfrm>
          <a:prstGeom prst="roundRect">
            <a:avLst/>
          </a:prstGeom>
          <a:noFill/>
          <a:ln w="28575" cap="flat" cmpd="sng" algn="ctr">
            <a:solidFill>
              <a:srgbClr val="1695A3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Isotropic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NMR</a:t>
            </a:r>
          </a:p>
        </p:txBody>
      </p:sp>
      <p:sp>
        <p:nvSpPr>
          <p:cNvPr id="36" name="Abgerundetes Rechteck 35"/>
          <p:cNvSpPr>
            <a:spLocks/>
          </p:cNvSpPr>
          <p:nvPr/>
        </p:nvSpPr>
        <p:spPr bwMode="auto">
          <a:xfrm>
            <a:off x="3503047" y="2106357"/>
            <a:ext cx="2124000" cy="504000"/>
          </a:xfrm>
          <a:prstGeom prst="roundRect">
            <a:avLst/>
          </a:prstGeom>
          <a:noFill/>
          <a:ln w="28575" cap="flat" cmpd="sng" algn="ctr">
            <a:solidFill>
              <a:srgbClr val="1695A3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Anisotropic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NMR</a:t>
            </a:r>
          </a:p>
        </p:txBody>
      </p:sp>
      <p:sp>
        <p:nvSpPr>
          <p:cNvPr id="37" name="Abgerundetes Rechteck 36"/>
          <p:cNvSpPr>
            <a:spLocks/>
          </p:cNvSpPr>
          <p:nvPr/>
        </p:nvSpPr>
        <p:spPr bwMode="auto">
          <a:xfrm>
            <a:off x="6282105" y="2106357"/>
            <a:ext cx="2124000" cy="504000"/>
          </a:xfrm>
          <a:prstGeom prst="roundRect">
            <a:avLst/>
          </a:prstGeom>
          <a:noFill/>
          <a:ln w="28575" cap="flat" cmpd="sng" algn="ctr">
            <a:solidFill>
              <a:srgbClr val="1695A3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Combined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Studies</a:t>
            </a:r>
          </a:p>
        </p:txBody>
      </p:sp>
      <p:cxnSp>
        <p:nvCxnSpPr>
          <p:cNvPr id="38" name="Gerade Verbindung 67"/>
          <p:cNvCxnSpPr/>
          <p:nvPr/>
        </p:nvCxnSpPr>
        <p:spPr>
          <a:xfrm>
            <a:off x="4572000" y="1396395"/>
            <a:ext cx="0" cy="432128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cxnSp>
        <p:nvCxnSpPr>
          <p:cNvPr id="39" name="Gerade Verbindung 68"/>
          <p:cNvCxnSpPr/>
          <p:nvPr/>
        </p:nvCxnSpPr>
        <p:spPr>
          <a:xfrm>
            <a:off x="1947524" y="1756435"/>
            <a:ext cx="5392968" cy="0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cxnSp>
        <p:nvCxnSpPr>
          <p:cNvPr id="40" name="Gerade Verbindung 69"/>
          <p:cNvCxnSpPr/>
          <p:nvPr/>
        </p:nvCxnSpPr>
        <p:spPr>
          <a:xfrm>
            <a:off x="4572000" y="1756435"/>
            <a:ext cx="0" cy="349922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cxnSp>
        <p:nvCxnSpPr>
          <p:cNvPr id="41" name="Gerade Verbindung 70"/>
          <p:cNvCxnSpPr/>
          <p:nvPr/>
        </p:nvCxnSpPr>
        <p:spPr>
          <a:xfrm>
            <a:off x="7340492" y="1756435"/>
            <a:ext cx="0" cy="349922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cxnSp>
        <p:nvCxnSpPr>
          <p:cNvPr id="42" name="Gerade Verbindung 71"/>
          <p:cNvCxnSpPr/>
          <p:nvPr/>
        </p:nvCxnSpPr>
        <p:spPr>
          <a:xfrm>
            <a:off x="1947524" y="1744387"/>
            <a:ext cx="0" cy="349922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sp>
        <p:nvSpPr>
          <p:cNvPr id="43" name="Abgerundetes Rechteck 42"/>
          <p:cNvSpPr>
            <a:spLocks noChangeAspect="1"/>
          </p:cNvSpPr>
          <p:nvPr/>
        </p:nvSpPr>
        <p:spPr bwMode="auto">
          <a:xfrm>
            <a:off x="517075" y="3122590"/>
            <a:ext cx="1330465" cy="1395735"/>
          </a:xfrm>
          <a:prstGeom prst="roundRect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Abgerundetes Rechteck 43"/>
          <p:cNvSpPr>
            <a:spLocks noChangeAspect="1"/>
          </p:cNvSpPr>
          <p:nvPr/>
        </p:nvSpPr>
        <p:spPr bwMode="auto">
          <a:xfrm>
            <a:off x="2039372" y="3122590"/>
            <a:ext cx="1330465" cy="1395735"/>
          </a:xfrm>
          <a:prstGeom prst="roundRect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Abgerundetes Rechteck 44"/>
          <p:cNvSpPr>
            <a:spLocks noChangeAspect="1"/>
          </p:cNvSpPr>
          <p:nvPr/>
        </p:nvSpPr>
        <p:spPr bwMode="auto">
          <a:xfrm>
            <a:off x="5908464" y="3122590"/>
            <a:ext cx="1330465" cy="1395735"/>
          </a:xfrm>
          <a:prstGeom prst="roundRect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Abgerundetes Rechteck 45"/>
          <p:cNvSpPr>
            <a:spLocks noChangeAspect="1"/>
          </p:cNvSpPr>
          <p:nvPr/>
        </p:nvSpPr>
        <p:spPr bwMode="auto">
          <a:xfrm>
            <a:off x="7430507" y="3122590"/>
            <a:ext cx="1330465" cy="1395735"/>
          </a:xfrm>
          <a:prstGeom prst="roundRect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bgerundetes Rechteck 46"/>
          <p:cNvSpPr>
            <a:spLocks noChangeAspect="1"/>
          </p:cNvSpPr>
          <p:nvPr/>
        </p:nvSpPr>
        <p:spPr bwMode="auto">
          <a:xfrm>
            <a:off x="3241136" y="4637747"/>
            <a:ext cx="1231200" cy="1395735"/>
          </a:xfrm>
          <a:prstGeom prst="roundRect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bgerundetes Rechteck 47"/>
          <p:cNvSpPr>
            <a:spLocks noChangeAspect="1"/>
          </p:cNvSpPr>
          <p:nvPr/>
        </p:nvSpPr>
        <p:spPr bwMode="auto">
          <a:xfrm>
            <a:off x="4674448" y="4637747"/>
            <a:ext cx="1231200" cy="1395735"/>
          </a:xfrm>
          <a:prstGeom prst="roundRect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9" name="Grafik 547929" descr="figure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6" r="12394" b="76018"/>
          <a:stretch/>
        </p:blipFill>
        <p:spPr bwMode="auto">
          <a:xfrm>
            <a:off x="4903949" y="4643875"/>
            <a:ext cx="772199" cy="13834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Grafik 6965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t="22028" r="28936" b="1223"/>
          <a:stretch/>
        </p:blipFill>
        <p:spPr bwMode="auto">
          <a:xfrm>
            <a:off x="7676556" y="3290100"/>
            <a:ext cx="838367" cy="1060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1" name="Gerade Verbindung 85"/>
          <p:cNvCxnSpPr/>
          <p:nvPr/>
        </p:nvCxnSpPr>
        <p:spPr>
          <a:xfrm>
            <a:off x="4572000" y="2620531"/>
            <a:ext cx="0" cy="2062414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cxnSp>
        <p:nvCxnSpPr>
          <p:cNvPr id="52" name="Gerade Verbindung 86"/>
          <p:cNvCxnSpPr>
            <a:stCxn id="35" idx="2"/>
          </p:cNvCxnSpPr>
          <p:nvPr/>
        </p:nvCxnSpPr>
        <p:spPr>
          <a:xfrm flipH="1">
            <a:off x="1947524" y="2610357"/>
            <a:ext cx="6573" cy="557203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cxnSp>
        <p:nvCxnSpPr>
          <p:cNvPr id="53" name="Gerade Verbindung 87"/>
          <p:cNvCxnSpPr>
            <a:stCxn id="37" idx="2"/>
          </p:cNvCxnSpPr>
          <p:nvPr/>
        </p:nvCxnSpPr>
        <p:spPr>
          <a:xfrm>
            <a:off x="7344105" y="2610357"/>
            <a:ext cx="0" cy="557203"/>
          </a:xfrm>
          <a:prstGeom prst="line">
            <a:avLst/>
          </a:prstGeom>
          <a:noFill/>
          <a:ln w="28575" cap="flat" cmpd="sng" algn="ctr">
            <a:solidFill>
              <a:srgbClr val="1695A3"/>
            </a:solidFill>
            <a:prstDash val="solid"/>
          </a:ln>
          <a:effectLst/>
        </p:spPr>
      </p:cxnSp>
      <p:cxnSp>
        <p:nvCxnSpPr>
          <p:cNvPr id="54" name="Gerade Verbindung mit Pfeil 53"/>
          <p:cNvCxnSpPr/>
          <p:nvPr/>
        </p:nvCxnSpPr>
        <p:spPr>
          <a:xfrm>
            <a:off x="4566031" y="2548523"/>
            <a:ext cx="6954" cy="2170414"/>
          </a:xfrm>
          <a:prstGeom prst="straightConnector1">
            <a:avLst/>
          </a:prstGeom>
          <a:noFill/>
          <a:ln w="9525" cap="flat" cmpd="sng" algn="ctr">
            <a:noFill/>
            <a:prstDash val="solid"/>
            <a:tailEnd type="arrow"/>
          </a:ln>
          <a:effectLst/>
        </p:spPr>
      </p:cxnSp>
      <p:pic>
        <p:nvPicPr>
          <p:cNvPr id="55" name="Picture 2" descr="Bild1_new Kopi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2" y="3175305"/>
            <a:ext cx="1219815" cy="13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Grafik 55"/>
          <p:cNvPicPr/>
          <p:nvPr/>
        </p:nvPicPr>
        <p:blipFill rotWithShape="1">
          <a:blip r:embed="rId7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14363" r="16207" b="2722"/>
          <a:stretch/>
        </p:blipFill>
        <p:spPr bwMode="auto">
          <a:xfrm>
            <a:off x="3367445" y="4680113"/>
            <a:ext cx="991037" cy="130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7" name="Textfeld 56"/>
          <p:cNvSpPr txBox="1"/>
          <p:nvPr/>
        </p:nvSpPr>
        <p:spPr>
          <a:xfrm>
            <a:off x="875382" y="449824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0" dirty="0" smtClean="0">
                <a:latin typeface="Calibri" panose="020F0502020204030204" pitchFamily="34" charset="0"/>
              </a:rPr>
              <a:t>Koordination und Aggregation</a:t>
            </a:r>
            <a:endParaRPr lang="en-GB" sz="2000" b="0" dirty="0">
              <a:latin typeface="Calibri" panose="020F0502020204030204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5914274" y="4498240"/>
            <a:ext cx="286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0" dirty="0" smtClean="0">
                <a:latin typeface="Calibri" panose="020F0502020204030204" pitchFamily="34" charset="0"/>
              </a:rPr>
              <a:t>Reaktionsverfolgung und -steuerung</a:t>
            </a:r>
            <a:endParaRPr lang="en-GB" sz="2000" b="0" dirty="0">
              <a:latin typeface="Calibri" panose="020F050202020403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3491880" y="610549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0" dirty="0" smtClean="0">
                <a:latin typeface="Calibri" panose="020F0502020204030204" pitchFamily="34" charset="0"/>
              </a:rPr>
              <a:t>Titration und Separation</a:t>
            </a:r>
            <a:endParaRPr lang="en-GB" sz="2000" b="0" dirty="0">
              <a:latin typeface="Calibri" panose="020F0502020204030204" pitchFamily="34" charset="0"/>
            </a:endParaRPr>
          </a:p>
        </p:txBody>
      </p:sp>
      <p:pic>
        <p:nvPicPr>
          <p:cNvPr id="60" name="Picture 79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18869" r="5911"/>
          <a:stretch/>
        </p:blipFill>
        <p:spPr bwMode="auto">
          <a:xfrm>
            <a:off x="2116207" y="3225170"/>
            <a:ext cx="1176794" cy="12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" name="Objek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773431"/>
              </p:ext>
            </p:extLst>
          </p:nvPr>
        </p:nvGraphicFramePr>
        <p:xfrm>
          <a:off x="5964005" y="3313954"/>
          <a:ext cx="1239258" cy="101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CS ChemDraw Drawing" r:id="rId9" imgW="1801246" imgH="1299723" progId="ChemDraw.Document.6.0">
                  <p:embed/>
                </p:oleObj>
              </mc:Choice>
              <mc:Fallback>
                <p:oleObj name="CS ChemDraw Drawing" r:id="rId9" imgW="1801246" imgH="1299723" progId="ChemDraw.Document.6.0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64005" y="3313954"/>
                        <a:ext cx="1239258" cy="1015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Grafik 6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37" y="2792403"/>
            <a:ext cx="1342696" cy="1464759"/>
          </a:xfrm>
          <a:prstGeom prst="rect">
            <a:avLst/>
          </a:prstGeom>
        </p:spPr>
      </p:pic>
      <p:sp>
        <p:nvSpPr>
          <p:cNvPr id="63" name="Textfeld 62"/>
          <p:cNvSpPr txBox="1"/>
          <p:nvPr/>
        </p:nvSpPr>
        <p:spPr>
          <a:xfrm>
            <a:off x="3829629" y="4238917"/>
            <a:ext cx="163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+mj-lt"/>
              </a:rPr>
              <a:t>Anne </a:t>
            </a:r>
            <a:r>
              <a:rPr lang="de-DE" sz="1200" dirty="0" err="1" smtClean="0">
                <a:latin typeface="+mj-lt"/>
              </a:rPr>
              <a:t>Kreyenschmidt</a:t>
            </a:r>
            <a:endParaRPr 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55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09575" y="908720"/>
            <a:ext cx="82772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1800" kern="0" dirty="0" smtClean="0"/>
              <a:t>Molmassenbestimmung in Lösung</a:t>
            </a:r>
            <a:endParaRPr lang="de-DE" altLang="en-US" sz="1800" kern="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556792"/>
            <a:ext cx="3603108" cy="3312368"/>
          </a:xfrm>
          <a:prstGeom prst="rect">
            <a:avLst/>
          </a:prstGeom>
          <a:noFill/>
          <a:extLst/>
        </p:spPr>
      </p:pic>
      <p:cxnSp>
        <p:nvCxnSpPr>
          <p:cNvPr id="18" name="Gerade Verbindung 17"/>
          <p:cNvCxnSpPr/>
          <p:nvPr/>
        </p:nvCxnSpPr>
        <p:spPr>
          <a:xfrm>
            <a:off x="1852089" y="3326607"/>
            <a:ext cx="12241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281740" y="2829133"/>
            <a:ext cx="623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Toluol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716593" y="3106132"/>
            <a:ext cx="21285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500161" y="4365104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Calibri" panose="020F0502020204030204" pitchFamily="34" charset="0"/>
              </a:rPr>
              <a:t>H</a:t>
            </a:r>
            <a:r>
              <a:rPr lang="de-DE" sz="1400" baseline="-25000" dirty="0" smtClean="0">
                <a:latin typeface="Calibri" panose="020F0502020204030204" pitchFamily="34" charset="0"/>
              </a:rPr>
              <a:t>2</a:t>
            </a:r>
            <a:r>
              <a:rPr lang="de-DE" sz="1400" dirty="0" smtClean="0">
                <a:latin typeface="Calibri" panose="020F0502020204030204" pitchFamily="34" charset="0"/>
              </a:rPr>
              <a:t>O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076225" y="3197904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THF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00161" y="2693489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Calibri" panose="020F0502020204030204" pitchFamily="34" charset="0"/>
              </a:rPr>
              <a:t>N(SiMe</a:t>
            </a:r>
            <a:r>
              <a:rPr lang="de-DE" sz="1400" baseline="-25000" dirty="0" smtClean="0">
                <a:latin typeface="Calibri" panose="020F0502020204030204" pitchFamily="34" charset="0"/>
              </a:rPr>
              <a:t>3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  <a:r>
              <a:rPr lang="de-DE" sz="1400" baseline="-25000" dirty="0" smtClean="0">
                <a:latin typeface="Calibri" panose="020F0502020204030204" pitchFamily="34" charset="0"/>
              </a:rPr>
              <a:t>3</a:t>
            </a:r>
            <a:endParaRPr lang="en-US" sz="1400" baseline="-25000" dirty="0">
              <a:latin typeface="Calibri" panose="020F050202020403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140121" y="2287905"/>
            <a:ext cx="906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Calibri" panose="020F0502020204030204" pitchFamily="34" charset="0"/>
              </a:rPr>
              <a:t>Si(SiMe</a:t>
            </a:r>
            <a:r>
              <a:rPr lang="de-DE" sz="1400" baseline="-25000" dirty="0" smtClean="0">
                <a:latin typeface="Calibri" panose="020F0502020204030204" pitchFamily="34" charset="0"/>
              </a:rPr>
              <a:t>3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  <a:r>
              <a:rPr lang="de-DE" sz="1400" baseline="-25000" dirty="0" smtClean="0">
                <a:latin typeface="Calibri" panose="020F0502020204030204" pitchFamily="34" charset="0"/>
              </a:rPr>
              <a:t>4</a:t>
            </a:r>
            <a:endParaRPr lang="en-US" sz="1400" baseline="-25000" dirty="0"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627953" y="1988840"/>
            <a:ext cx="3000521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 rot="16200000">
            <a:off x="2421633" y="3398654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e-DE" sz="1400" smtClean="0">
                <a:latin typeface="Calibri" panose="020F0502020204030204" pitchFamily="34" charset="0"/>
              </a:rPr>
              <a:t>diffusion coefficient  </a:t>
            </a:r>
            <a:r>
              <a:rPr lang="de-DE" sz="1400" dirty="0" smtClean="0">
                <a:latin typeface="Calibri" panose="020F0502020204030204" pitchFamily="34" charset="0"/>
              </a:rPr>
              <a:t>log(</a:t>
            </a:r>
            <a:r>
              <a:rPr lang="de-DE" sz="1400" i="1" dirty="0" smtClean="0">
                <a:latin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</a:rPr>
              <a:t>/m</a:t>
            </a:r>
            <a:r>
              <a:rPr lang="de-DE" sz="1400" baseline="30000" dirty="0" smtClean="0">
                <a:latin typeface="Calibri" panose="020F0502020204030204" pitchFamily="34" charset="0"/>
              </a:rPr>
              <a:t>2</a:t>
            </a:r>
            <a:r>
              <a:rPr lang="de-DE" sz="1400" dirty="0" smtClean="0">
                <a:latin typeface="Calibri" panose="020F0502020204030204" pitchFamily="34" charset="0"/>
              </a:rPr>
              <a:t>s</a:t>
            </a:r>
            <a:r>
              <a:rPr lang="de-DE" sz="1400" baseline="30000" dirty="0" smtClean="0">
                <a:latin typeface="Calibri" panose="020F0502020204030204" pitchFamily="34" charset="0"/>
              </a:rPr>
              <a:t>-1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11560" y="4828941"/>
            <a:ext cx="2938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mtClean="0">
                <a:latin typeface="Calibri" panose="020F0502020204030204" pitchFamily="34" charset="0"/>
              </a:rPr>
              <a:t>chemical shift </a:t>
            </a:r>
            <a:r>
              <a:rPr lang="el-GR" sz="1400" i="1" dirty="0" smtClean="0">
                <a:latin typeface="Calibri" panose="020F0502020204030204" pitchFamily="34" charset="0"/>
              </a:rPr>
              <a:t>δ</a:t>
            </a:r>
            <a:r>
              <a:rPr lang="de-DE" sz="1400" i="1" dirty="0" smtClean="0">
                <a:latin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</a:rPr>
              <a:t>/ ppm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27953" y="2041103"/>
            <a:ext cx="84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30000" dirty="0" smtClean="0">
                <a:latin typeface="Calibri" panose="020F0502020204030204" pitchFamily="34" charset="0"/>
              </a:rPr>
              <a:t>1</a:t>
            </a:r>
            <a:r>
              <a:rPr lang="de-DE" sz="1400" dirty="0" smtClean="0">
                <a:latin typeface="Calibri" panose="020F0502020204030204" pitchFamily="34" charset="0"/>
              </a:rPr>
              <a:t>H-DOSY</a:t>
            </a:r>
            <a:endParaRPr lang="en-US" sz="1400" baseline="-25000" dirty="0">
              <a:latin typeface="Calibri" panose="020F0502020204030204" pitchFamily="34" charset="0"/>
            </a:endParaRPr>
          </a:p>
        </p:txBody>
      </p:sp>
      <p:pic>
        <p:nvPicPr>
          <p:cNvPr id="31" name="Picture 3" descr="Z:\roman\PhotoshopData\TOC-FW-Det\TOC-FW_det_0.08-NaIndenid_kl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03515"/>
            <a:ext cx="4846496" cy="2325885"/>
          </a:xfrm>
          <a:prstGeom prst="rect">
            <a:avLst/>
          </a:prstGeom>
          <a:noFill/>
          <a:extLst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62" y="1686786"/>
            <a:ext cx="1342696" cy="1464759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5115454" y="3133300"/>
            <a:ext cx="163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+mj-lt"/>
              </a:rPr>
              <a:t>Anne </a:t>
            </a:r>
            <a:r>
              <a:rPr lang="de-DE" sz="1200" dirty="0" err="1" smtClean="0">
                <a:latin typeface="+mj-lt"/>
              </a:rPr>
              <a:t>Kreyenschmidt</a:t>
            </a:r>
            <a:endParaRPr lang="de-DE" sz="1200" dirty="0">
              <a:latin typeface="+mj-lt"/>
            </a:endParaRPr>
          </a:p>
        </p:txBody>
      </p:sp>
      <p:pic>
        <p:nvPicPr>
          <p:cNvPr id="33" name="Picture 30" descr="Briefkopf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Spekroskopie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698840" y="3152001"/>
            <a:ext cx="1401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+mj-lt"/>
              </a:rPr>
              <a:t>Anna Doppler</a:t>
            </a:r>
            <a:endParaRPr lang="en-GB" sz="1200" dirty="0">
              <a:latin typeface="+mj-lt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2701" r="16209" b="17451"/>
          <a:stretch/>
        </p:blipFill>
        <p:spPr>
          <a:xfrm>
            <a:off x="6702770" y="1722889"/>
            <a:ext cx="1295594" cy="142017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15" y="3501008"/>
            <a:ext cx="1028994" cy="1247147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672577" y="4777241"/>
            <a:ext cx="180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+mj-lt"/>
              </a:rPr>
              <a:t>Franziska </a:t>
            </a:r>
            <a:r>
              <a:rPr lang="de-DE" sz="1200" dirty="0" err="1" smtClean="0">
                <a:latin typeface="+mj-lt"/>
              </a:rPr>
              <a:t>Rüttger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27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0" y="908720"/>
            <a:ext cx="9143999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1800" kern="0" dirty="0" smtClean="0"/>
              <a:t>Gestaltidentifikation in ordnenden Medien durch residuale Restaufspaltung </a:t>
            </a:r>
            <a:endParaRPr lang="de-DE" altLang="en-US" sz="1800" kern="0" dirty="0"/>
          </a:p>
        </p:txBody>
      </p:sp>
      <p:pic>
        <p:nvPicPr>
          <p:cNvPr id="33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Spekroskopie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9229" descr="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9051" r="13112" b="3627"/>
          <a:stretch/>
        </p:blipFill>
        <p:spPr bwMode="auto">
          <a:xfrm>
            <a:off x="4572942" y="4122289"/>
            <a:ext cx="1007170" cy="194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228" descr="pol nich gequoll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9357" r="20262"/>
          <a:stretch/>
        </p:blipFill>
        <p:spPr bwMode="auto">
          <a:xfrm>
            <a:off x="4572000" y="1700808"/>
            <a:ext cx="1008112" cy="19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Pfeil nach oben 35"/>
          <p:cNvSpPr>
            <a:spLocks noChangeAspect="1"/>
          </p:cNvSpPr>
          <p:nvPr/>
        </p:nvSpPr>
        <p:spPr bwMode="auto">
          <a:xfrm>
            <a:off x="5129425" y="4398692"/>
            <a:ext cx="115417" cy="288038"/>
          </a:xfrm>
          <a:prstGeom prst="up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0" cap="none" spc="0" normalizeH="0" baseline="0" noProof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Pfeil nach oben 36"/>
          <p:cNvSpPr>
            <a:spLocks noChangeAspect="1"/>
          </p:cNvSpPr>
          <p:nvPr/>
        </p:nvSpPr>
        <p:spPr bwMode="auto">
          <a:xfrm rot="10800000">
            <a:off x="5129425" y="4877587"/>
            <a:ext cx="115417" cy="288038"/>
          </a:xfrm>
          <a:prstGeom prst="up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0" cap="none" spc="0" normalizeH="0" baseline="0" noProof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9" name="Gruppieren 38"/>
          <p:cNvGrpSpPr>
            <a:grpSpLocks noChangeAspect="1"/>
          </p:cNvGrpSpPr>
          <p:nvPr/>
        </p:nvGrpSpPr>
        <p:grpSpPr>
          <a:xfrm>
            <a:off x="983518" y="1806424"/>
            <a:ext cx="2080467" cy="1255439"/>
            <a:chOff x="983513" y="1917058"/>
            <a:chExt cx="2568480" cy="1549924"/>
          </a:xfrm>
        </p:grpSpPr>
        <p:sp>
          <p:nvSpPr>
            <p:cNvPr id="40" name="Freihandform 39"/>
            <p:cNvSpPr>
              <a:spLocks noChangeAspect="1"/>
            </p:cNvSpPr>
            <p:nvPr/>
          </p:nvSpPr>
          <p:spPr>
            <a:xfrm>
              <a:off x="1554068" y="3249440"/>
              <a:ext cx="806921" cy="138456"/>
            </a:xfrm>
            <a:custGeom>
              <a:avLst/>
              <a:gdLst>
                <a:gd name="connsiteX0" fmla="*/ 0 w 762000"/>
                <a:gd name="connsiteY0" fmla="*/ 23977 h 138451"/>
                <a:gd name="connsiteX1" fmla="*/ 266700 w 762000"/>
                <a:gd name="connsiteY1" fmla="*/ 138277 h 138451"/>
                <a:gd name="connsiteX2" fmla="*/ 594360 w 762000"/>
                <a:gd name="connsiteY2" fmla="*/ 1117 h 138451"/>
                <a:gd name="connsiteX3" fmla="*/ 762000 w 762000"/>
                <a:gd name="connsiteY3" fmla="*/ 69697 h 138451"/>
                <a:gd name="connsiteX4" fmla="*/ 762000 w 762000"/>
                <a:gd name="connsiteY4" fmla="*/ 69697 h 13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0" h="138451">
                  <a:moveTo>
                    <a:pt x="0" y="23977"/>
                  </a:moveTo>
                  <a:cubicBezTo>
                    <a:pt x="83820" y="83032"/>
                    <a:pt x="167640" y="142087"/>
                    <a:pt x="266700" y="138277"/>
                  </a:cubicBezTo>
                  <a:cubicBezTo>
                    <a:pt x="365760" y="134467"/>
                    <a:pt x="511810" y="12547"/>
                    <a:pt x="594360" y="1117"/>
                  </a:cubicBezTo>
                  <a:cubicBezTo>
                    <a:pt x="676910" y="-10313"/>
                    <a:pt x="762000" y="69697"/>
                    <a:pt x="762000" y="69697"/>
                  </a:cubicBezTo>
                  <a:lnTo>
                    <a:pt x="762000" y="69697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>
              <a:spLocks noChangeAspect="1"/>
            </p:cNvSpPr>
            <p:nvPr/>
          </p:nvSpPr>
          <p:spPr>
            <a:xfrm>
              <a:off x="1657080" y="2691446"/>
              <a:ext cx="556265" cy="229901"/>
            </a:xfrm>
            <a:custGeom>
              <a:avLst/>
              <a:gdLst>
                <a:gd name="connsiteX0" fmla="*/ 0 w 556260"/>
                <a:gd name="connsiteY0" fmla="*/ 0 h 229901"/>
                <a:gd name="connsiteX1" fmla="*/ 243840 w 556260"/>
                <a:gd name="connsiteY1" fmla="*/ 228600 h 229901"/>
                <a:gd name="connsiteX2" fmla="*/ 556260 w 556260"/>
                <a:gd name="connsiteY2" fmla="*/ 99060 h 229901"/>
                <a:gd name="connsiteX3" fmla="*/ 556260 w 556260"/>
                <a:gd name="connsiteY3" fmla="*/ 99060 h 22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260" h="229901">
                  <a:moveTo>
                    <a:pt x="0" y="0"/>
                  </a:moveTo>
                  <a:cubicBezTo>
                    <a:pt x="75565" y="106045"/>
                    <a:pt x="151130" y="212090"/>
                    <a:pt x="243840" y="228600"/>
                  </a:cubicBezTo>
                  <a:cubicBezTo>
                    <a:pt x="336550" y="245110"/>
                    <a:pt x="556260" y="99060"/>
                    <a:pt x="556260" y="99060"/>
                  </a:cubicBezTo>
                  <a:lnTo>
                    <a:pt x="556260" y="9906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ihandform 41"/>
            <p:cNvSpPr>
              <a:spLocks noChangeAspect="1"/>
            </p:cNvSpPr>
            <p:nvPr/>
          </p:nvSpPr>
          <p:spPr>
            <a:xfrm>
              <a:off x="1165630" y="2104649"/>
              <a:ext cx="458056" cy="216269"/>
            </a:xfrm>
            <a:custGeom>
              <a:avLst/>
              <a:gdLst>
                <a:gd name="connsiteX0" fmla="*/ 0 w 449580"/>
                <a:gd name="connsiteY0" fmla="*/ 216275 h 216275"/>
                <a:gd name="connsiteX1" fmla="*/ 213360 w 449580"/>
                <a:gd name="connsiteY1" fmla="*/ 2915 h 216275"/>
                <a:gd name="connsiteX2" fmla="*/ 449580 w 449580"/>
                <a:gd name="connsiteY2" fmla="*/ 86735 h 216275"/>
                <a:gd name="connsiteX3" fmla="*/ 449580 w 449580"/>
                <a:gd name="connsiteY3" fmla="*/ 86735 h 21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580" h="216275">
                  <a:moveTo>
                    <a:pt x="0" y="216275"/>
                  </a:moveTo>
                  <a:cubicBezTo>
                    <a:pt x="69215" y="120390"/>
                    <a:pt x="138430" y="24505"/>
                    <a:pt x="213360" y="2915"/>
                  </a:cubicBezTo>
                  <a:cubicBezTo>
                    <a:pt x="288290" y="-18675"/>
                    <a:pt x="449580" y="86735"/>
                    <a:pt x="449580" y="86735"/>
                  </a:cubicBezTo>
                  <a:lnTo>
                    <a:pt x="449580" y="86735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ihandform 42"/>
            <p:cNvSpPr>
              <a:spLocks noChangeAspect="1"/>
            </p:cNvSpPr>
            <p:nvPr/>
          </p:nvSpPr>
          <p:spPr>
            <a:xfrm>
              <a:off x="1334666" y="2983860"/>
              <a:ext cx="502927" cy="169354"/>
            </a:xfrm>
            <a:custGeom>
              <a:avLst/>
              <a:gdLst>
                <a:gd name="connsiteX0" fmla="*/ 0 w 502920"/>
                <a:gd name="connsiteY0" fmla="*/ 0 h 169353"/>
                <a:gd name="connsiteX1" fmla="*/ 160020 w 502920"/>
                <a:gd name="connsiteY1" fmla="*/ 167640 h 169353"/>
                <a:gd name="connsiteX2" fmla="*/ 495300 w 502920"/>
                <a:gd name="connsiteY2" fmla="*/ 91440 h 169353"/>
                <a:gd name="connsiteX3" fmla="*/ 495300 w 502920"/>
                <a:gd name="connsiteY3" fmla="*/ 91440 h 169353"/>
                <a:gd name="connsiteX4" fmla="*/ 502920 w 502920"/>
                <a:gd name="connsiteY4" fmla="*/ 83820 h 16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" h="169353">
                  <a:moveTo>
                    <a:pt x="0" y="0"/>
                  </a:moveTo>
                  <a:cubicBezTo>
                    <a:pt x="38735" y="76200"/>
                    <a:pt x="77470" y="152400"/>
                    <a:pt x="160020" y="167640"/>
                  </a:cubicBezTo>
                  <a:cubicBezTo>
                    <a:pt x="242570" y="182880"/>
                    <a:pt x="495300" y="91440"/>
                    <a:pt x="495300" y="91440"/>
                  </a:cubicBezTo>
                  <a:lnTo>
                    <a:pt x="495300" y="91440"/>
                  </a:lnTo>
                  <a:lnTo>
                    <a:pt x="502920" y="8382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ihandform 43"/>
            <p:cNvSpPr>
              <a:spLocks noChangeAspect="1"/>
            </p:cNvSpPr>
            <p:nvPr/>
          </p:nvSpPr>
          <p:spPr>
            <a:xfrm>
              <a:off x="1725665" y="2143943"/>
              <a:ext cx="419100" cy="235078"/>
            </a:xfrm>
            <a:custGeom>
              <a:avLst/>
              <a:gdLst>
                <a:gd name="connsiteX0" fmla="*/ 0 w 419100"/>
                <a:gd name="connsiteY0" fmla="*/ 235083 h 235083"/>
                <a:gd name="connsiteX1" fmla="*/ 220980 w 419100"/>
                <a:gd name="connsiteY1" fmla="*/ 6483 h 235083"/>
                <a:gd name="connsiteX2" fmla="*/ 365760 w 419100"/>
                <a:gd name="connsiteY2" fmla="*/ 59823 h 235083"/>
                <a:gd name="connsiteX3" fmla="*/ 419100 w 419100"/>
                <a:gd name="connsiteY3" fmla="*/ 29343 h 235083"/>
                <a:gd name="connsiteX4" fmla="*/ 419100 w 419100"/>
                <a:gd name="connsiteY4" fmla="*/ 29343 h 2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235083">
                  <a:moveTo>
                    <a:pt x="0" y="235083"/>
                  </a:moveTo>
                  <a:cubicBezTo>
                    <a:pt x="80010" y="135388"/>
                    <a:pt x="160020" y="35693"/>
                    <a:pt x="220980" y="6483"/>
                  </a:cubicBezTo>
                  <a:cubicBezTo>
                    <a:pt x="281940" y="-22727"/>
                    <a:pt x="332740" y="56013"/>
                    <a:pt x="365760" y="59823"/>
                  </a:cubicBezTo>
                  <a:cubicBezTo>
                    <a:pt x="398780" y="63633"/>
                    <a:pt x="419100" y="29343"/>
                    <a:pt x="419100" y="29343"/>
                  </a:cubicBezTo>
                  <a:lnTo>
                    <a:pt x="419100" y="29343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ihandform 44"/>
            <p:cNvSpPr>
              <a:spLocks noChangeAspect="1"/>
            </p:cNvSpPr>
            <p:nvPr/>
          </p:nvSpPr>
          <p:spPr>
            <a:xfrm>
              <a:off x="2580059" y="2084771"/>
              <a:ext cx="662924" cy="349954"/>
            </a:xfrm>
            <a:custGeom>
              <a:avLst/>
              <a:gdLst>
                <a:gd name="connsiteX0" fmla="*/ 0 w 723900"/>
                <a:gd name="connsiteY0" fmla="*/ 179956 h 349941"/>
                <a:gd name="connsiteX1" fmla="*/ 274320 w 723900"/>
                <a:gd name="connsiteY1" fmla="*/ 4696 h 349941"/>
                <a:gd name="connsiteX2" fmla="*/ 388620 w 723900"/>
                <a:gd name="connsiteY2" fmla="*/ 347596 h 349941"/>
                <a:gd name="connsiteX3" fmla="*/ 716280 w 723900"/>
                <a:gd name="connsiteY3" fmla="*/ 164716 h 349941"/>
                <a:gd name="connsiteX4" fmla="*/ 716280 w 723900"/>
                <a:gd name="connsiteY4" fmla="*/ 164716 h 349941"/>
                <a:gd name="connsiteX5" fmla="*/ 723900 w 723900"/>
                <a:gd name="connsiteY5" fmla="*/ 172336 h 34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00" h="349941">
                  <a:moveTo>
                    <a:pt x="0" y="179956"/>
                  </a:moveTo>
                  <a:cubicBezTo>
                    <a:pt x="104775" y="78356"/>
                    <a:pt x="209550" y="-23244"/>
                    <a:pt x="274320" y="4696"/>
                  </a:cubicBezTo>
                  <a:cubicBezTo>
                    <a:pt x="339090" y="32636"/>
                    <a:pt x="314960" y="320926"/>
                    <a:pt x="388620" y="347596"/>
                  </a:cubicBezTo>
                  <a:cubicBezTo>
                    <a:pt x="462280" y="374266"/>
                    <a:pt x="716280" y="164716"/>
                    <a:pt x="716280" y="164716"/>
                  </a:cubicBezTo>
                  <a:lnTo>
                    <a:pt x="716280" y="164716"/>
                  </a:lnTo>
                  <a:lnTo>
                    <a:pt x="723900" y="172336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ihandform 45"/>
            <p:cNvSpPr>
              <a:spLocks noChangeAspect="1"/>
            </p:cNvSpPr>
            <p:nvPr/>
          </p:nvSpPr>
          <p:spPr>
            <a:xfrm>
              <a:off x="2211930" y="1917058"/>
              <a:ext cx="408691" cy="187650"/>
            </a:xfrm>
            <a:custGeom>
              <a:avLst/>
              <a:gdLst>
                <a:gd name="connsiteX0" fmla="*/ 0 w 414899"/>
                <a:gd name="connsiteY0" fmla="*/ 0 h 190500"/>
                <a:gd name="connsiteX1" fmla="*/ 381000 w 414899"/>
                <a:gd name="connsiteY1" fmla="*/ 106680 h 190500"/>
                <a:gd name="connsiteX2" fmla="*/ 396240 w 414899"/>
                <a:gd name="connsiteY2" fmla="*/ 190500 h 190500"/>
                <a:gd name="connsiteX3" fmla="*/ 396240 w 414899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899" h="190500">
                  <a:moveTo>
                    <a:pt x="0" y="0"/>
                  </a:moveTo>
                  <a:cubicBezTo>
                    <a:pt x="157480" y="37465"/>
                    <a:pt x="314960" y="74930"/>
                    <a:pt x="381000" y="106680"/>
                  </a:cubicBezTo>
                  <a:cubicBezTo>
                    <a:pt x="447040" y="138430"/>
                    <a:pt x="396240" y="190500"/>
                    <a:pt x="396240" y="190500"/>
                  </a:cubicBezTo>
                  <a:lnTo>
                    <a:pt x="396240" y="190500"/>
                  </a:lnTo>
                </a:path>
              </a:pathLst>
            </a:custGeom>
            <a:noFill/>
            <a:ln w="19050" cap="flat" cmpd="sng" algn="ctr">
              <a:solidFill>
                <a:srgbClr val="22537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ihandform 46"/>
            <p:cNvSpPr>
              <a:spLocks noChangeAspect="1"/>
            </p:cNvSpPr>
            <p:nvPr/>
          </p:nvSpPr>
          <p:spPr>
            <a:xfrm>
              <a:off x="983513" y="1938284"/>
              <a:ext cx="382780" cy="1528698"/>
            </a:xfrm>
            <a:custGeom>
              <a:avLst/>
              <a:gdLst>
                <a:gd name="connsiteX0" fmla="*/ 238529 w 382784"/>
                <a:gd name="connsiteY0" fmla="*/ 0 h 1528698"/>
                <a:gd name="connsiteX1" fmla="*/ 177057 w 382784"/>
                <a:gd name="connsiteY1" fmla="*/ 353465 h 1528698"/>
                <a:gd name="connsiteX2" fmla="*/ 361474 w 382784"/>
                <a:gd name="connsiteY2" fmla="*/ 537882 h 1528698"/>
                <a:gd name="connsiteX3" fmla="*/ 338422 w 382784"/>
                <a:gd name="connsiteY3" fmla="*/ 1060396 h 1528698"/>
                <a:gd name="connsiteX4" fmla="*/ 324 w 382784"/>
                <a:gd name="connsiteY4" fmla="*/ 1175657 h 1528698"/>
                <a:gd name="connsiteX5" fmla="*/ 276949 w 382784"/>
                <a:gd name="connsiteY5" fmla="*/ 1483018 h 1528698"/>
                <a:gd name="connsiteX6" fmla="*/ 307685 w 382784"/>
                <a:gd name="connsiteY6" fmla="*/ 1521438 h 1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784" h="1528698">
                  <a:moveTo>
                    <a:pt x="238529" y="0"/>
                  </a:moveTo>
                  <a:cubicBezTo>
                    <a:pt x="197547" y="131909"/>
                    <a:pt x="156566" y="263818"/>
                    <a:pt x="177057" y="353465"/>
                  </a:cubicBezTo>
                  <a:cubicBezTo>
                    <a:pt x="197548" y="443112"/>
                    <a:pt x="334580" y="420060"/>
                    <a:pt x="361474" y="537882"/>
                  </a:cubicBezTo>
                  <a:cubicBezTo>
                    <a:pt x="388368" y="655704"/>
                    <a:pt x="398614" y="954100"/>
                    <a:pt x="338422" y="1060396"/>
                  </a:cubicBezTo>
                  <a:cubicBezTo>
                    <a:pt x="278230" y="1166692"/>
                    <a:pt x="10569" y="1105220"/>
                    <a:pt x="324" y="1175657"/>
                  </a:cubicBezTo>
                  <a:cubicBezTo>
                    <a:pt x="-9922" y="1246094"/>
                    <a:pt x="225722" y="1425388"/>
                    <a:pt x="276949" y="1483018"/>
                  </a:cubicBezTo>
                  <a:cubicBezTo>
                    <a:pt x="328176" y="1540648"/>
                    <a:pt x="317930" y="1531043"/>
                    <a:pt x="307685" y="1521438"/>
                  </a:cubicBez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ihandform 47"/>
            <p:cNvSpPr>
              <a:spLocks noChangeAspect="1"/>
            </p:cNvSpPr>
            <p:nvPr/>
          </p:nvSpPr>
          <p:spPr>
            <a:xfrm>
              <a:off x="1458972" y="1945965"/>
              <a:ext cx="408620" cy="1459977"/>
            </a:xfrm>
            <a:custGeom>
              <a:avLst/>
              <a:gdLst>
                <a:gd name="connsiteX0" fmla="*/ 247165 w 408616"/>
                <a:gd name="connsiteY0" fmla="*/ 0 h 1459966"/>
                <a:gd name="connsiteX1" fmla="*/ 162641 w 408616"/>
                <a:gd name="connsiteY1" fmla="*/ 315045 h 1459966"/>
                <a:gd name="connsiteX2" fmla="*/ 408530 w 408616"/>
                <a:gd name="connsiteY2" fmla="*/ 591670 h 1459966"/>
                <a:gd name="connsiteX3" fmla="*/ 131905 w 408616"/>
                <a:gd name="connsiteY3" fmla="*/ 822191 h 1459966"/>
                <a:gd name="connsiteX4" fmla="*/ 385478 w 408616"/>
                <a:gd name="connsiteY4" fmla="*/ 1175657 h 1459966"/>
                <a:gd name="connsiteX5" fmla="*/ 24328 w 408616"/>
                <a:gd name="connsiteY5" fmla="*/ 1352390 h 1459966"/>
                <a:gd name="connsiteX6" fmla="*/ 32012 w 408616"/>
                <a:gd name="connsiteY6" fmla="*/ 1459966 h 1459966"/>
                <a:gd name="connsiteX7" fmla="*/ 32012 w 408616"/>
                <a:gd name="connsiteY7" fmla="*/ 1459966 h 145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16" h="1459966">
                  <a:moveTo>
                    <a:pt x="247165" y="0"/>
                  </a:moveTo>
                  <a:cubicBezTo>
                    <a:pt x="191456" y="108216"/>
                    <a:pt x="135747" y="216433"/>
                    <a:pt x="162641" y="315045"/>
                  </a:cubicBezTo>
                  <a:cubicBezTo>
                    <a:pt x="189535" y="413657"/>
                    <a:pt x="413653" y="507146"/>
                    <a:pt x="408530" y="591670"/>
                  </a:cubicBezTo>
                  <a:cubicBezTo>
                    <a:pt x="403407" y="676194"/>
                    <a:pt x="135747" y="724860"/>
                    <a:pt x="131905" y="822191"/>
                  </a:cubicBezTo>
                  <a:cubicBezTo>
                    <a:pt x="128063" y="919522"/>
                    <a:pt x="403407" y="1087291"/>
                    <a:pt x="385478" y="1175657"/>
                  </a:cubicBezTo>
                  <a:cubicBezTo>
                    <a:pt x="367549" y="1264023"/>
                    <a:pt x="83239" y="1305005"/>
                    <a:pt x="24328" y="1352390"/>
                  </a:cubicBezTo>
                  <a:cubicBezTo>
                    <a:pt x="-34583" y="1399775"/>
                    <a:pt x="32012" y="1459966"/>
                    <a:pt x="32012" y="1459966"/>
                  </a:cubicBezTo>
                  <a:lnTo>
                    <a:pt x="32012" y="1459966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ihandform 48"/>
            <p:cNvSpPr>
              <a:spLocks noChangeAspect="1"/>
            </p:cNvSpPr>
            <p:nvPr/>
          </p:nvSpPr>
          <p:spPr>
            <a:xfrm>
              <a:off x="2093578" y="1917058"/>
              <a:ext cx="385525" cy="1498290"/>
            </a:xfrm>
            <a:custGeom>
              <a:avLst/>
              <a:gdLst>
                <a:gd name="connsiteX0" fmla="*/ 385519 w 385519"/>
                <a:gd name="connsiteY0" fmla="*/ 27627 h 1498287"/>
                <a:gd name="connsiteX1" fmla="*/ 4519 w 385519"/>
                <a:gd name="connsiteY1" fmla="*/ 58107 h 1498287"/>
                <a:gd name="connsiteX2" fmla="*/ 172159 w 385519"/>
                <a:gd name="connsiteY2" fmla="*/ 545787 h 1498287"/>
                <a:gd name="connsiteX3" fmla="*/ 111199 w 385519"/>
                <a:gd name="connsiteY3" fmla="*/ 911547 h 1498287"/>
                <a:gd name="connsiteX4" fmla="*/ 286459 w 385519"/>
                <a:gd name="connsiteY4" fmla="*/ 1155387 h 1498287"/>
                <a:gd name="connsiteX5" fmla="*/ 240739 w 385519"/>
                <a:gd name="connsiteY5" fmla="*/ 1498287 h 1498287"/>
                <a:gd name="connsiteX6" fmla="*/ 240739 w 385519"/>
                <a:gd name="connsiteY6" fmla="*/ 1498287 h 149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519" h="1498287">
                  <a:moveTo>
                    <a:pt x="385519" y="27627"/>
                  </a:moveTo>
                  <a:cubicBezTo>
                    <a:pt x="212799" y="-313"/>
                    <a:pt x="40079" y="-28253"/>
                    <a:pt x="4519" y="58107"/>
                  </a:cubicBezTo>
                  <a:cubicBezTo>
                    <a:pt x="-31041" y="144467"/>
                    <a:pt x="154379" y="403547"/>
                    <a:pt x="172159" y="545787"/>
                  </a:cubicBezTo>
                  <a:cubicBezTo>
                    <a:pt x="189939" y="688027"/>
                    <a:pt x="92149" y="809947"/>
                    <a:pt x="111199" y="911547"/>
                  </a:cubicBezTo>
                  <a:cubicBezTo>
                    <a:pt x="130249" y="1013147"/>
                    <a:pt x="264869" y="1057597"/>
                    <a:pt x="286459" y="1155387"/>
                  </a:cubicBezTo>
                  <a:cubicBezTo>
                    <a:pt x="308049" y="1253177"/>
                    <a:pt x="240739" y="1498287"/>
                    <a:pt x="240739" y="1498287"/>
                  </a:cubicBezTo>
                  <a:lnTo>
                    <a:pt x="240739" y="1498287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ihandform 49"/>
            <p:cNvSpPr>
              <a:spLocks noChangeAspect="1"/>
            </p:cNvSpPr>
            <p:nvPr/>
          </p:nvSpPr>
          <p:spPr>
            <a:xfrm>
              <a:off x="2373365" y="3050986"/>
              <a:ext cx="281954" cy="252869"/>
            </a:xfrm>
            <a:custGeom>
              <a:avLst/>
              <a:gdLst>
                <a:gd name="connsiteX0" fmla="*/ 0 w 281940"/>
                <a:gd name="connsiteY0" fmla="*/ 6221 h 252875"/>
                <a:gd name="connsiteX1" fmla="*/ 243840 w 281940"/>
                <a:gd name="connsiteY1" fmla="*/ 29081 h 252875"/>
                <a:gd name="connsiteX2" fmla="*/ 205740 w 281940"/>
                <a:gd name="connsiteY2" fmla="*/ 234821 h 252875"/>
                <a:gd name="connsiteX3" fmla="*/ 281940 w 281940"/>
                <a:gd name="connsiteY3" fmla="*/ 242441 h 252875"/>
                <a:gd name="connsiteX4" fmla="*/ 281940 w 281940"/>
                <a:gd name="connsiteY4" fmla="*/ 242441 h 25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" h="252875">
                  <a:moveTo>
                    <a:pt x="0" y="6221"/>
                  </a:moveTo>
                  <a:cubicBezTo>
                    <a:pt x="104775" y="-1399"/>
                    <a:pt x="209550" y="-9019"/>
                    <a:pt x="243840" y="29081"/>
                  </a:cubicBezTo>
                  <a:cubicBezTo>
                    <a:pt x="278130" y="67181"/>
                    <a:pt x="199390" y="199261"/>
                    <a:pt x="205740" y="234821"/>
                  </a:cubicBezTo>
                  <a:cubicBezTo>
                    <a:pt x="212090" y="270381"/>
                    <a:pt x="281940" y="242441"/>
                    <a:pt x="281940" y="242441"/>
                  </a:cubicBezTo>
                  <a:lnTo>
                    <a:pt x="281940" y="242441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ihandform 50"/>
            <p:cNvSpPr>
              <a:spLocks noChangeAspect="1"/>
            </p:cNvSpPr>
            <p:nvPr/>
          </p:nvSpPr>
          <p:spPr>
            <a:xfrm>
              <a:off x="2266685" y="2412860"/>
              <a:ext cx="618071" cy="253355"/>
            </a:xfrm>
            <a:custGeom>
              <a:avLst/>
              <a:gdLst>
                <a:gd name="connsiteX0" fmla="*/ 0 w 579120"/>
                <a:gd name="connsiteY0" fmla="*/ 110947 h 265854"/>
                <a:gd name="connsiteX1" fmla="*/ 251460 w 579120"/>
                <a:gd name="connsiteY1" fmla="*/ 4267 h 265854"/>
                <a:gd name="connsiteX2" fmla="*/ 419100 w 579120"/>
                <a:gd name="connsiteY2" fmla="*/ 240487 h 265854"/>
                <a:gd name="connsiteX3" fmla="*/ 579120 w 579120"/>
                <a:gd name="connsiteY3" fmla="*/ 248107 h 26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9120" h="265854">
                  <a:moveTo>
                    <a:pt x="0" y="110947"/>
                  </a:moveTo>
                  <a:cubicBezTo>
                    <a:pt x="90805" y="46812"/>
                    <a:pt x="181610" y="-17323"/>
                    <a:pt x="251460" y="4267"/>
                  </a:cubicBezTo>
                  <a:cubicBezTo>
                    <a:pt x="321310" y="25857"/>
                    <a:pt x="364490" y="199847"/>
                    <a:pt x="419100" y="240487"/>
                  </a:cubicBezTo>
                  <a:cubicBezTo>
                    <a:pt x="473710" y="281127"/>
                    <a:pt x="526415" y="264617"/>
                    <a:pt x="579120" y="248107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ihandform 51"/>
            <p:cNvSpPr>
              <a:spLocks noChangeAspect="1"/>
            </p:cNvSpPr>
            <p:nvPr/>
          </p:nvSpPr>
          <p:spPr>
            <a:xfrm>
              <a:off x="2774360" y="3226410"/>
              <a:ext cx="408166" cy="158454"/>
            </a:xfrm>
            <a:custGeom>
              <a:avLst/>
              <a:gdLst>
                <a:gd name="connsiteX0" fmla="*/ 0 w 449580"/>
                <a:gd name="connsiteY0" fmla="*/ 158450 h 158450"/>
                <a:gd name="connsiteX1" fmla="*/ 213360 w 449580"/>
                <a:gd name="connsiteY1" fmla="*/ 13670 h 158450"/>
                <a:gd name="connsiteX2" fmla="*/ 449580 w 449580"/>
                <a:gd name="connsiteY2" fmla="*/ 6050 h 158450"/>
                <a:gd name="connsiteX3" fmla="*/ 449580 w 449580"/>
                <a:gd name="connsiteY3" fmla="*/ 6050 h 15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580" h="158450">
                  <a:moveTo>
                    <a:pt x="0" y="158450"/>
                  </a:moveTo>
                  <a:cubicBezTo>
                    <a:pt x="69215" y="98760"/>
                    <a:pt x="138430" y="39070"/>
                    <a:pt x="213360" y="13670"/>
                  </a:cubicBezTo>
                  <a:cubicBezTo>
                    <a:pt x="288290" y="-11730"/>
                    <a:pt x="449580" y="6050"/>
                    <a:pt x="449580" y="6050"/>
                  </a:cubicBezTo>
                  <a:lnTo>
                    <a:pt x="449580" y="605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ihandform 52"/>
            <p:cNvSpPr>
              <a:spLocks noChangeAspect="1"/>
            </p:cNvSpPr>
            <p:nvPr/>
          </p:nvSpPr>
          <p:spPr>
            <a:xfrm>
              <a:off x="2579096" y="1937060"/>
              <a:ext cx="347882" cy="1470669"/>
            </a:xfrm>
            <a:custGeom>
              <a:avLst/>
              <a:gdLst>
                <a:gd name="connsiteX0" fmla="*/ 120982 w 347886"/>
                <a:gd name="connsiteY0" fmla="*/ 0 h 1470660"/>
                <a:gd name="connsiteX1" fmla="*/ 6682 w 347886"/>
                <a:gd name="connsiteY1" fmla="*/ 342900 h 1470660"/>
                <a:gd name="connsiteX2" fmla="*/ 296242 w 347886"/>
                <a:gd name="connsiteY2" fmla="*/ 723900 h 1470660"/>
                <a:gd name="connsiteX3" fmla="*/ 326722 w 347886"/>
                <a:gd name="connsiteY3" fmla="*/ 1089660 h 1470660"/>
                <a:gd name="connsiteX4" fmla="*/ 67642 w 347886"/>
                <a:gd name="connsiteY4" fmla="*/ 1341120 h 1470660"/>
                <a:gd name="connsiteX5" fmla="*/ 258142 w 347886"/>
                <a:gd name="connsiteY5" fmla="*/ 1470660 h 1470660"/>
                <a:gd name="connsiteX6" fmla="*/ 258142 w 347886"/>
                <a:gd name="connsiteY6" fmla="*/ 1470660 h 1470660"/>
                <a:gd name="connsiteX7" fmla="*/ 265762 w 347886"/>
                <a:gd name="connsiteY7" fmla="*/ 1463040 h 14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886" h="1470660">
                  <a:moveTo>
                    <a:pt x="120982" y="0"/>
                  </a:moveTo>
                  <a:cubicBezTo>
                    <a:pt x="49227" y="111125"/>
                    <a:pt x="-22528" y="222250"/>
                    <a:pt x="6682" y="342900"/>
                  </a:cubicBezTo>
                  <a:cubicBezTo>
                    <a:pt x="35892" y="463550"/>
                    <a:pt x="242902" y="599440"/>
                    <a:pt x="296242" y="723900"/>
                  </a:cubicBezTo>
                  <a:cubicBezTo>
                    <a:pt x="349582" y="848360"/>
                    <a:pt x="364822" y="986790"/>
                    <a:pt x="326722" y="1089660"/>
                  </a:cubicBezTo>
                  <a:cubicBezTo>
                    <a:pt x="288622" y="1192530"/>
                    <a:pt x="79072" y="1277620"/>
                    <a:pt x="67642" y="1341120"/>
                  </a:cubicBezTo>
                  <a:cubicBezTo>
                    <a:pt x="56212" y="1404620"/>
                    <a:pt x="258142" y="1470660"/>
                    <a:pt x="258142" y="1470660"/>
                  </a:cubicBezTo>
                  <a:lnTo>
                    <a:pt x="258142" y="1470660"/>
                  </a:lnTo>
                  <a:lnTo>
                    <a:pt x="265762" y="1463040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ihandform 53"/>
            <p:cNvSpPr>
              <a:spLocks noChangeAspect="1"/>
            </p:cNvSpPr>
            <p:nvPr/>
          </p:nvSpPr>
          <p:spPr>
            <a:xfrm>
              <a:off x="2774739" y="2767538"/>
              <a:ext cx="777254" cy="106772"/>
            </a:xfrm>
            <a:custGeom>
              <a:avLst/>
              <a:gdLst>
                <a:gd name="connsiteX0" fmla="*/ 0 w 777240"/>
                <a:gd name="connsiteY0" fmla="*/ 91538 h 106778"/>
                <a:gd name="connsiteX1" fmla="*/ 297180 w 777240"/>
                <a:gd name="connsiteY1" fmla="*/ 98 h 106778"/>
                <a:gd name="connsiteX2" fmla="*/ 777240 w 777240"/>
                <a:gd name="connsiteY2" fmla="*/ 106778 h 106778"/>
                <a:gd name="connsiteX3" fmla="*/ 777240 w 777240"/>
                <a:gd name="connsiteY3" fmla="*/ 106778 h 10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240" h="106778">
                  <a:moveTo>
                    <a:pt x="0" y="91538"/>
                  </a:moveTo>
                  <a:cubicBezTo>
                    <a:pt x="83820" y="44548"/>
                    <a:pt x="167640" y="-2442"/>
                    <a:pt x="297180" y="98"/>
                  </a:cubicBezTo>
                  <a:cubicBezTo>
                    <a:pt x="426720" y="2638"/>
                    <a:pt x="777240" y="106778"/>
                    <a:pt x="777240" y="106778"/>
                  </a:cubicBezTo>
                  <a:lnTo>
                    <a:pt x="777240" y="106778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ihandform 54"/>
            <p:cNvSpPr>
              <a:spLocks noChangeAspect="1"/>
            </p:cNvSpPr>
            <p:nvPr/>
          </p:nvSpPr>
          <p:spPr>
            <a:xfrm>
              <a:off x="2998196" y="1952295"/>
              <a:ext cx="541278" cy="1455427"/>
            </a:xfrm>
            <a:custGeom>
              <a:avLst/>
              <a:gdLst>
                <a:gd name="connsiteX0" fmla="*/ 0 w 716808"/>
                <a:gd name="connsiteY0" fmla="*/ 0 h 1455420"/>
                <a:gd name="connsiteX1" fmla="*/ 297180 w 716808"/>
                <a:gd name="connsiteY1" fmla="*/ 236220 h 1455420"/>
                <a:gd name="connsiteX2" fmla="*/ 342900 w 716808"/>
                <a:gd name="connsiteY2" fmla="*/ 571500 h 1455420"/>
                <a:gd name="connsiteX3" fmla="*/ 716280 w 716808"/>
                <a:gd name="connsiteY3" fmla="*/ 929640 h 1455420"/>
                <a:gd name="connsiteX4" fmla="*/ 251460 w 716808"/>
                <a:gd name="connsiteY4" fmla="*/ 1112520 h 1455420"/>
                <a:gd name="connsiteX5" fmla="*/ 320040 w 716808"/>
                <a:gd name="connsiteY5" fmla="*/ 1455420 h 1455420"/>
                <a:gd name="connsiteX6" fmla="*/ 320040 w 716808"/>
                <a:gd name="connsiteY6" fmla="*/ 1455420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808" h="1455420">
                  <a:moveTo>
                    <a:pt x="0" y="0"/>
                  </a:moveTo>
                  <a:cubicBezTo>
                    <a:pt x="120015" y="70485"/>
                    <a:pt x="240030" y="140970"/>
                    <a:pt x="297180" y="236220"/>
                  </a:cubicBezTo>
                  <a:cubicBezTo>
                    <a:pt x="354330" y="331470"/>
                    <a:pt x="273050" y="455930"/>
                    <a:pt x="342900" y="571500"/>
                  </a:cubicBezTo>
                  <a:cubicBezTo>
                    <a:pt x="412750" y="687070"/>
                    <a:pt x="731520" y="839470"/>
                    <a:pt x="716280" y="929640"/>
                  </a:cubicBezTo>
                  <a:cubicBezTo>
                    <a:pt x="701040" y="1019810"/>
                    <a:pt x="317500" y="1024890"/>
                    <a:pt x="251460" y="1112520"/>
                  </a:cubicBezTo>
                  <a:cubicBezTo>
                    <a:pt x="185420" y="1200150"/>
                    <a:pt x="320040" y="1455420"/>
                    <a:pt x="320040" y="1455420"/>
                  </a:cubicBezTo>
                  <a:lnTo>
                    <a:pt x="320040" y="1455420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Ellipse 55"/>
            <p:cNvSpPr>
              <a:spLocks noChangeAspect="1"/>
            </p:cNvSpPr>
            <p:nvPr/>
          </p:nvSpPr>
          <p:spPr bwMode="auto">
            <a:xfrm>
              <a:off x="2181350" y="2379019"/>
              <a:ext cx="821262" cy="80098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7" name="Grafik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78" r="39762"/>
            <a:stretch/>
          </p:blipFill>
          <p:spPr>
            <a:xfrm rot="2100000">
              <a:off x="2516749" y="2420542"/>
              <a:ext cx="143148" cy="72771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58" name="Grafik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85" r="943"/>
            <a:stretch/>
          </p:blipFill>
          <p:spPr>
            <a:xfrm rot="3900000">
              <a:off x="2504751" y="2412866"/>
              <a:ext cx="148663" cy="727720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790"/>
            <a:stretch/>
          </p:blipFill>
          <p:spPr>
            <a:xfrm>
              <a:off x="2518836" y="2415661"/>
              <a:ext cx="146309" cy="727720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60" name="Gruppieren 59"/>
          <p:cNvGrpSpPr>
            <a:grpSpLocks noChangeAspect="1"/>
          </p:cNvGrpSpPr>
          <p:nvPr/>
        </p:nvGrpSpPr>
        <p:grpSpPr>
          <a:xfrm>
            <a:off x="1102420" y="4003907"/>
            <a:ext cx="1866442" cy="1699057"/>
            <a:chOff x="1115616" y="4219929"/>
            <a:chExt cx="2304256" cy="2097601"/>
          </a:xfrm>
        </p:grpSpPr>
        <p:sp>
          <p:nvSpPr>
            <p:cNvPr id="61" name="Freihandform 60"/>
            <p:cNvSpPr>
              <a:spLocks/>
            </p:cNvSpPr>
            <p:nvPr/>
          </p:nvSpPr>
          <p:spPr>
            <a:xfrm>
              <a:off x="1266489" y="4578800"/>
              <a:ext cx="391540" cy="178890"/>
            </a:xfrm>
            <a:custGeom>
              <a:avLst/>
              <a:gdLst>
                <a:gd name="connsiteX0" fmla="*/ 0 w 449580"/>
                <a:gd name="connsiteY0" fmla="*/ 216275 h 216275"/>
                <a:gd name="connsiteX1" fmla="*/ 213360 w 449580"/>
                <a:gd name="connsiteY1" fmla="*/ 2915 h 216275"/>
                <a:gd name="connsiteX2" fmla="*/ 449580 w 449580"/>
                <a:gd name="connsiteY2" fmla="*/ 86735 h 216275"/>
                <a:gd name="connsiteX3" fmla="*/ 449580 w 449580"/>
                <a:gd name="connsiteY3" fmla="*/ 86735 h 21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580" h="216275">
                  <a:moveTo>
                    <a:pt x="0" y="216275"/>
                  </a:moveTo>
                  <a:cubicBezTo>
                    <a:pt x="69215" y="120390"/>
                    <a:pt x="138430" y="24505"/>
                    <a:pt x="213360" y="2915"/>
                  </a:cubicBezTo>
                  <a:cubicBezTo>
                    <a:pt x="288290" y="-18675"/>
                    <a:pt x="449580" y="86735"/>
                    <a:pt x="449580" y="86735"/>
                  </a:cubicBezTo>
                  <a:lnTo>
                    <a:pt x="449580" y="86735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ihandform 61"/>
            <p:cNvSpPr>
              <a:spLocks/>
            </p:cNvSpPr>
            <p:nvPr/>
          </p:nvSpPr>
          <p:spPr>
            <a:xfrm>
              <a:off x="1373219" y="5524142"/>
              <a:ext cx="352049" cy="237113"/>
            </a:xfrm>
            <a:custGeom>
              <a:avLst/>
              <a:gdLst>
                <a:gd name="connsiteX0" fmla="*/ 0 w 502920"/>
                <a:gd name="connsiteY0" fmla="*/ 0 h 169353"/>
                <a:gd name="connsiteX1" fmla="*/ 160020 w 502920"/>
                <a:gd name="connsiteY1" fmla="*/ 167640 h 169353"/>
                <a:gd name="connsiteX2" fmla="*/ 495300 w 502920"/>
                <a:gd name="connsiteY2" fmla="*/ 91440 h 169353"/>
                <a:gd name="connsiteX3" fmla="*/ 495300 w 502920"/>
                <a:gd name="connsiteY3" fmla="*/ 91440 h 169353"/>
                <a:gd name="connsiteX4" fmla="*/ 502920 w 502920"/>
                <a:gd name="connsiteY4" fmla="*/ 83820 h 16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" h="169353">
                  <a:moveTo>
                    <a:pt x="0" y="0"/>
                  </a:moveTo>
                  <a:cubicBezTo>
                    <a:pt x="38735" y="76200"/>
                    <a:pt x="77470" y="152400"/>
                    <a:pt x="160020" y="167640"/>
                  </a:cubicBezTo>
                  <a:cubicBezTo>
                    <a:pt x="242570" y="182880"/>
                    <a:pt x="495300" y="91440"/>
                    <a:pt x="495300" y="91440"/>
                  </a:cubicBezTo>
                  <a:lnTo>
                    <a:pt x="495300" y="91440"/>
                  </a:lnTo>
                  <a:lnTo>
                    <a:pt x="502920" y="8382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ihandform 62"/>
            <p:cNvSpPr>
              <a:spLocks/>
            </p:cNvSpPr>
            <p:nvPr/>
          </p:nvSpPr>
          <p:spPr>
            <a:xfrm>
              <a:off x="1716889" y="4331942"/>
              <a:ext cx="407428" cy="508940"/>
            </a:xfrm>
            <a:custGeom>
              <a:avLst/>
              <a:gdLst>
                <a:gd name="connsiteX0" fmla="*/ 0 w 419100"/>
                <a:gd name="connsiteY0" fmla="*/ 235083 h 235083"/>
                <a:gd name="connsiteX1" fmla="*/ 220980 w 419100"/>
                <a:gd name="connsiteY1" fmla="*/ 6483 h 235083"/>
                <a:gd name="connsiteX2" fmla="*/ 365760 w 419100"/>
                <a:gd name="connsiteY2" fmla="*/ 59823 h 235083"/>
                <a:gd name="connsiteX3" fmla="*/ 419100 w 419100"/>
                <a:gd name="connsiteY3" fmla="*/ 29343 h 235083"/>
                <a:gd name="connsiteX4" fmla="*/ 419100 w 419100"/>
                <a:gd name="connsiteY4" fmla="*/ 29343 h 2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235083">
                  <a:moveTo>
                    <a:pt x="0" y="235083"/>
                  </a:moveTo>
                  <a:cubicBezTo>
                    <a:pt x="80010" y="135388"/>
                    <a:pt x="160020" y="35693"/>
                    <a:pt x="220980" y="6483"/>
                  </a:cubicBezTo>
                  <a:cubicBezTo>
                    <a:pt x="281940" y="-22727"/>
                    <a:pt x="332740" y="56013"/>
                    <a:pt x="365760" y="59823"/>
                  </a:cubicBezTo>
                  <a:cubicBezTo>
                    <a:pt x="398780" y="63633"/>
                    <a:pt x="419100" y="29343"/>
                    <a:pt x="419100" y="29343"/>
                  </a:cubicBezTo>
                  <a:lnTo>
                    <a:pt x="419100" y="29343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ihandform 63"/>
            <p:cNvSpPr>
              <a:spLocks/>
            </p:cNvSpPr>
            <p:nvPr/>
          </p:nvSpPr>
          <p:spPr>
            <a:xfrm>
              <a:off x="1828817" y="5109699"/>
              <a:ext cx="405266" cy="222074"/>
            </a:xfrm>
            <a:custGeom>
              <a:avLst/>
              <a:gdLst>
                <a:gd name="connsiteX0" fmla="*/ 0 w 556260"/>
                <a:gd name="connsiteY0" fmla="*/ 0 h 229901"/>
                <a:gd name="connsiteX1" fmla="*/ 243840 w 556260"/>
                <a:gd name="connsiteY1" fmla="*/ 228600 h 229901"/>
                <a:gd name="connsiteX2" fmla="*/ 556260 w 556260"/>
                <a:gd name="connsiteY2" fmla="*/ 99060 h 229901"/>
                <a:gd name="connsiteX3" fmla="*/ 556260 w 556260"/>
                <a:gd name="connsiteY3" fmla="*/ 99060 h 22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260" h="229901">
                  <a:moveTo>
                    <a:pt x="0" y="0"/>
                  </a:moveTo>
                  <a:cubicBezTo>
                    <a:pt x="75565" y="106045"/>
                    <a:pt x="151130" y="212090"/>
                    <a:pt x="243840" y="228600"/>
                  </a:cubicBezTo>
                  <a:cubicBezTo>
                    <a:pt x="336550" y="245110"/>
                    <a:pt x="556260" y="99060"/>
                    <a:pt x="556260" y="99060"/>
                  </a:cubicBezTo>
                  <a:lnTo>
                    <a:pt x="556260" y="9906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ihandform 64"/>
            <p:cNvSpPr>
              <a:spLocks/>
            </p:cNvSpPr>
            <p:nvPr/>
          </p:nvSpPr>
          <p:spPr>
            <a:xfrm>
              <a:off x="1826172" y="5874891"/>
              <a:ext cx="495210" cy="74501"/>
            </a:xfrm>
            <a:custGeom>
              <a:avLst/>
              <a:gdLst>
                <a:gd name="connsiteX0" fmla="*/ 0 w 762000"/>
                <a:gd name="connsiteY0" fmla="*/ 23977 h 138451"/>
                <a:gd name="connsiteX1" fmla="*/ 266700 w 762000"/>
                <a:gd name="connsiteY1" fmla="*/ 138277 h 138451"/>
                <a:gd name="connsiteX2" fmla="*/ 594360 w 762000"/>
                <a:gd name="connsiteY2" fmla="*/ 1117 h 138451"/>
                <a:gd name="connsiteX3" fmla="*/ 762000 w 762000"/>
                <a:gd name="connsiteY3" fmla="*/ 69697 h 138451"/>
                <a:gd name="connsiteX4" fmla="*/ 762000 w 762000"/>
                <a:gd name="connsiteY4" fmla="*/ 69697 h 13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0" h="138451">
                  <a:moveTo>
                    <a:pt x="0" y="23977"/>
                  </a:moveTo>
                  <a:cubicBezTo>
                    <a:pt x="83820" y="83032"/>
                    <a:pt x="167640" y="142087"/>
                    <a:pt x="266700" y="138277"/>
                  </a:cubicBezTo>
                  <a:cubicBezTo>
                    <a:pt x="365760" y="134467"/>
                    <a:pt x="511810" y="12547"/>
                    <a:pt x="594360" y="1117"/>
                  </a:cubicBezTo>
                  <a:cubicBezTo>
                    <a:pt x="676910" y="-10313"/>
                    <a:pt x="762000" y="69697"/>
                    <a:pt x="762000" y="69697"/>
                  </a:cubicBezTo>
                  <a:lnTo>
                    <a:pt x="762000" y="69697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ihandform 65"/>
            <p:cNvSpPr>
              <a:spLocks/>
            </p:cNvSpPr>
            <p:nvPr/>
          </p:nvSpPr>
          <p:spPr>
            <a:xfrm>
              <a:off x="2236775" y="4221835"/>
              <a:ext cx="410057" cy="229737"/>
            </a:xfrm>
            <a:custGeom>
              <a:avLst/>
              <a:gdLst>
                <a:gd name="connsiteX0" fmla="*/ 0 w 414899"/>
                <a:gd name="connsiteY0" fmla="*/ 0 h 190500"/>
                <a:gd name="connsiteX1" fmla="*/ 381000 w 414899"/>
                <a:gd name="connsiteY1" fmla="*/ 106680 h 190500"/>
                <a:gd name="connsiteX2" fmla="*/ 396240 w 414899"/>
                <a:gd name="connsiteY2" fmla="*/ 190500 h 190500"/>
                <a:gd name="connsiteX3" fmla="*/ 396240 w 414899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899" h="190500">
                  <a:moveTo>
                    <a:pt x="0" y="0"/>
                  </a:moveTo>
                  <a:cubicBezTo>
                    <a:pt x="157480" y="37465"/>
                    <a:pt x="314960" y="74930"/>
                    <a:pt x="381000" y="106680"/>
                  </a:cubicBezTo>
                  <a:cubicBezTo>
                    <a:pt x="447040" y="138430"/>
                    <a:pt x="396240" y="190500"/>
                    <a:pt x="396240" y="190500"/>
                  </a:cubicBezTo>
                  <a:lnTo>
                    <a:pt x="396240" y="19050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ihandform 66"/>
            <p:cNvSpPr>
              <a:spLocks/>
            </p:cNvSpPr>
            <p:nvPr/>
          </p:nvSpPr>
          <p:spPr>
            <a:xfrm>
              <a:off x="2202180" y="4611372"/>
              <a:ext cx="525511" cy="459018"/>
            </a:xfrm>
            <a:custGeom>
              <a:avLst/>
              <a:gdLst>
                <a:gd name="connsiteX0" fmla="*/ 0 w 579120"/>
                <a:gd name="connsiteY0" fmla="*/ 110947 h 265854"/>
                <a:gd name="connsiteX1" fmla="*/ 251460 w 579120"/>
                <a:gd name="connsiteY1" fmla="*/ 4267 h 265854"/>
                <a:gd name="connsiteX2" fmla="*/ 419100 w 579120"/>
                <a:gd name="connsiteY2" fmla="*/ 240487 h 265854"/>
                <a:gd name="connsiteX3" fmla="*/ 579120 w 579120"/>
                <a:gd name="connsiteY3" fmla="*/ 248107 h 26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9120" h="265854">
                  <a:moveTo>
                    <a:pt x="0" y="110947"/>
                  </a:moveTo>
                  <a:cubicBezTo>
                    <a:pt x="90805" y="46812"/>
                    <a:pt x="181610" y="-17323"/>
                    <a:pt x="251460" y="4267"/>
                  </a:cubicBezTo>
                  <a:cubicBezTo>
                    <a:pt x="321310" y="25857"/>
                    <a:pt x="364490" y="199847"/>
                    <a:pt x="419100" y="240487"/>
                  </a:cubicBezTo>
                  <a:cubicBezTo>
                    <a:pt x="473710" y="281127"/>
                    <a:pt x="526415" y="264617"/>
                    <a:pt x="579120" y="248107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ihandform 67"/>
            <p:cNvSpPr>
              <a:spLocks/>
            </p:cNvSpPr>
            <p:nvPr/>
          </p:nvSpPr>
          <p:spPr>
            <a:xfrm rot="19705419">
              <a:off x="2409939" y="5780099"/>
              <a:ext cx="176415" cy="388117"/>
            </a:xfrm>
            <a:custGeom>
              <a:avLst/>
              <a:gdLst>
                <a:gd name="connsiteX0" fmla="*/ 0 w 281940"/>
                <a:gd name="connsiteY0" fmla="*/ 6221 h 252875"/>
                <a:gd name="connsiteX1" fmla="*/ 243840 w 281940"/>
                <a:gd name="connsiteY1" fmla="*/ 29081 h 252875"/>
                <a:gd name="connsiteX2" fmla="*/ 205740 w 281940"/>
                <a:gd name="connsiteY2" fmla="*/ 234821 h 252875"/>
                <a:gd name="connsiteX3" fmla="*/ 281940 w 281940"/>
                <a:gd name="connsiteY3" fmla="*/ 242441 h 252875"/>
                <a:gd name="connsiteX4" fmla="*/ 281940 w 281940"/>
                <a:gd name="connsiteY4" fmla="*/ 242441 h 25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" h="252875">
                  <a:moveTo>
                    <a:pt x="0" y="6221"/>
                  </a:moveTo>
                  <a:cubicBezTo>
                    <a:pt x="104775" y="-1399"/>
                    <a:pt x="209550" y="-9019"/>
                    <a:pt x="243840" y="29081"/>
                  </a:cubicBezTo>
                  <a:cubicBezTo>
                    <a:pt x="278130" y="67181"/>
                    <a:pt x="199390" y="199261"/>
                    <a:pt x="205740" y="234821"/>
                  </a:cubicBezTo>
                  <a:cubicBezTo>
                    <a:pt x="212090" y="270381"/>
                    <a:pt x="281940" y="242441"/>
                    <a:pt x="281940" y="242441"/>
                  </a:cubicBezTo>
                  <a:lnTo>
                    <a:pt x="281940" y="242441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ihandform 68"/>
            <p:cNvSpPr>
              <a:spLocks/>
            </p:cNvSpPr>
            <p:nvPr/>
          </p:nvSpPr>
          <p:spPr>
            <a:xfrm>
              <a:off x="2641759" y="4241299"/>
              <a:ext cx="415692" cy="332740"/>
            </a:xfrm>
            <a:custGeom>
              <a:avLst/>
              <a:gdLst>
                <a:gd name="connsiteX0" fmla="*/ 0 w 723900"/>
                <a:gd name="connsiteY0" fmla="*/ 179956 h 349941"/>
                <a:gd name="connsiteX1" fmla="*/ 274320 w 723900"/>
                <a:gd name="connsiteY1" fmla="*/ 4696 h 349941"/>
                <a:gd name="connsiteX2" fmla="*/ 388620 w 723900"/>
                <a:gd name="connsiteY2" fmla="*/ 347596 h 349941"/>
                <a:gd name="connsiteX3" fmla="*/ 716280 w 723900"/>
                <a:gd name="connsiteY3" fmla="*/ 164716 h 349941"/>
                <a:gd name="connsiteX4" fmla="*/ 716280 w 723900"/>
                <a:gd name="connsiteY4" fmla="*/ 164716 h 349941"/>
                <a:gd name="connsiteX5" fmla="*/ 723900 w 723900"/>
                <a:gd name="connsiteY5" fmla="*/ 172336 h 34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00" h="349941">
                  <a:moveTo>
                    <a:pt x="0" y="179956"/>
                  </a:moveTo>
                  <a:cubicBezTo>
                    <a:pt x="104775" y="78356"/>
                    <a:pt x="209550" y="-23244"/>
                    <a:pt x="274320" y="4696"/>
                  </a:cubicBezTo>
                  <a:cubicBezTo>
                    <a:pt x="339090" y="32636"/>
                    <a:pt x="314960" y="320926"/>
                    <a:pt x="388620" y="347596"/>
                  </a:cubicBezTo>
                  <a:cubicBezTo>
                    <a:pt x="462280" y="374266"/>
                    <a:pt x="716280" y="164716"/>
                    <a:pt x="716280" y="164716"/>
                  </a:cubicBezTo>
                  <a:lnTo>
                    <a:pt x="716280" y="164716"/>
                  </a:lnTo>
                  <a:lnTo>
                    <a:pt x="723900" y="172336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ihandform 69"/>
            <p:cNvSpPr>
              <a:spLocks/>
            </p:cNvSpPr>
            <p:nvPr/>
          </p:nvSpPr>
          <p:spPr>
            <a:xfrm>
              <a:off x="2806842" y="4990662"/>
              <a:ext cx="509415" cy="292969"/>
            </a:xfrm>
            <a:custGeom>
              <a:avLst/>
              <a:gdLst>
                <a:gd name="connsiteX0" fmla="*/ 0 w 777240"/>
                <a:gd name="connsiteY0" fmla="*/ 91538 h 106778"/>
                <a:gd name="connsiteX1" fmla="*/ 297180 w 777240"/>
                <a:gd name="connsiteY1" fmla="*/ 98 h 106778"/>
                <a:gd name="connsiteX2" fmla="*/ 777240 w 777240"/>
                <a:gd name="connsiteY2" fmla="*/ 106778 h 106778"/>
                <a:gd name="connsiteX3" fmla="*/ 777240 w 777240"/>
                <a:gd name="connsiteY3" fmla="*/ 106778 h 10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240" h="106778">
                  <a:moveTo>
                    <a:pt x="0" y="91538"/>
                  </a:moveTo>
                  <a:cubicBezTo>
                    <a:pt x="83820" y="44548"/>
                    <a:pt x="167640" y="-2442"/>
                    <a:pt x="297180" y="98"/>
                  </a:cubicBezTo>
                  <a:cubicBezTo>
                    <a:pt x="426720" y="2638"/>
                    <a:pt x="777240" y="106778"/>
                    <a:pt x="777240" y="106778"/>
                  </a:cubicBezTo>
                  <a:lnTo>
                    <a:pt x="777240" y="106778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ihandform 70"/>
            <p:cNvSpPr>
              <a:spLocks/>
            </p:cNvSpPr>
            <p:nvPr/>
          </p:nvSpPr>
          <p:spPr>
            <a:xfrm>
              <a:off x="2774739" y="5692000"/>
              <a:ext cx="394249" cy="221850"/>
            </a:xfrm>
            <a:custGeom>
              <a:avLst/>
              <a:gdLst>
                <a:gd name="connsiteX0" fmla="*/ 0 w 449580"/>
                <a:gd name="connsiteY0" fmla="*/ 158450 h 158450"/>
                <a:gd name="connsiteX1" fmla="*/ 213360 w 449580"/>
                <a:gd name="connsiteY1" fmla="*/ 13670 h 158450"/>
                <a:gd name="connsiteX2" fmla="*/ 449580 w 449580"/>
                <a:gd name="connsiteY2" fmla="*/ 6050 h 158450"/>
                <a:gd name="connsiteX3" fmla="*/ 449580 w 449580"/>
                <a:gd name="connsiteY3" fmla="*/ 6050 h 15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580" h="158450">
                  <a:moveTo>
                    <a:pt x="0" y="158450"/>
                  </a:moveTo>
                  <a:cubicBezTo>
                    <a:pt x="69215" y="98760"/>
                    <a:pt x="138430" y="39070"/>
                    <a:pt x="213360" y="13670"/>
                  </a:cubicBezTo>
                  <a:cubicBezTo>
                    <a:pt x="288290" y="-11730"/>
                    <a:pt x="449580" y="6050"/>
                    <a:pt x="449580" y="6050"/>
                  </a:cubicBezTo>
                  <a:lnTo>
                    <a:pt x="449580" y="605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ihandform 71"/>
            <p:cNvSpPr>
              <a:spLocks/>
            </p:cNvSpPr>
            <p:nvPr/>
          </p:nvSpPr>
          <p:spPr>
            <a:xfrm>
              <a:off x="1115616" y="4219929"/>
              <a:ext cx="267944" cy="2072849"/>
            </a:xfrm>
            <a:custGeom>
              <a:avLst/>
              <a:gdLst>
                <a:gd name="connsiteX0" fmla="*/ 238529 w 382784"/>
                <a:gd name="connsiteY0" fmla="*/ 0 h 1528698"/>
                <a:gd name="connsiteX1" fmla="*/ 177057 w 382784"/>
                <a:gd name="connsiteY1" fmla="*/ 353465 h 1528698"/>
                <a:gd name="connsiteX2" fmla="*/ 361474 w 382784"/>
                <a:gd name="connsiteY2" fmla="*/ 537882 h 1528698"/>
                <a:gd name="connsiteX3" fmla="*/ 338422 w 382784"/>
                <a:gd name="connsiteY3" fmla="*/ 1060396 h 1528698"/>
                <a:gd name="connsiteX4" fmla="*/ 324 w 382784"/>
                <a:gd name="connsiteY4" fmla="*/ 1175657 h 1528698"/>
                <a:gd name="connsiteX5" fmla="*/ 276949 w 382784"/>
                <a:gd name="connsiteY5" fmla="*/ 1483018 h 1528698"/>
                <a:gd name="connsiteX6" fmla="*/ 307685 w 382784"/>
                <a:gd name="connsiteY6" fmla="*/ 1521438 h 1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784" h="1528698">
                  <a:moveTo>
                    <a:pt x="238529" y="0"/>
                  </a:moveTo>
                  <a:cubicBezTo>
                    <a:pt x="197547" y="131909"/>
                    <a:pt x="156566" y="263818"/>
                    <a:pt x="177057" y="353465"/>
                  </a:cubicBezTo>
                  <a:cubicBezTo>
                    <a:pt x="197548" y="443112"/>
                    <a:pt x="334580" y="420060"/>
                    <a:pt x="361474" y="537882"/>
                  </a:cubicBezTo>
                  <a:cubicBezTo>
                    <a:pt x="388368" y="655704"/>
                    <a:pt x="398614" y="954100"/>
                    <a:pt x="338422" y="1060396"/>
                  </a:cubicBezTo>
                  <a:cubicBezTo>
                    <a:pt x="278230" y="1166692"/>
                    <a:pt x="10569" y="1105220"/>
                    <a:pt x="324" y="1175657"/>
                  </a:cubicBezTo>
                  <a:cubicBezTo>
                    <a:pt x="-9922" y="1246094"/>
                    <a:pt x="225722" y="1425388"/>
                    <a:pt x="276949" y="1483018"/>
                  </a:cubicBezTo>
                  <a:cubicBezTo>
                    <a:pt x="328176" y="1540648"/>
                    <a:pt x="317930" y="1531043"/>
                    <a:pt x="307685" y="1521438"/>
                  </a:cubicBez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ihandform 72"/>
            <p:cNvSpPr>
              <a:spLocks/>
            </p:cNvSpPr>
            <p:nvPr/>
          </p:nvSpPr>
          <p:spPr>
            <a:xfrm>
              <a:off x="1549660" y="4248846"/>
              <a:ext cx="286036" cy="2043950"/>
            </a:xfrm>
            <a:custGeom>
              <a:avLst/>
              <a:gdLst>
                <a:gd name="connsiteX0" fmla="*/ 247165 w 408616"/>
                <a:gd name="connsiteY0" fmla="*/ 0 h 1459966"/>
                <a:gd name="connsiteX1" fmla="*/ 162641 w 408616"/>
                <a:gd name="connsiteY1" fmla="*/ 315045 h 1459966"/>
                <a:gd name="connsiteX2" fmla="*/ 408530 w 408616"/>
                <a:gd name="connsiteY2" fmla="*/ 591670 h 1459966"/>
                <a:gd name="connsiteX3" fmla="*/ 131905 w 408616"/>
                <a:gd name="connsiteY3" fmla="*/ 822191 h 1459966"/>
                <a:gd name="connsiteX4" fmla="*/ 385478 w 408616"/>
                <a:gd name="connsiteY4" fmla="*/ 1175657 h 1459966"/>
                <a:gd name="connsiteX5" fmla="*/ 24328 w 408616"/>
                <a:gd name="connsiteY5" fmla="*/ 1352390 h 1459966"/>
                <a:gd name="connsiteX6" fmla="*/ 32012 w 408616"/>
                <a:gd name="connsiteY6" fmla="*/ 1459966 h 1459966"/>
                <a:gd name="connsiteX7" fmla="*/ 32012 w 408616"/>
                <a:gd name="connsiteY7" fmla="*/ 1459966 h 145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16" h="1459966">
                  <a:moveTo>
                    <a:pt x="247165" y="0"/>
                  </a:moveTo>
                  <a:cubicBezTo>
                    <a:pt x="191456" y="108216"/>
                    <a:pt x="135747" y="216433"/>
                    <a:pt x="162641" y="315045"/>
                  </a:cubicBezTo>
                  <a:cubicBezTo>
                    <a:pt x="189535" y="413657"/>
                    <a:pt x="413653" y="507146"/>
                    <a:pt x="408530" y="591670"/>
                  </a:cubicBezTo>
                  <a:cubicBezTo>
                    <a:pt x="403407" y="676194"/>
                    <a:pt x="135747" y="724860"/>
                    <a:pt x="131905" y="822191"/>
                  </a:cubicBezTo>
                  <a:cubicBezTo>
                    <a:pt x="128063" y="919522"/>
                    <a:pt x="403407" y="1087291"/>
                    <a:pt x="385478" y="1175657"/>
                  </a:cubicBezTo>
                  <a:cubicBezTo>
                    <a:pt x="367549" y="1264023"/>
                    <a:pt x="83239" y="1305005"/>
                    <a:pt x="24328" y="1352390"/>
                  </a:cubicBezTo>
                  <a:cubicBezTo>
                    <a:pt x="-34583" y="1399775"/>
                    <a:pt x="32012" y="1459966"/>
                    <a:pt x="32012" y="1459966"/>
                  </a:cubicBezTo>
                  <a:lnTo>
                    <a:pt x="32012" y="1459966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ihandform 73"/>
            <p:cNvSpPr>
              <a:spLocks/>
            </p:cNvSpPr>
            <p:nvPr/>
          </p:nvSpPr>
          <p:spPr>
            <a:xfrm>
              <a:off x="2121936" y="4219929"/>
              <a:ext cx="269869" cy="2097601"/>
            </a:xfrm>
            <a:custGeom>
              <a:avLst/>
              <a:gdLst>
                <a:gd name="connsiteX0" fmla="*/ 385519 w 385519"/>
                <a:gd name="connsiteY0" fmla="*/ 27627 h 1498287"/>
                <a:gd name="connsiteX1" fmla="*/ 4519 w 385519"/>
                <a:gd name="connsiteY1" fmla="*/ 58107 h 1498287"/>
                <a:gd name="connsiteX2" fmla="*/ 172159 w 385519"/>
                <a:gd name="connsiteY2" fmla="*/ 545787 h 1498287"/>
                <a:gd name="connsiteX3" fmla="*/ 111199 w 385519"/>
                <a:gd name="connsiteY3" fmla="*/ 911547 h 1498287"/>
                <a:gd name="connsiteX4" fmla="*/ 286459 w 385519"/>
                <a:gd name="connsiteY4" fmla="*/ 1155387 h 1498287"/>
                <a:gd name="connsiteX5" fmla="*/ 240739 w 385519"/>
                <a:gd name="connsiteY5" fmla="*/ 1498287 h 1498287"/>
                <a:gd name="connsiteX6" fmla="*/ 240739 w 385519"/>
                <a:gd name="connsiteY6" fmla="*/ 1498287 h 149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519" h="1498287">
                  <a:moveTo>
                    <a:pt x="385519" y="27627"/>
                  </a:moveTo>
                  <a:cubicBezTo>
                    <a:pt x="212799" y="-313"/>
                    <a:pt x="40079" y="-28253"/>
                    <a:pt x="4519" y="58107"/>
                  </a:cubicBezTo>
                  <a:cubicBezTo>
                    <a:pt x="-31041" y="144467"/>
                    <a:pt x="154379" y="403547"/>
                    <a:pt x="172159" y="545787"/>
                  </a:cubicBezTo>
                  <a:cubicBezTo>
                    <a:pt x="189939" y="688027"/>
                    <a:pt x="92149" y="809947"/>
                    <a:pt x="111199" y="911547"/>
                  </a:cubicBezTo>
                  <a:cubicBezTo>
                    <a:pt x="130249" y="1013147"/>
                    <a:pt x="264869" y="1057597"/>
                    <a:pt x="286459" y="1155387"/>
                  </a:cubicBezTo>
                  <a:cubicBezTo>
                    <a:pt x="308049" y="1253177"/>
                    <a:pt x="240739" y="1498287"/>
                    <a:pt x="240739" y="1498287"/>
                  </a:cubicBezTo>
                  <a:lnTo>
                    <a:pt x="240739" y="1498287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ihandform 74"/>
            <p:cNvSpPr>
              <a:spLocks/>
            </p:cNvSpPr>
            <p:nvPr/>
          </p:nvSpPr>
          <p:spPr>
            <a:xfrm>
              <a:off x="2607453" y="4239943"/>
              <a:ext cx="243516" cy="2058921"/>
            </a:xfrm>
            <a:custGeom>
              <a:avLst/>
              <a:gdLst>
                <a:gd name="connsiteX0" fmla="*/ 120982 w 347886"/>
                <a:gd name="connsiteY0" fmla="*/ 0 h 1470660"/>
                <a:gd name="connsiteX1" fmla="*/ 6682 w 347886"/>
                <a:gd name="connsiteY1" fmla="*/ 342900 h 1470660"/>
                <a:gd name="connsiteX2" fmla="*/ 296242 w 347886"/>
                <a:gd name="connsiteY2" fmla="*/ 723900 h 1470660"/>
                <a:gd name="connsiteX3" fmla="*/ 326722 w 347886"/>
                <a:gd name="connsiteY3" fmla="*/ 1089660 h 1470660"/>
                <a:gd name="connsiteX4" fmla="*/ 67642 w 347886"/>
                <a:gd name="connsiteY4" fmla="*/ 1341120 h 1470660"/>
                <a:gd name="connsiteX5" fmla="*/ 258142 w 347886"/>
                <a:gd name="connsiteY5" fmla="*/ 1470660 h 1470660"/>
                <a:gd name="connsiteX6" fmla="*/ 258142 w 347886"/>
                <a:gd name="connsiteY6" fmla="*/ 1470660 h 1470660"/>
                <a:gd name="connsiteX7" fmla="*/ 265762 w 347886"/>
                <a:gd name="connsiteY7" fmla="*/ 1463040 h 14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886" h="1470660">
                  <a:moveTo>
                    <a:pt x="120982" y="0"/>
                  </a:moveTo>
                  <a:cubicBezTo>
                    <a:pt x="49227" y="111125"/>
                    <a:pt x="-22528" y="222250"/>
                    <a:pt x="6682" y="342900"/>
                  </a:cubicBezTo>
                  <a:cubicBezTo>
                    <a:pt x="35892" y="463550"/>
                    <a:pt x="242902" y="599440"/>
                    <a:pt x="296242" y="723900"/>
                  </a:cubicBezTo>
                  <a:cubicBezTo>
                    <a:pt x="349582" y="848360"/>
                    <a:pt x="364822" y="986790"/>
                    <a:pt x="326722" y="1089660"/>
                  </a:cubicBezTo>
                  <a:cubicBezTo>
                    <a:pt x="288622" y="1192530"/>
                    <a:pt x="79072" y="1277620"/>
                    <a:pt x="67642" y="1341120"/>
                  </a:cubicBezTo>
                  <a:cubicBezTo>
                    <a:pt x="56212" y="1404620"/>
                    <a:pt x="258142" y="1470660"/>
                    <a:pt x="258142" y="1470660"/>
                  </a:cubicBezTo>
                  <a:lnTo>
                    <a:pt x="258142" y="1470660"/>
                  </a:lnTo>
                  <a:lnTo>
                    <a:pt x="265762" y="1463040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ihandform 75"/>
            <p:cNvSpPr>
              <a:spLocks/>
            </p:cNvSpPr>
            <p:nvPr/>
          </p:nvSpPr>
          <p:spPr>
            <a:xfrm>
              <a:off x="2918105" y="4221088"/>
              <a:ext cx="501767" cy="2037590"/>
            </a:xfrm>
            <a:custGeom>
              <a:avLst/>
              <a:gdLst>
                <a:gd name="connsiteX0" fmla="*/ 0 w 716808"/>
                <a:gd name="connsiteY0" fmla="*/ 0 h 1455420"/>
                <a:gd name="connsiteX1" fmla="*/ 297180 w 716808"/>
                <a:gd name="connsiteY1" fmla="*/ 236220 h 1455420"/>
                <a:gd name="connsiteX2" fmla="*/ 342900 w 716808"/>
                <a:gd name="connsiteY2" fmla="*/ 571500 h 1455420"/>
                <a:gd name="connsiteX3" fmla="*/ 716280 w 716808"/>
                <a:gd name="connsiteY3" fmla="*/ 929640 h 1455420"/>
                <a:gd name="connsiteX4" fmla="*/ 251460 w 716808"/>
                <a:gd name="connsiteY4" fmla="*/ 1112520 h 1455420"/>
                <a:gd name="connsiteX5" fmla="*/ 320040 w 716808"/>
                <a:gd name="connsiteY5" fmla="*/ 1455420 h 1455420"/>
                <a:gd name="connsiteX6" fmla="*/ 320040 w 716808"/>
                <a:gd name="connsiteY6" fmla="*/ 1455420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808" h="1455420">
                  <a:moveTo>
                    <a:pt x="0" y="0"/>
                  </a:moveTo>
                  <a:cubicBezTo>
                    <a:pt x="120015" y="70485"/>
                    <a:pt x="240030" y="140970"/>
                    <a:pt x="297180" y="236220"/>
                  </a:cubicBezTo>
                  <a:cubicBezTo>
                    <a:pt x="354330" y="331470"/>
                    <a:pt x="273050" y="455930"/>
                    <a:pt x="342900" y="571500"/>
                  </a:cubicBezTo>
                  <a:cubicBezTo>
                    <a:pt x="412750" y="687070"/>
                    <a:pt x="731520" y="839470"/>
                    <a:pt x="716280" y="929640"/>
                  </a:cubicBezTo>
                  <a:cubicBezTo>
                    <a:pt x="701040" y="1019810"/>
                    <a:pt x="317500" y="1024890"/>
                    <a:pt x="251460" y="1112520"/>
                  </a:cubicBezTo>
                  <a:cubicBezTo>
                    <a:pt x="185420" y="1200150"/>
                    <a:pt x="320040" y="1455420"/>
                    <a:pt x="320040" y="1455420"/>
                  </a:cubicBezTo>
                  <a:lnTo>
                    <a:pt x="320040" y="1455420"/>
                  </a:ln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Ellipse 76"/>
            <p:cNvSpPr>
              <a:spLocks/>
            </p:cNvSpPr>
            <p:nvPr/>
          </p:nvSpPr>
          <p:spPr bwMode="auto">
            <a:xfrm>
              <a:off x="2289460" y="4727495"/>
              <a:ext cx="449763" cy="112138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78" name="Grafik 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78" r="39762"/>
            <a:stretch/>
          </p:blipFill>
          <p:spPr>
            <a:xfrm rot="1500000">
              <a:off x="2414462" y="4924330"/>
              <a:ext cx="143148" cy="72771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79" name="Grafik 7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85" r="943"/>
            <a:stretch/>
          </p:blipFill>
          <p:spPr>
            <a:xfrm rot="20100000">
              <a:off x="2411701" y="4924330"/>
              <a:ext cx="148671" cy="72771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80" name="Grafik 7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790"/>
            <a:stretch/>
          </p:blipFill>
          <p:spPr>
            <a:xfrm>
              <a:off x="2412883" y="4924330"/>
              <a:ext cx="146307" cy="727714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81" name="Grafik 80"/>
          <p:cNvPicPr/>
          <p:nvPr/>
        </p:nvPicPr>
        <p:blipFill rotWithShape="1">
          <a:blip r:embed="rId6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14363" r="16207" b="2722"/>
          <a:stretch/>
        </p:blipFill>
        <p:spPr bwMode="auto">
          <a:xfrm>
            <a:off x="6012160" y="4155976"/>
            <a:ext cx="2160240" cy="1966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199708" y="3271394"/>
            <a:ext cx="180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+mj-lt"/>
              </a:rPr>
              <a:t>Anna Doppler</a:t>
            </a:r>
            <a:endParaRPr lang="en-GB" sz="1200" dirty="0"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2701" r="16209" b="17451"/>
          <a:stretch/>
        </p:blipFill>
        <p:spPr>
          <a:xfrm>
            <a:off x="7488291" y="1958373"/>
            <a:ext cx="1202210" cy="1317807"/>
          </a:xfrm>
          <a:prstGeom prst="rect">
            <a:avLst/>
          </a:prstGeom>
        </p:spPr>
      </p:pic>
      <p:pic>
        <p:nvPicPr>
          <p:cNvPr id="82" name="Grafik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91" y="1996325"/>
            <a:ext cx="1028994" cy="1247147"/>
          </a:xfrm>
          <a:prstGeom prst="rect">
            <a:avLst/>
          </a:prstGeom>
        </p:spPr>
      </p:pic>
      <p:sp>
        <p:nvSpPr>
          <p:cNvPr id="83" name="Textfeld 82"/>
          <p:cNvSpPr txBox="1"/>
          <p:nvPr/>
        </p:nvSpPr>
        <p:spPr>
          <a:xfrm>
            <a:off x="5775062" y="3272558"/>
            <a:ext cx="180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+mj-lt"/>
              </a:rPr>
              <a:t>Franziska </a:t>
            </a:r>
            <a:r>
              <a:rPr lang="de-DE" sz="1200" dirty="0" err="1" smtClean="0">
                <a:latin typeface="+mj-lt"/>
              </a:rPr>
              <a:t>Rüttger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41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0" y="908720"/>
            <a:ext cx="9143999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1800" kern="0" dirty="0" smtClean="0"/>
              <a:t>Gestaltidentifikation in ordnenden Medien durch residuale Restaufspaltung </a:t>
            </a:r>
            <a:endParaRPr lang="de-DE" altLang="en-US" sz="1800" kern="0" dirty="0"/>
          </a:p>
        </p:txBody>
      </p:sp>
      <p:pic>
        <p:nvPicPr>
          <p:cNvPr id="33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Spekroskopie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2" descr="Z:\ac\promo\polymers\Communication\eps\Figure4fin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 r="66091" b="9236"/>
          <a:stretch/>
        </p:blipFill>
        <p:spPr bwMode="auto">
          <a:xfrm>
            <a:off x="899592" y="1777497"/>
            <a:ext cx="1958920" cy="3636819"/>
          </a:xfrm>
          <a:prstGeom prst="rect">
            <a:avLst/>
          </a:prstGeom>
          <a:noFill/>
          <a:extLst/>
        </p:spPr>
      </p:pic>
      <p:pic>
        <p:nvPicPr>
          <p:cNvPr id="83" name="Picture 2" descr="Z:\ac\promo\polymers\Communication\eps\Figure4fin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4" t="1700" r="9358"/>
          <a:stretch/>
        </p:blipFill>
        <p:spPr bwMode="auto">
          <a:xfrm>
            <a:off x="6346341" y="1700808"/>
            <a:ext cx="158162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Z:\ac\promo\polymers\Communication\eps\Figure4fin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1700" r="37226" b="-1378"/>
          <a:stretch/>
        </p:blipFill>
        <p:spPr bwMode="auto">
          <a:xfrm>
            <a:off x="3754052" y="1710578"/>
            <a:ext cx="1685536" cy="401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Grafik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86" y="5301208"/>
            <a:ext cx="1028994" cy="1247147"/>
          </a:xfrm>
          <a:prstGeom prst="rect">
            <a:avLst/>
          </a:prstGeom>
        </p:spPr>
      </p:pic>
      <p:sp>
        <p:nvSpPr>
          <p:cNvPr id="87" name="Textfeld 86"/>
          <p:cNvSpPr txBox="1"/>
          <p:nvPr/>
        </p:nvSpPr>
        <p:spPr>
          <a:xfrm>
            <a:off x="1029057" y="6577441"/>
            <a:ext cx="180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+mj-lt"/>
              </a:rPr>
              <a:t>Franziska </a:t>
            </a:r>
            <a:r>
              <a:rPr lang="de-DE" sz="1200" dirty="0" err="1" smtClean="0">
                <a:latin typeface="+mj-lt"/>
              </a:rPr>
              <a:t>Rüttger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27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Bachelor-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39552" y="1412776"/>
            <a:ext cx="7992888" cy="4839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Substituierte Anthracene in der Photochemie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(JP Anna </a:t>
            </a:r>
            <a:r>
              <a:rPr lang="en-GB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Krawczuk</a:t>
            </a: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Niklas</a:t>
            </a: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Ruth, </a:t>
            </a:r>
            <a:r>
              <a:rPr lang="en-GB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</a:t>
            </a: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Schillmöller</a:t>
            </a: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of solid-state luminescence emission amplification at substituted anthracenes by host-guest complex formation, 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Chem. Eur. J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17390-17398; hot paper, including front cover and author’s profile.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Molekulare Magnete mit Schwefel-Stickstoff-Liganden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(Christina </a:t>
            </a:r>
            <a:r>
              <a:rPr lang="de-DE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Legandre</a:t>
            </a: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Daniel </a:t>
            </a:r>
            <a:r>
              <a:rPr lang="de-DE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Lüert</a:t>
            </a: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Jochen Jung)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Exchange Coupling in Binuclear Manganese and Cobalt Complexes with the </a:t>
            </a:r>
            <a:r>
              <a:rPr lang="en-US" sz="1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Tetraimido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Sulfate Anion [S(N</a:t>
            </a:r>
            <a:r>
              <a:rPr lang="en-US" sz="1000" i="1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Bu)</a:t>
            </a:r>
            <a:r>
              <a:rPr lang="en-US" sz="10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sz="10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Inorg. Chem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accepted m</a:t>
            </a:r>
            <a:r>
              <a:rPr lang="en-GB" sz="1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anuscript</a:t>
            </a: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Box-Liganden in der Koordination zu niedervalenten Hauptgruppenmetallen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(Nico </a:t>
            </a:r>
            <a:r>
              <a:rPr lang="de-DE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Graw</a:t>
            </a: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Johannes </a:t>
            </a:r>
            <a:r>
              <a:rPr lang="de-DE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Kretsch</a:t>
            </a: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Low Valent Alanes from the </a:t>
            </a:r>
            <a:r>
              <a:rPr lang="en-US" sz="1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(4-methyl-benzoxazyl-2-yl)methanide Ligand, 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Inorg. Chem.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13690-13699.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Aggregation von Lithiumorganischen Verbindungen in Lösung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(Anne Kreyenschmidt, Franziska </a:t>
            </a:r>
            <a:r>
              <a:rPr lang="de-DE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Rüttger</a:t>
            </a:r>
            <a:r>
              <a:rPr lang="de-DE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Anna Doppler)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Insight in Bonding and Aggregation of Alkyllithiums by Experimental Charge Density Studies and Energy Decomposition Analyses, </a:t>
            </a:r>
            <a:r>
              <a:rPr lang="en-GB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Am. Chem. Soc</a:t>
            </a: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142</a:t>
            </a: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15897-15906.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Daten- und Modellqualität in der Einkristall-Röntgenbeugung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(Regine Herbst-Irmer, </a:t>
            </a:r>
            <a:r>
              <a:rPr lang="en-GB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Niklas</a:t>
            </a: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Ruth, Christian </a:t>
            </a:r>
            <a:r>
              <a:rPr lang="en-GB" sz="12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Köhler</a:t>
            </a:r>
            <a:r>
              <a:rPr lang="en-GB" sz="12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of Different Strategies for Modelling Hydrogen Atoms in Charge-Density Analyses, </a:t>
            </a:r>
            <a:r>
              <a:rPr lang="en-US" sz="10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Crystallogr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Sect B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75, </a:t>
            </a:r>
            <a:r>
              <a:rPr lang="en-GB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434-441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027158" cy="540296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</a:rPr>
              <a:t>Acknowledgement</a:t>
            </a:r>
            <a:endParaRPr lang="en-US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6207439" y="692696"/>
            <a:ext cx="3261105" cy="379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endParaRPr lang="de-DE" sz="1400" dirty="0" smtClean="0">
              <a:solidFill>
                <a:srgbClr val="0070C0"/>
              </a:solidFill>
              <a:latin typeface="+mj-lt"/>
            </a:endParaRPr>
          </a:p>
          <a:p>
            <a:pPr algn="l"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Collaborations:</a:t>
            </a:r>
          </a:p>
          <a:p>
            <a:pPr algn="l">
              <a:defRPr/>
            </a:pPr>
            <a:endParaRPr lang="en-GB" sz="1400" dirty="0" smtClean="0">
              <a:solidFill>
                <a:srgbClr val="5C7DA6"/>
              </a:solidFill>
              <a:latin typeface="+mj-lt"/>
            </a:endParaRPr>
          </a:p>
          <a:p>
            <a:pPr algn="l"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R. A. Mata, Göttingen</a:t>
            </a:r>
          </a:p>
          <a:p>
            <a:pPr algn="l"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H. W.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Roesky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Göttingen</a:t>
            </a:r>
          </a:p>
          <a:p>
            <a:pPr algn="l">
              <a:spcAft>
                <a:spcPts val="300"/>
              </a:spcAf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G. M.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Sheldrick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Göttingen</a:t>
            </a:r>
          </a:p>
          <a:p>
            <a:pPr algn="l" defTabSz="862013">
              <a:tabLst>
                <a:tab pos="2243138" algn="l"/>
              </a:tabLst>
              <a:defRPr/>
            </a:pPr>
            <a:endParaRPr lang="en-GB" sz="1400" dirty="0" smtClean="0">
              <a:solidFill>
                <a:srgbClr val="5C7DA6"/>
              </a:solidFill>
              <a:latin typeface="+mj-lt"/>
            </a:endParaRP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D. M.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Andrada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Saarbrücken</a:t>
            </a:r>
            <a:endParaRPr lang="en-GB" sz="1400" dirty="0" smtClean="0">
              <a:solidFill>
                <a:srgbClr val="5C7DA6"/>
              </a:solidFill>
              <a:latin typeface="+mj-lt"/>
            </a:endParaRP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V. Capriati, Bari</a:t>
            </a: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H.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Fliegl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Oslo</a:t>
            </a: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G.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Frenking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Marburg</a:t>
            </a: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D.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Koley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IISER-Kolkata</a:t>
            </a: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A.-C.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Pöppler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Würzburg</a:t>
            </a:r>
            <a:endParaRPr lang="en-GB" sz="1400" dirty="0" smtClean="0">
              <a:solidFill>
                <a:srgbClr val="5C7DA6"/>
              </a:solidFill>
              <a:latin typeface="+mj-lt"/>
            </a:endParaRP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W. Scherer, Augsburg</a:t>
            </a: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D.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Scheschkewitz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Saarbrücken</a:t>
            </a:r>
            <a:endParaRPr lang="en-GB" sz="1400" dirty="0" smtClean="0">
              <a:solidFill>
                <a:srgbClr val="5C7DA6"/>
              </a:solidFill>
              <a:latin typeface="+mj-lt"/>
            </a:endParaRPr>
          </a:p>
          <a:p>
            <a:pPr algn="l" defTabSz="862013">
              <a:tabLst>
                <a:tab pos="2243138" algn="l"/>
              </a:tabLst>
              <a:defRPr/>
            </a:pP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C. </a:t>
            </a:r>
            <a:r>
              <a:rPr lang="en-GB" sz="1400" dirty="0" err="1" smtClean="0">
                <a:solidFill>
                  <a:srgbClr val="5C7DA6"/>
                </a:solidFill>
                <a:latin typeface="+mj-lt"/>
              </a:rPr>
              <a:t>Strohmann</a:t>
            </a:r>
            <a:r>
              <a:rPr lang="en-GB" sz="1400" dirty="0" smtClean="0">
                <a:solidFill>
                  <a:srgbClr val="5C7DA6"/>
                </a:solidFill>
                <a:latin typeface="+mj-lt"/>
              </a:rPr>
              <a:t>, Dortmund</a:t>
            </a:r>
          </a:p>
          <a:p>
            <a:pPr algn="l" defTabSz="211138">
              <a:tabLst>
                <a:tab pos="0" algn="l"/>
                <a:tab pos="2784475" algn="l"/>
              </a:tabLst>
              <a:defRPr/>
            </a:pP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	</a:t>
            </a:r>
            <a:endParaRPr lang="en-GB" sz="1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8" descr="logo_incoat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83" y="5373216"/>
            <a:ext cx="1928813" cy="51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 descr="Briefkopf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541"/>
            <a:ext cx="6244332" cy="37186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40" y="5850689"/>
            <a:ext cx="2322160" cy="121612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5199176"/>
            <a:ext cx="1684725" cy="15341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r="65351" b="36501"/>
          <a:stretch/>
        </p:blipFill>
        <p:spPr>
          <a:xfrm>
            <a:off x="4603547" y="5523488"/>
            <a:ext cx="1689113" cy="85992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70" y="4352382"/>
            <a:ext cx="1776156" cy="9488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8981" y="5375576"/>
            <a:ext cx="2346828" cy="10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Arbeitsgebiete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Arbeitskreis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Stalke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1403648" y="1397000"/>
            <a:ext cx="6912768" cy="4063999"/>
            <a:chOff x="1403648" y="1397000"/>
            <a:chExt cx="6912768" cy="4063999"/>
          </a:xfrm>
        </p:grpSpPr>
        <p:sp>
          <p:nvSpPr>
            <p:cNvPr id="20" name="Freihandform 19"/>
            <p:cNvSpPr/>
            <p:nvPr/>
          </p:nvSpPr>
          <p:spPr>
            <a:xfrm>
              <a:off x="5205984" y="4160519"/>
              <a:ext cx="3110432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1811" tIns="414647" rIns="89528" bIns="8952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hochaufgelöste</a:t>
              </a:r>
              <a:endParaRPr lang="de-DE" sz="1600" kern="1200" dirty="0">
                <a:latin typeface="+mj-lt"/>
              </a:endParaRPr>
            </a:p>
            <a:p>
              <a:pPr marL="0" lvl="1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DE" sz="1600" dirty="0">
                  <a:latin typeface="+mj-lt"/>
                </a:rPr>
                <a:t> </a:t>
              </a:r>
              <a:r>
                <a:rPr lang="de-DE" sz="1600" dirty="0" smtClean="0">
                  <a:latin typeface="+mj-lt"/>
                </a:rPr>
                <a:t>  </a:t>
              </a:r>
              <a:r>
                <a:rPr lang="de-DE" sz="1600" kern="1200" dirty="0" smtClean="0">
                  <a:latin typeface="+mj-lt"/>
                </a:rPr>
                <a:t>Röntgenstrukturanalyse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5205984" y="1397000"/>
              <a:ext cx="3110432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1811" tIns="89527" rIns="89528" bIns="41464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DOSY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RQC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1403648" y="1397000"/>
              <a:ext cx="2534368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89527" rIns="691812" bIns="414647" numCol="1" spcCol="1270" anchor="t" anchorCtr="0">
              <a:noAutofit/>
            </a:bodyPr>
            <a:lstStyle/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de-DE" sz="1600" dirty="0">
                  <a:latin typeface="+mj-lt"/>
                </a:rPr>
                <a:t>P-substituierte Anthracene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SN-Liganden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BOX-Liganden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err="1" smtClean="0">
                  <a:latin typeface="+mj-lt"/>
                </a:rPr>
                <a:t>RLi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2771648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1759712"/>
                  </a:moveTo>
                  <a:cubicBezTo>
                    <a:pt x="0" y="787850"/>
                    <a:pt x="787850" y="0"/>
                    <a:pt x="1759712" y="0"/>
                  </a:cubicBezTo>
                  <a:lnTo>
                    <a:pt x="1759712" y="1759712"/>
                  </a:lnTo>
                  <a:lnTo>
                    <a:pt x="0" y="1759712"/>
                  </a:lnTo>
                  <a:close/>
                </a:path>
              </a:pathLst>
            </a:custGeom>
            <a:solidFill>
              <a:srgbClr val="92C2BA"/>
            </a:solidFill>
            <a:ln>
              <a:solidFill>
                <a:srgbClr val="BFF6D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3424" tIns="643424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Synthese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4612640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0"/>
                  </a:moveTo>
                  <a:cubicBezTo>
                    <a:pt x="971862" y="0"/>
                    <a:pt x="1759712" y="787850"/>
                    <a:pt x="1759712" y="1759712"/>
                  </a:cubicBezTo>
                  <a:lnTo>
                    <a:pt x="0" y="175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C2BA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643424" rIns="643424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NMR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Freihandform 25"/>
            <p:cNvSpPr/>
            <p:nvPr/>
          </p:nvSpPr>
          <p:spPr>
            <a:xfrm rot="21600000">
              <a:off x="4612640" y="3469639"/>
              <a:ext cx="1759712" cy="1759713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1759712" y="0"/>
                  </a:moveTo>
                  <a:cubicBezTo>
                    <a:pt x="1759712" y="971862"/>
                    <a:pt x="971862" y="1759712"/>
                    <a:pt x="0" y="1759712"/>
                  </a:cubicBezTo>
                  <a:lnTo>
                    <a:pt x="0" y="0"/>
                  </a:lnTo>
                  <a:lnTo>
                    <a:pt x="1759712" y="0"/>
                  </a:lnTo>
                  <a:close/>
                </a:path>
              </a:pathLst>
            </a:custGeom>
            <a:solidFill>
              <a:srgbClr val="92C2BA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7" rIns="643424" bIns="64342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Struktur-analyse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Gebogener Pfeil 27"/>
            <p:cNvSpPr/>
            <p:nvPr/>
          </p:nvSpPr>
          <p:spPr>
            <a:xfrm>
              <a:off x="4268216" y="3063240"/>
              <a:ext cx="607568" cy="528320"/>
            </a:xfrm>
            <a:prstGeom prst="circular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Gebogener Pfeil 28"/>
            <p:cNvSpPr/>
            <p:nvPr/>
          </p:nvSpPr>
          <p:spPr>
            <a:xfrm rot="10800000">
              <a:off x="4268216" y="3266440"/>
              <a:ext cx="607568" cy="528320"/>
            </a:xfrm>
            <a:prstGeom prst="circular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99597"/>
              </p:ext>
            </p:extLst>
          </p:nvPr>
        </p:nvGraphicFramePr>
        <p:xfrm>
          <a:off x="312559" y="1052736"/>
          <a:ext cx="696913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CS ChemDraw Drawing" r:id="rId4" imgW="696215" imgH="839611" progId="ChemDraw.Document.6.0">
                  <p:embed/>
                </p:oleObj>
              </mc:Choice>
              <mc:Fallback>
                <p:oleObj name="CS ChemDraw Drawing" r:id="rId4" imgW="696215" imgH="839611" progId="ChemDraw.Document.6.0">
                  <p:embed/>
                  <p:pic>
                    <p:nvPicPr>
                      <p:cNvPr id="30" name="Objekt 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559" y="1052736"/>
                        <a:ext cx="696913" cy="83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feld 1"/>
          <p:cNvSpPr txBox="1">
            <a:spLocks noChangeArrowheads="1"/>
          </p:cNvSpPr>
          <p:nvPr/>
        </p:nvSpPr>
        <p:spPr bwMode="auto">
          <a:xfrm>
            <a:off x="990337" y="3013500"/>
            <a:ext cx="14026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(LiNR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altLang="en-US" sz="1200" baseline="-25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226469"/>
              </p:ext>
            </p:extLst>
          </p:nvPr>
        </p:nvGraphicFramePr>
        <p:xfrm>
          <a:off x="35496" y="2143987"/>
          <a:ext cx="1304270" cy="86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5" name="CS ChemDraw Drawing" r:id="rId6" imgW="1567543" imgH="1044928" progId="ChemDraw.Document.6.0">
                  <p:embed/>
                </p:oleObj>
              </mc:Choice>
              <mc:Fallback>
                <p:oleObj name="CS ChemDraw Drawing" r:id="rId6" imgW="1567543" imgH="1044928" progId="ChemDraw.Document.6.0">
                  <p:embed/>
                  <p:pic>
                    <p:nvPicPr>
                      <p:cNvPr id="33" name="Objekt 3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96" y="2143987"/>
                        <a:ext cx="1304270" cy="869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3" descr="Z:\roman\PhotoshopData\TOC-FW-Det\TOC-FW_det_0.08-NaIndenid_kl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69590"/>
            <a:ext cx="2390950" cy="11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98" y="5597958"/>
            <a:ext cx="2655112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9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Arbeitsgebiete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Arbeitskreis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Stalke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1403648" y="1397000"/>
            <a:ext cx="6912768" cy="4120231"/>
            <a:chOff x="1403648" y="1397000"/>
            <a:chExt cx="6912768" cy="4120231"/>
          </a:xfrm>
        </p:grpSpPr>
        <p:sp>
          <p:nvSpPr>
            <p:cNvPr id="20" name="Freihandform 19"/>
            <p:cNvSpPr/>
            <p:nvPr/>
          </p:nvSpPr>
          <p:spPr>
            <a:xfrm>
              <a:off x="5205984" y="4160519"/>
              <a:ext cx="3110432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1811" tIns="414647" rIns="89528" bIns="8952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hochaufgelöste</a:t>
              </a:r>
              <a:endParaRPr lang="de-DE" sz="1600" kern="1200" dirty="0">
                <a:latin typeface="+mj-lt"/>
              </a:endParaRPr>
            </a:p>
            <a:p>
              <a:pPr marL="0" lvl="1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DE" sz="1600" dirty="0">
                  <a:latin typeface="+mj-lt"/>
                </a:rPr>
                <a:t> </a:t>
              </a:r>
              <a:r>
                <a:rPr lang="de-DE" sz="1600" dirty="0" smtClean="0">
                  <a:latin typeface="+mj-lt"/>
                </a:rPr>
                <a:t>  </a:t>
              </a:r>
              <a:r>
                <a:rPr lang="de-DE" sz="1600" kern="1200" dirty="0" smtClean="0">
                  <a:latin typeface="+mj-lt"/>
                </a:rPr>
                <a:t>Röntgenstrukturanalyse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1403648" y="4160518"/>
              <a:ext cx="2534368" cy="1356713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414647" rIns="691812" bIns="8952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Bindungsanalyse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nicht-kovalente Wechselwirkung</a:t>
              </a:r>
              <a:endParaRPr lang="de-DE" sz="1600" kern="1200" dirty="0">
                <a:latin typeface="+mj-lt"/>
              </a:endParaRP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de-DE" sz="900" kern="1200" dirty="0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5205984" y="1397000"/>
              <a:ext cx="3110432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1811" tIns="89527" rIns="89528" bIns="41464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DOSY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RQC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1403648" y="1397000"/>
              <a:ext cx="2534368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ln w="1905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89527" rIns="691812" bIns="41464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P-substituierte Anthracene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SN-Liganden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smtClean="0">
                  <a:latin typeface="+mj-lt"/>
                </a:rPr>
                <a:t>BOX-Liganden</a:t>
              </a:r>
              <a:endParaRPr lang="de-DE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600" kern="1200" dirty="0" err="1" smtClean="0">
                  <a:latin typeface="+mj-lt"/>
                </a:rPr>
                <a:t>RLi</a:t>
              </a:r>
              <a:endParaRPr lang="de-DE" sz="1600" kern="1200" dirty="0">
                <a:latin typeface="+mj-lt"/>
              </a:endParaRPr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2771648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1759712"/>
                  </a:moveTo>
                  <a:cubicBezTo>
                    <a:pt x="0" y="787850"/>
                    <a:pt x="787850" y="0"/>
                    <a:pt x="1759712" y="0"/>
                  </a:cubicBezTo>
                  <a:lnTo>
                    <a:pt x="1759712" y="1759712"/>
                  </a:lnTo>
                  <a:lnTo>
                    <a:pt x="0" y="1759712"/>
                  </a:lnTo>
                  <a:close/>
                </a:path>
              </a:pathLst>
            </a:custGeom>
            <a:solidFill>
              <a:srgbClr val="92C2BA"/>
            </a:solidFill>
            <a:ln>
              <a:solidFill>
                <a:srgbClr val="BFF6D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3424" tIns="643424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Synthese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4612640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0"/>
                  </a:moveTo>
                  <a:cubicBezTo>
                    <a:pt x="971862" y="0"/>
                    <a:pt x="1759712" y="787850"/>
                    <a:pt x="1759712" y="1759712"/>
                  </a:cubicBezTo>
                  <a:lnTo>
                    <a:pt x="0" y="1759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C2BA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643424" rIns="643424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NMR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Freihandform 25"/>
            <p:cNvSpPr/>
            <p:nvPr/>
          </p:nvSpPr>
          <p:spPr>
            <a:xfrm rot="21600000">
              <a:off x="4612640" y="3469639"/>
              <a:ext cx="1759712" cy="1759713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1759712" y="0"/>
                  </a:moveTo>
                  <a:cubicBezTo>
                    <a:pt x="1759712" y="971862"/>
                    <a:pt x="971862" y="1759712"/>
                    <a:pt x="0" y="1759712"/>
                  </a:cubicBezTo>
                  <a:lnTo>
                    <a:pt x="0" y="0"/>
                  </a:lnTo>
                  <a:lnTo>
                    <a:pt x="1759712" y="0"/>
                  </a:lnTo>
                  <a:close/>
                </a:path>
              </a:pathLst>
            </a:custGeom>
            <a:solidFill>
              <a:srgbClr val="92C2BA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7" rIns="643424" bIns="64342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kern="1200" dirty="0" smtClean="0">
                  <a:solidFill>
                    <a:schemeClr val="tx1"/>
                  </a:solidFill>
                  <a:latin typeface="+mj-lt"/>
                </a:rPr>
                <a:t>Struktur-analyse</a:t>
              </a:r>
              <a:endParaRPr lang="de-DE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Freihandform 26"/>
            <p:cNvSpPr/>
            <p:nvPr/>
          </p:nvSpPr>
          <p:spPr>
            <a:xfrm rot="21600000">
              <a:off x="2771806" y="3462513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1759712" y="1759712"/>
                  </a:moveTo>
                  <a:cubicBezTo>
                    <a:pt x="787850" y="1759712"/>
                    <a:pt x="0" y="971862"/>
                    <a:pt x="0" y="0"/>
                  </a:cubicBezTo>
                  <a:lnTo>
                    <a:pt x="1759712" y="0"/>
                  </a:lnTo>
                  <a:lnTo>
                    <a:pt x="1759712" y="1759712"/>
                  </a:lnTo>
                  <a:close/>
                </a:path>
              </a:pathLst>
            </a:custGeom>
            <a:solidFill>
              <a:srgbClr val="92C2BA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6312" tIns="120904" rIns="120903" bIns="636312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700" kern="1200" dirty="0" err="1" smtClean="0">
                  <a:solidFill>
                    <a:schemeClr val="tx1"/>
                  </a:solidFill>
                  <a:latin typeface="+mj-lt"/>
                </a:rPr>
                <a:t>Elekronen</a:t>
              </a:r>
              <a:r>
                <a:rPr lang="de-DE" sz="1700" kern="1200" dirty="0" smtClean="0">
                  <a:solidFill>
                    <a:schemeClr val="tx1"/>
                  </a:solidFill>
                  <a:latin typeface="+mj-lt"/>
                </a:rPr>
                <a:t>-dichte</a:t>
              </a:r>
              <a:endParaRPr lang="de-DE" sz="17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Gebogener Pfeil 27"/>
            <p:cNvSpPr/>
            <p:nvPr/>
          </p:nvSpPr>
          <p:spPr>
            <a:xfrm>
              <a:off x="4268216" y="3063240"/>
              <a:ext cx="607568" cy="528320"/>
            </a:xfrm>
            <a:prstGeom prst="circular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Gebogener Pfeil 28"/>
            <p:cNvSpPr/>
            <p:nvPr/>
          </p:nvSpPr>
          <p:spPr>
            <a:xfrm rot="10800000">
              <a:off x="4268216" y="3266440"/>
              <a:ext cx="607568" cy="528320"/>
            </a:xfrm>
            <a:prstGeom prst="circular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99597"/>
              </p:ext>
            </p:extLst>
          </p:nvPr>
        </p:nvGraphicFramePr>
        <p:xfrm>
          <a:off x="312559" y="1052736"/>
          <a:ext cx="696913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6" name="CS ChemDraw Drawing" r:id="rId4" imgW="696215" imgH="839611" progId="ChemDraw.Document.6.0">
                  <p:embed/>
                </p:oleObj>
              </mc:Choice>
              <mc:Fallback>
                <p:oleObj name="CS ChemDraw Drawing" r:id="rId4" imgW="696215" imgH="83961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559" y="1052736"/>
                        <a:ext cx="696913" cy="83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feld 1"/>
          <p:cNvSpPr txBox="1">
            <a:spLocks noChangeArrowheads="1"/>
          </p:cNvSpPr>
          <p:nvPr/>
        </p:nvSpPr>
        <p:spPr bwMode="auto">
          <a:xfrm>
            <a:off x="990337" y="3013500"/>
            <a:ext cx="14026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(LiNR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alt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de-DE" altLang="en-US" sz="12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altLang="en-US" sz="1200" baseline="-25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226469"/>
              </p:ext>
            </p:extLst>
          </p:nvPr>
        </p:nvGraphicFramePr>
        <p:xfrm>
          <a:off x="35496" y="2143987"/>
          <a:ext cx="1304270" cy="86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7" name="CS ChemDraw Drawing" r:id="rId6" imgW="1567543" imgH="1044928" progId="ChemDraw.Document.6.0">
                  <p:embed/>
                </p:oleObj>
              </mc:Choice>
              <mc:Fallback>
                <p:oleObj name="CS ChemDraw Drawing" r:id="rId6" imgW="1567543" imgH="10449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96" y="2143987"/>
                        <a:ext cx="1304270" cy="869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Grafik 33"/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4" b="28923"/>
          <a:stretch/>
        </p:blipFill>
        <p:spPr>
          <a:xfrm>
            <a:off x="35496" y="5229200"/>
            <a:ext cx="1317518" cy="944823"/>
          </a:xfrm>
          <a:prstGeom prst="rect">
            <a:avLst/>
          </a:prstGeom>
        </p:spPr>
      </p:pic>
      <p:pic>
        <p:nvPicPr>
          <p:cNvPr id="35" name="Picture 3" descr="Z:\roman\PhotoshopData\TOC-FW-Det\TOC-FW_det_0.08-NaIndenid_kl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69590"/>
            <a:ext cx="2390950" cy="11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98" y="5597958"/>
            <a:ext cx="2655112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9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Photochemische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Materalien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836712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substituierte Anthracene</a:t>
            </a:r>
            <a:endParaRPr lang="de-DE" sz="1800" kern="0" dirty="0"/>
          </a:p>
        </p:txBody>
      </p:sp>
      <p:sp>
        <p:nvSpPr>
          <p:cNvPr id="2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2665884" y="6589652"/>
            <a:ext cx="1905000" cy="304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1200" dirty="0">
                <a:latin typeface="+mj-lt"/>
              </a:rPr>
              <a:t>Timo Schillmöller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438" y="5411075"/>
            <a:ext cx="1727769" cy="11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9"/>
          <a:stretch/>
        </p:blipFill>
        <p:spPr>
          <a:xfrm>
            <a:off x="4679349" y="5411075"/>
            <a:ext cx="1702190" cy="1154149"/>
          </a:xfrm>
          <a:prstGeom prst="rect">
            <a:avLst/>
          </a:prstGeom>
        </p:spPr>
      </p:pic>
      <p:sp>
        <p:nvSpPr>
          <p:cNvPr id="29" name="Datumsplatzhalter 5"/>
          <p:cNvSpPr txBox="1">
            <a:spLocks/>
          </p:cNvSpPr>
          <p:nvPr/>
        </p:nvSpPr>
        <p:spPr bwMode="auto">
          <a:xfrm>
            <a:off x="4577944" y="6589652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Paul Niklas Ruth</a:t>
            </a:r>
          </a:p>
          <a:p>
            <a:pPr>
              <a:defRPr/>
            </a:pPr>
            <a:endParaRPr lang="de-D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928595"/>
              </p:ext>
            </p:extLst>
          </p:nvPr>
        </p:nvGraphicFramePr>
        <p:xfrm>
          <a:off x="683568" y="1551455"/>
          <a:ext cx="4694974" cy="1733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CS ChemDraw Drawing" r:id="rId6" imgW="6329520" imgH="2348280" progId="ChemDraw.Document.6.0">
                  <p:embed/>
                </p:oleObj>
              </mc:Choice>
              <mc:Fallback>
                <p:oleObj name="CS ChemDraw Drawing" r:id="rId6" imgW="6329520" imgH="2348280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551455"/>
                        <a:ext cx="4694974" cy="1733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9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Photochemische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Materalien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836712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substituierte Anthracene</a:t>
            </a:r>
            <a:endParaRPr lang="de-DE" sz="1800" kern="0" dirty="0"/>
          </a:p>
        </p:txBody>
      </p:sp>
      <p:sp>
        <p:nvSpPr>
          <p:cNvPr id="2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2665884" y="6589652"/>
            <a:ext cx="1905000" cy="304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1200" dirty="0">
                <a:latin typeface="+mj-lt"/>
              </a:rPr>
              <a:t>Timo Schillmöller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438" y="5411075"/>
            <a:ext cx="1727769" cy="11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9"/>
          <a:stretch/>
        </p:blipFill>
        <p:spPr>
          <a:xfrm>
            <a:off x="4679349" y="5411075"/>
            <a:ext cx="1702190" cy="1154149"/>
          </a:xfrm>
          <a:prstGeom prst="rect">
            <a:avLst/>
          </a:prstGeom>
        </p:spPr>
      </p:pic>
      <p:sp>
        <p:nvSpPr>
          <p:cNvPr id="29" name="Datumsplatzhalter 5"/>
          <p:cNvSpPr txBox="1">
            <a:spLocks/>
          </p:cNvSpPr>
          <p:nvPr/>
        </p:nvSpPr>
        <p:spPr bwMode="auto">
          <a:xfrm>
            <a:off x="4577944" y="6589652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Paul Niklas Ruth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4223" r="3933" b="13311"/>
          <a:stretch/>
        </p:blipFill>
        <p:spPr bwMode="auto">
          <a:xfrm>
            <a:off x="649749" y="3423495"/>
            <a:ext cx="4447122" cy="1963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928595"/>
              </p:ext>
            </p:extLst>
          </p:nvPr>
        </p:nvGraphicFramePr>
        <p:xfrm>
          <a:off x="683568" y="1551455"/>
          <a:ext cx="4694974" cy="1733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CS ChemDraw Drawing" r:id="rId7" imgW="6329520" imgH="2348280" progId="ChemDraw.Document.6.0">
                  <p:embed/>
                </p:oleObj>
              </mc:Choice>
              <mc:Fallback>
                <p:oleObj name="CS ChemDraw Drawing" r:id="rId7" imgW="6329520" imgH="2348280" progId="ChemDraw.Document.6.0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551455"/>
                        <a:ext cx="4694974" cy="1733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99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Photochemische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Materalien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836712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substituierte Anthracene</a:t>
            </a:r>
            <a:endParaRPr lang="de-DE" sz="1800" kern="0" dirty="0"/>
          </a:p>
        </p:txBody>
      </p:sp>
      <p:sp>
        <p:nvSpPr>
          <p:cNvPr id="2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2665884" y="6589652"/>
            <a:ext cx="1905000" cy="304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1200" dirty="0">
                <a:latin typeface="+mj-lt"/>
              </a:rPr>
              <a:t>Timo Schillmöller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438" y="5411075"/>
            <a:ext cx="1727769" cy="11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9"/>
          <a:stretch/>
        </p:blipFill>
        <p:spPr>
          <a:xfrm>
            <a:off x="4679349" y="5411075"/>
            <a:ext cx="1702190" cy="1154149"/>
          </a:xfrm>
          <a:prstGeom prst="rect">
            <a:avLst/>
          </a:prstGeom>
        </p:spPr>
      </p:pic>
      <p:sp>
        <p:nvSpPr>
          <p:cNvPr id="29" name="Datumsplatzhalter 5"/>
          <p:cNvSpPr txBox="1">
            <a:spLocks/>
          </p:cNvSpPr>
          <p:nvPr/>
        </p:nvSpPr>
        <p:spPr bwMode="auto">
          <a:xfrm>
            <a:off x="4577944" y="6589652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Paul Niklas Ruth</a:t>
            </a:r>
          </a:p>
          <a:p>
            <a:pPr>
              <a:defRPr/>
            </a:pPr>
            <a:endParaRPr lang="de-DE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342735"/>
              </p:ext>
            </p:extLst>
          </p:nvPr>
        </p:nvGraphicFramePr>
        <p:xfrm>
          <a:off x="5878949" y="1607344"/>
          <a:ext cx="30575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Acrobat Document" r:id="rId6" imgW="5667162" imgH="7534275" progId="AcroExch.Document.7">
                  <p:embed/>
                </p:oleObj>
              </mc:Choice>
              <mc:Fallback>
                <p:oleObj name="Acrobat Document" r:id="rId6" imgW="5667162" imgH="7534275" progId="AcroExch.Document.7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78949" y="1607344"/>
                        <a:ext cx="30575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4223" r="3933" b="13311"/>
          <a:stretch/>
        </p:blipFill>
        <p:spPr bwMode="auto">
          <a:xfrm>
            <a:off x="649749" y="3423495"/>
            <a:ext cx="4447122" cy="1963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928595"/>
              </p:ext>
            </p:extLst>
          </p:nvPr>
        </p:nvGraphicFramePr>
        <p:xfrm>
          <a:off x="683568" y="1551455"/>
          <a:ext cx="4694974" cy="1733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CS ChemDraw Drawing" r:id="rId9" imgW="6329520" imgH="2348280" progId="ChemDraw.Document.6.0">
                  <p:embed/>
                </p:oleObj>
              </mc:Choice>
              <mc:Fallback>
                <p:oleObj name="CS ChemDraw Drawing" r:id="rId9" imgW="6329520" imgH="2348280" progId="ChemDraw.Document.6.0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551455"/>
                        <a:ext cx="4694974" cy="1733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13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Photochemische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Materalien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70115" y="1684565"/>
            <a:ext cx="8686800" cy="3429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836712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substituierte Anthracene</a:t>
            </a:r>
            <a:endParaRPr lang="de-DE" sz="1800" kern="0" dirty="0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/>
          </p:nvPr>
        </p:nvGraphicFramePr>
        <p:xfrm>
          <a:off x="5425592" y="2125024"/>
          <a:ext cx="535892" cy="651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0" name="CS ChemDraw Drawing" r:id="rId4" imgW="559057" imgH="679139" progId="ChemDraw.Document.6.0">
                  <p:embed/>
                </p:oleObj>
              </mc:Choice>
              <mc:Fallback>
                <p:oleObj name="CS ChemDraw Drawing" r:id="rId4" imgW="559057" imgH="679139" progId="ChemDraw.Document.6.0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5592" y="2125024"/>
                        <a:ext cx="535892" cy="651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/>
          </p:nvPr>
        </p:nvGraphicFramePr>
        <p:xfrm>
          <a:off x="3631862" y="2125024"/>
          <a:ext cx="535892" cy="613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1" name="CS ChemDraw Drawing" r:id="rId6" imgW="559057" imgH="639607" progId="ChemDraw.Document.6.0">
                  <p:embed/>
                </p:oleObj>
              </mc:Choice>
              <mc:Fallback>
                <p:oleObj name="CS ChemDraw Drawing" r:id="rId6" imgW="559057" imgH="639607" progId="ChemDraw.Document.6.0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31862" y="2125024"/>
                        <a:ext cx="535892" cy="613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/>
          </p:nvPr>
        </p:nvGraphicFramePr>
        <p:xfrm>
          <a:off x="1189084" y="2125024"/>
          <a:ext cx="1015454" cy="651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2" name="CS ChemDraw Drawing" r:id="rId8" imgW="1059035" imgH="679139" progId="ChemDraw.Document.6.0">
                  <p:embed/>
                </p:oleObj>
              </mc:Choice>
              <mc:Fallback>
                <p:oleObj name="CS ChemDraw Drawing" r:id="rId8" imgW="1059035" imgH="679139" progId="ChemDraw.Document.6.0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89084" y="2125024"/>
                        <a:ext cx="1015454" cy="651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feld 15"/>
              <p:cNvSpPr txBox="1"/>
              <p:nvPr/>
            </p:nvSpPr>
            <p:spPr>
              <a:xfrm>
                <a:off x="379321" y="1682188"/>
                <a:ext cx="678584" cy="436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500" i="1">
                              <a:solidFill>
                                <a:srgbClr val="DBDBD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500" i="1">
                                  <a:solidFill>
                                    <a:srgbClr val="DBDBD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500" i="1">
                                  <a:solidFill>
                                    <a:srgbClr val="DBDBDB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500">
                                  <a:solidFill>
                                    <a:srgbClr val="DBDBDB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 sz="1500">
                              <a:solidFill>
                                <a:srgbClr val="DBDBDB"/>
                              </a:solidFill>
                              <a:latin typeface="Cambria Math" panose="02040503050406030204" pitchFamily="18" charset="0"/>
                            </a:rPr>
                            <m:t>nm</m:t>
                          </m:r>
                        </m:den>
                      </m:f>
                      <m:r>
                        <a:rPr lang="de-DE" sz="1500" i="1">
                          <a:solidFill>
                            <a:srgbClr val="DBDBD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500" dirty="0"/>
              </a:p>
            </p:txBody>
          </p:sp>
        </mc:Choice>
        <mc:Fallback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1" y="1682188"/>
                <a:ext cx="678584" cy="436851"/>
              </a:xfrm>
              <a:prstGeom prst="rect">
                <a:avLst/>
              </a:prstGeom>
              <a:blipFill>
                <a:blip r:embed="rId10"/>
                <a:stretch>
                  <a:fillRect l="-6250" t="-1389" b="-97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1311047" y="1769505"/>
            <a:ext cx="7715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solidFill>
                  <a:srgbClr val="0074DF"/>
                </a:solidFill>
              </a:rPr>
              <a:t>462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274438" y="1769505"/>
            <a:ext cx="8382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solidFill>
                  <a:srgbClr val="00FEAE"/>
                </a:solidFill>
              </a:rPr>
              <a:t>498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695804" y="1769505"/>
            <a:ext cx="5005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solidFill>
                  <a:srgbClr val="009EEF"/>
                </a:solidFill>
              </a:rPr>
              <a:t>470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2" y="2696255"/>
            <a:ext cx="2743200" cy="219456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09" y="2696255"/>
            <a:ext cx="2743200" cy="219456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96" y="2696255"/>
            <a:ext cx="2743200" cy="219456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57" y="2696255"/>
            <a:ext cx="2743200" cy="219456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7258032" y="2227133"/>
            <a:ext cx="653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err="1">
                <a:solidFill>
                  <a:srgbClr val="92FF00"/>
                </a:solidFill>
              </a:rPr>
              <a:t>free</a:t>
            </a:r>
            <a:endParaRPr lang="de-DE" sz="1500" dirty="0">
              <a:solidFill>
                <a:srgbClr val="92FF00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354465" y="1775922"/>
            <a:ext cx="4732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500" dirty="0">
                <a:solidFill>
                  <a:srgbClr val="92FF00"/>
                </a:solidFill>
              </a:rPr>
              <a:t>545</a:t>
            </a:r>
          </a:p>
        </p:txBody>
      </p:sp>
      <p:sp>
        <p:nvSpPr>
          <p:cNvPr id="2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2665884" y="6589652"/>
            <a:ext cx="1905000" cy="304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1200" dirty="0">
                <a:latin typeface="+mj-lt"/>
              </a:rPr>
              <a:t>Timo Schillmöller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438" y="5411075"/>
            <a:ext cx="1727769" cy="11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9"/>
          <a:stretch/>
        </p:blipFill>
        <p:spPr>
          <a:xfrm>
            <a:off x="4679349" y="5411075"/>
            <a:ext cx="1702190" cy="1154149"/>
          </a:xfrm>
          <a:prstGeom prst="rect">
            <a:avLst/>
          </a:prstGeom>
        </p:spPr>
      </p:pic>
      <p:sp>
        <p:nvSpPr>
          <p:cNvPr id="29" name="Datumsplatzhalter 5"/>
          <p:cNvSpPr txBox="1">
            <a:spLocks/>
          </p:cNvSpPr>
          <p:nvPr/>
        </p:nvSpPr>
        <p:spPr bwMode="auto">
          <a:xfrm>
            <a:off x="4577944" y="6589652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Paul Niklas Ruth</a:t>
            </a:r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20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80926" y="6477000"/>
            <a:ext cx="1927578" cy="23988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8" name="Picture 30" descr="Briefkopf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440"/>
            <a:ext cx="863327" cy="8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91680" y="86504"/>
            <a:ext cx="6480720" cy="822216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Photochemische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Materalien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650081" y="836712"/>
            <a:ext cx="7886700" cy="6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1800" kern="0" dirty="0" smtClean="0"/>
              <a:t>substituierte Anthracene</a:t>
            </a:r>
            <a:endParaRPr lang="de-DE" sz="1800" kern="0" dirty="0"/>
          </a:p>
        </p:txBody>
      </p:sp>
      <p:sp>
        <p:nvSpPr>
          <p:cNvPr id="2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2665884" y="6589652"/>
            <a:ext cx="1905000" cy="304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de-DE" sz="1200" dirty="0">
                <a:latin typeface="+mj-lt"/>
              </a:rPr>
              <a:t>Timo Schillmöller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438" y="5411075"/>
            <a:ext cx="1727769" cy="11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9"/>
          <a:stretch/>
        </p:blipFill>
        <p:spPr>
          <a:xfrm>
            <a:off x="4679349" y="5411075"/>
            <a:ext cx="1702190" cy="1154149"/>
          </a:xfrm>
          <a:prstGeom prst="rect">
            <a:avLst/>
          </a:prstGeom>
        </p:spPr>
      </p:pic>
      <p:sp>
        <p:nvSpPr>
          <p:cNvPr id="29" name="Datumsplatzhalter 5"/>
          <p:cNvSpPr txBox="1">
            <a:spLocks/>
          </p:cNvSpPr>
          <p:nvPr/>
        </p:nvSpPr>
        <p:spPr bwMode="auto">
          <a:xfrm>
            <a:off x="4577944" y="6589652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Paul Niklas Ruth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15" name="Grafik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t="2110" r="12315" b="3367"/>
          <a:stretch/>
        </p:blipFill>
        <p:spPr bwMode="auto">
          <a:xfrm>
            <a:off x="1115616" y="1573117"/>
            <a:ext cx="6413559" cy="3882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25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Microsoft Office PowerPoint</Application>
  <PresentationFormat>Bildschirmpräsentation (4:3)</PresentationFormat>
  <Paragraphs>219</Paragraphs>
  <Slides>27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 Math</vt:lpstr>
      <vt:lpstr>Symbol</vt:lpstr>
      <vt:lpstr>Times New Roman</vt:lpstr>
      <vt:lpstr>1_Standarddesign</vt:lpstr>
      <vt:lpstr>2_Standarddesign</vt:lpstr>
      <vt:lpstr>CS ChemDraw Drawing</vt:lpstr>
      <vt:lpstr>Adobe Acrobat Document</vt:lpstr>
      <vt:lpstr>Arbeitsgebiete des Arbeitskreis Stalke</vt:lpstr>
      <vt:lpstr>Arbeitsgebiete des Arbeitskreis Stalke</vt:lpstr>
      <vt:lpstr>Arbeitsgebiete des Arbeitskreis Stalke</vt:lpstr>
      <vt:lpstr>Arbeitsgebiete des Arbeitskreis Stalke</vt:lpstr>
      <vt:lpstr>Photochemische Materalien</vt:lpstr>
      <vt:lpstr>Photochemische Materalien</vt:lpstr>
      <vt:lpstr>Photochemische Materalien</vt:lpstr>
      <vt:lpstr>Photochemische Materalien</vt:lpstr>
      <vt:lpstr>Photochemische Materalien</vt:lpstr>
      <vt:lpstr>Photochemische Materalien</vt:lpstr>
      <vt:lpstr>SMM und Spintronics</vt:lpstr>
      <vt:lpstr>SMM und Spintronics</vt:lpstr>
      <vt:lpstr>SMM und Spintronics</vt:lpstr>
      <vt:lpstr>SMM und Spintronics</vt:lpstr>
      <vt:lpstr>SMM und Spintronics</vt:lpstr>
      <vt:lpstr>Katalyse mit Hauptgruppenmetallen</vt:lpstr>
      <vt:lpstr>Katalyse mit Hauptgruppenmetallen</vt:lpstr>
      <vt:lpstr>Katalyse mit Hauptgruppenmetallen</vt:lpstr>
      <vt:lpstr>BODIPY-inspirierte Fluorophore</vt:lpstr>
      <vt:lpstr>BODIPY-inspirierte Fluorophore</vt:lpstr>
      <vt:lpstr>BODIPY-inspirierte Fluorophore</vt:lpstr>
      <vt:lpstr>NMR Spekroskopie</vt:lpstr>
      <vt:lpstr>NMR Spekroskopie</vt:lpstr>
      <vt:lpstr>NMR Spekroskopie</vt:lpstr>
      <vt:lpstr>NMR Spekroskopie</vt:lpstr>
      <vt:lpstr>Bachelor-Themen</vt:lpstr>
      <vt:lpstr>Acknowledgement</vt:lpstr>
    </vt:vector>
  </TitlesOfParts>
  <Company>Uni-Goettingen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test</dc:creator>
  <cp:lastModifiedBy>dstalke</cp:lastModifiedBy>
  <cp:revision>612</cp:revision>
  <cp:lastPrinted>2014-07-09T10:50:49Z</cp:lastPrinted>
  <dcterms:created xsi:type="dcterms:W3CDTF">2008-11-11T09:34:05Z</dcterms:created>
  <dcterms:modified xsi:type="dcterms:W3CDTF">2021-01-13T16:53:31Z</dcterms:modified>
</cp:coreProperties>
</file>