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7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60" r:id="rId6"/>
    <p:sldId id="261" r:id="rId7"/>
    <p:sldId id="291" r:id="rId8"/>
    <p:sldId id="263" r:id="rId9"/>
    <p:sldId id="281" r:id="rId10"/>
    <p:sldId id="264" r:id="rId11"/>
    <p:sldId id="286" r:id="rId12"/>
    <p:sldId id="265" r:id="rId13"/>
    <p:sldId id="284" r:id="rId14"/>
    <p:sldId id="266" r:id="rId15"/>
    <p:sldId id="285" r:id="rId16"/>
    <p:sldId id="267" r:id="rId17"/>
    <p:sldId id="287" r:id="rId18"/>
    <p:sldId id="280" r:id="rId19"/>
    <p:sldId id="290" r:id="rId20"/>
    <p:sldId id="268" r:id="rId21"/>
    <p:sldId id="289" r:id="rId22"/>
    <p:sldId id="269" r:id="rId23"/>
    <p:sldId id="288" r:id="rId24"/>
    <p:sldId id="271" r:id="rId25"/>
    <p:sldId id="275" r:id="rId26"/>
    <p:sldId id="292" r:id="rId27"/>
  </p:sldIdLst>
  <p:sldSz cx="12192000" cy="6858000"/>
  <p:notesSz cx="6858000" cy="12192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Zapf Humanist 601" pitchFamily="50" charset="0"/>
      <p:regular r:id="rId34"/>
      <p:italic r:id="rId35"/>
    </p:embeddedFont>
    <p:embeddedFont>
      <p:font typeface="Zapf Humanist 601 Ultra" pitchFamily="50" charset="0"/>
      <p:bold r:id="rId36"/>
    </p:embeddedFont>
  </p:embeddedFontLst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94660"/>
  </p:normalViewPr>
  <p:slideViewPr>
    <p:cSldViewPr>
      <p:cViewPr varScale="1">
        <p:scale>
          <a:sx n="92" d="100"/>
          <a:sy n="92" d="100"/>
        </p:scale>
        <p:origin x="-1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40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C1EDF-86A3-43B9-93BB-A41EED3E8EF6}" type="datetimeFigureOut">
              <a:rPr lang="de-DE" smtClean="0"/>
              <a:t>29.03.2021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9172-3693-4434-AA59-1FE55FC432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303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12BBCE-D835-432E-9443-BA0FB99BE60C}" type="datetimeFigureOut">
              <a:rPr lang="de-DE"/>
              <a:t>29.03.2021</a:t>
            </a:fld>
            <a:endParaRPr lang="de-DE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6204BF-131E-40B9-9905-0319A8693C8B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Volluniversität mit vielen Wahlmöglichkeiten –Große Fakultät, Vielfalt der Fächer, unendliche Kombinationsmöglichkeiten</a:t>
            </a:r>
            <a:endParaRPr lang="de-DE" sz="1200" dirty="0"/>
          </a:p>
          <a:p>
            <a:pPr>
              <a:defRPr/>
            </a:pPr>
            <a:r>
              <a:rPr lang="de-DE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„Wir lassen Sie nicht allein“: Beratung und Betreuung von Anfang an: KWZ vereint alle Fächer: kurze Wege mit individueller Betreuung / guter Kontakt zu Lehrenden</a:t>
            </a:r>
            <a:endParaRPr lang="de-DE" sz="1200" dirty="0"/>
          </a:p>
          <a:p>
            <a:pPr>
              <a:defRPr/>
            </a:pPr>
            <a:r>
              <a:rPr lang="de-DE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Sehr gute Beratung und Hilfe in jeder Lebenslage (Fachwechsel, zum Prüfungsthemen, Auslandsaufenthalten usw.) (z.B. MoveMento, Einführung in wissenschaftliches Arbeiten…)</a:t>
            </a:r>
            <a:endParaRPr lang="de-DE" sz="1200" dirty="0"/>
          </a:p>
          <a:p>
            <a:pPr>
              <a:defRPr/>
            </a:pPr>
            <a:r>
              <a:rPr lang="de-DE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Viele Sammlungen, viele Begegnungsorte für Studierende und Lehrende</a:t>
            </a:r>
            <a:endParaRPr lang="de-DE" sz="1200" dirty="0"/>
          </a:p>
          <a:p>
            <a:pPr>
              <a:defRPr/>
            </a:pPr>
            <a:r>
              <a:rPr lang="de-DE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Möglichkeit, sich selbst einzubringen: Fachschaften, studentische Gruppen, viele Kulturangebote, junge, lebendige, internationale Stadt in schöner Natur und zentraler Lage in Deutschland</a:t>
            </a:r>
            <a:endParaRPr lang="de-DE" sz="1200" dirty="0"/>
          </a:p>
          <a:p>
            <a:pPr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26204BF-131E-40B9-9905-0319A8693C8B}" type="slidenum">
              <a:rPr lang="de-DE"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neben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Deutsch,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Englisch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und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anderen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“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großen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”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Sprachen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z.B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auch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Armenisch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Baskisch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Georgisch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Varietäten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Griechischen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Sanskrit, (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westafrikanische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Kwa- und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Mabia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/Gur-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Sprachen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zentralamerikanische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Sprachen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Chibcha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-, Maya-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Sprachen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en-GB" sz="1200" b="0" strike="noStrike" spc="-1" dirty="0">
              <a:latin typeface="Arial"/>
            </a:endParaRPr>
          </a:p>
          <a:p>
            <a:pPr algn="l">
              <a:defRPr/>
            </a:pPr>
            <a:endParaRPr lang="de-DE" dirty="0"/>
          </a:p>
          <a:p>
            <a:pPr algn="l">
              <a:lnSpc>
                <a:spcPct val="100000"/>
              </a:lnSpc>
              <a:tabLst>
                <a:tab pos="0" algn="l"/>
              </a:tabLst>
              <a:defRPr/>
            </a:pPr>
            <a:r>
              <a:rPr lang="de-DE" sz="1200" b="1" strike="noStrike" spc="-1" dirty="0">
                <a:solidFill>
                  <a:srgbClr val="000000"/>
                </a:solidFill>
                <a:latin typeface="Arial"/>
                <a:ea typeface="+mn-ea"/>
              </a:rPr>
              <a:t>Internationale Kooperationen: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  <a:defRPr/>
            </a:pP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+mn-ea"/>
              </a:rPr>
              <a:t>z.B. Abidjan (</a:t>
            </a:r>
            <a:r>
              <a:rPr lang="de-DE" sz="1200" b="0" strike="noStrike" spc="-1" dirty="0" err="1">
                <a:solidFill>
                  <a:srgbClr val="000000"/>
                </a:solidFill>
                <a:latin typeface="Arial"/>
                <a:ea typeface="+mn-ea"/>
              </a:rPr>
              <a:t>Cotê</a:t>
            </a: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+mn-ea"/>
              </a:rPr>
              <a:t> d’Ivoire),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  <a:defRPr/>
            </a:pP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+mn-ea"/>
              </a:rPr>
              <a:t>Athen (Griechenland),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  <a:defRPr/>
            </a:pP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+mn-ea"/>
              </a:rPr>
              <a:t>Mérida (Mexiko),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  <a:defRPr/>
            </a:pP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+mn-ea"/>
              </a:rPr>
              <a:t>Paris (Frankreich),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  <a:defRPr/>
            </a:pPr>
            <a:r>
              <a:rPr lang="de-DE" sz="1200" b="0" strike="noStrike" spc="-1" dirty="0" err="1">
                <a:solidFill>
                  <a:srgbClr val="000000"/>
                </a:solidFill>
                <a:latin typeface="Arial"/>
                <a:ea typeface="+mn-ea"/>
              </a:rPr>
              <a:t>Tbilisi</a:t>
            </a: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+mn-ea"/>
              </a:rPr>
              <a:t> (Georgien)</a:t>
            </a:r>
            <a:endParaRPr lang="en-GB" sz="1200" b="0" strike="noStrike" spc="-1" dirty="0">
              <a:latin typeface="Arial"/>
            </a:endParaRPr>
          </a:p>
          <a:p>
            <a:pPr algn="l"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26204BF-131E-40B9-9905-0319A8693C8B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neben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Deutsch,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Englisch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und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anderen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“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großen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”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Sprachen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z.B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auch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Armenisch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Baskisch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Georgisch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Varietäten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Griechischen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Sanskrit, (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westafrikanische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Kwa- und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Mabia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/Gur-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Sprachen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zentralamerikanische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Sprachen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Chibcha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-, Maya-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Sprachen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en-GB" sz="1200" b="0" strike="noStrike" spc="-1" dirty="0">
              <a:latin typeface="Arial"/>
            </a:endParaRPr>
          </a:p>
          <a:p>
            <a:pPr algn="l">
              <a:defRPr/>
            </a:pPr>
            <a:endParaRPr lang="de-DE" dirty="0"/>
          </a:p>
          <a:p>
            <a:pPr algn="l">
              <a:lnSpc>
                <a:spcPct val="100000"/>
              </a:lnSpc>
              <a:tabLst>
                <a:tab pos="0" algn="l"/>
              </a:tabLst>
              <a:defRPr/>
            </a:pPr>
            <a:r>
              <a:rPr lang="de-DE" sz="1200" b="1" strike="noStrike" spc="-1" dirty="0">
                <a:solidFill>
                  <a:srgbClr val="000000"/>
                </a:solidFill>
                <a:latin typeface="Arial"/>
                <a:ea typeface="+mn-ea"/>
              </a:rPr>
              <a:t>Internationale Kooperationen: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  <a:defRPr/>
            </a:pP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+mn-ea"/>
              </a:rPr>
              <a:t>z.B. Abidjan (</a:t>
            </a:r>
            <a:r>
              <a:rPr lang="de-DE" sz="1200" b="0" strike="noStrike" spc="-1" dirty="0" err="1">
                <a:solidFill>
                  <a:srgbClr val="000000"/>
                </a:solidFill>
                <a:latin typeface="Arial"/>
                <a:ea typeface="+mn-ea"/>
              </a:rPr>
              <a:t>Cotê</a:t>
            </a: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+mn-ea"/>
              </a:rPr>
              <a:t> d’Ivoire),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  <a:defRPr/>
            </a:pP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+mn-ea"/>
              </a:rPr>
              <a:t>Athen (Griechenland),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  <a:defRPr/>
            </a:pP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+mn-ea"/>
              </a:rPr>
              <a:t>Mérida (Mexiko),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  <a:defRPr/>
            </a:pP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+mn-ea"/>
              </a:rPr>
              <a:t>Paris (Frankreich), </a:t>
            </a:r>
            <a:endParaRPr lang="en-GB" sz="1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  <a:defRPr/>
            </a:pPr>
            <a:r>
              <a:rPr lang="de-DE" sz="1200" b="0" strike="noStrike" spc="-1" dirty="0" err="1">
                <a:solidFill>
                  <a:srgbClr val="000000"/>
                </a:solidFill>
                <a:latin typeface="Arial"/>
                <a:ea typeface="+mn-ea"/>
              </a:rPr>
              <a:t>Tbilisi</a:t>
            </a: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+mn-ea"/>
              </a:rPr>
              <a:t> (Georgien)</a:t>
            </a:r>
            <a:endParaRPr lang="en-GB" sz="1200" b="0" strike="noStrike" spc="-1" dirty="0">
              <a:latin typeface="Arial"/>
            </a:endParaRPr>
          </a:p>
          <a:p>
            <a:pPr algn="l"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26204BF-131E-40B9-9905-0319A8693C8B}" type="slidenum">
              <a:rPr lang="de-DE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97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/>
              <a:t>Die KAEE erforscht dieses alltägliche Zusammenleben: </a:t>
            </a:r>
            <a:r>
              <a:rPr lang="de-DE" sz="1200" dirty="0"/>
              <a:t>Welche Formen bringen wir dabei hervor? In welche Prozesse sind wir eingebunden? Welchem Wandel unterliegen diese – und wie lassen sie sich verändern? Wie lässt sich Alltag mit  ethnographischen und audiovisuellen Methoden erfassen?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/>
              <a:t>Formen und Rituale des Alltagslebens </a:t>
            </a:r>
            <a:r>
              <a:rPr lang="de-DE" sz="1200" dirty="0"/>
              <a:t>(z.B. mit Blick auf Arbeit und Freizeit, Wohnen, Kleidung, Körperlichkeit, Gesundheit…), Migration, Stadtkultur und </a:t>
            </a:r>
            <a:r>
              <a:rPr lang="de-DE" sz="1200" dirty="0" err="1"/>
              <a:t>Ländlichkeit</a:t>
            </a:r>
            <a:r>
              <a:rPr lang="de-DE" sz="1200" dirty="0"/>
              <a:t>, Kommunikation durch alle Medien, </a:t>
            </a:r>
            <a:r>
              <a:rPr lang="de-DE" sz="1200" dirty="0" err="1"/>
              <a:t>Digitalität</a:t>
            </a:r>
            <a:r>
              <a:rPr lang="de-DE" sz="1200" dirty="0"/>
              <a:t>, materielle Kultur und Technik, Formen des Politischen, Beziehungen zwischen Menschen, Tieren und Umwelt u.v.a.m.</a:t>
            </a:r>
            <a:endParaRPr lang="de-DE" dirty="0"/>
          </a:p>
          <a:p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6204BF-131E-40B9-9905-0319A8693C8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08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de-DE" sz="1200" dirty="0"/>
              <a:t>Historische Musikwissenschaft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1200" dirty="0"/>
              <a:t>Kulturelle Musikwissenschaft</a:t>
            </a:r>
            <a:endParaRPr lang="de-DE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1200" b="1" dirty="0"/>
              <a:t>Fachverständnis: </a:t>
            </a:r>
            <a:r>
              <a:rPr lang="de-DE" sz="1200" dirty="0"/>
              <a:t>Musikwissenschaft betrachtet Musik als eine Praxis des Menschen, die durch die Vielfalt der Kulturen der Welt und den geschichtlichen Wandel unterschiedlichste Formen und Bedeutungen hat. </a:t>
            </a:r>
            <a:endParaRPr lang="de-DE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1200" b="1" dirty="0"/>
              <a:t>Forschungsinhalte &amp; Methodenrepertoire: </a:t>
            </a:r>
            <a:r>
              <a:rPr lang="de-DE" sz="1200" dirty="0"/>
              <a:t>Musik in historischen u. kulturellen Kontexten verstehen | Auswertung von Schrift-, Klang- und Bildquellen; teilnehmende Beobachtung an Musikpraktiken | Musik auf unterschiedlichste Weisen analysieren: Hör- und Notentextanalyse, </a:t>
            </a:r>
            <a:r>
              <a:rPr lang="de-DE" sz="1200" dirty="0" err="1"/>
              <a:t>computergestütze</a:t>
            </a:r>
            <a:r>
              <a:rPr lang="de-DE" sz="1200" dirty="0"/>
              <a:t> Analyse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6204BF-131E-40B9-9905-0319A8693C8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779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wie Buddhismus, Islam, Judentum, die Religionen Indiens, antike Religionen oder neureligiöse Traditionen wie z. B. Zeugen Jehovas, Scientology oder Aspekte der modernen Esoterik</a:t>
            </a:r>
          </a:p>
          <a:p>
            <a:pPr marL="0" indent="0">
              <a:buNone/>
              <a:defRPr/>
            </a:pPr>
            <a:r>
              <a:rPr lang="de-DE" b="1" dirty="0"/>
              <a:t>Forschungsthemen</a:t>
            </a:r>
          </a:p>
          <a:p>
            <a:pPr marL="0" indent="0">
              <a:buNone/>
              <a:defRPr/>
            </a:pPr>
            <a:r>
              <a:rPr lang="de-DE" dirty="0"/>
              <a:t>Religionen werden in Vergangenheit und Gegenwart erforscht. Dafür werden Texte („heilige Schriften“), Bilder und Filme ausgewertet, Riten untersucht oder Interviews geführt.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6204BF-131E-40B9-9905-0319A8693C8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34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711624" y="0"/>
            <a:ext cx="9480376" cy="3428999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711624" y="3428999"/>
            <a:ext cx="9480376" cy="34290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reihandform: Form 9"/>
          <p:cNvSpPr/>
          <p:nvPr userDrawn="1"/>
        </p:nvSpPr>
        <p:spPr bwMode="auto">
          <a:xfrm>
            <a:off x="-268560" y="-280231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2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-1" y="1"/>
            <a:ext cx="3242257" cy="6857998"/>
          </a:xfrm>
          <a:custGeom>
            <a:avLst/>
            <a:gdLst>
              <a:gd name="connsiteX0" fmla="*/ 0 w 3215680"/>
              <a:gd name="connsiteY0" fmla="*/ 0 h 6857998"/>
              <a:gd name="connsiteX1" fmla="*/ 2707930 w 3215680"/>
              <a:gd name="connsiteY1" fmla="*/ 0 h 6857998"/>
              <a:gd name="connsiteX2" fmla="*/ 2707930 w 3215680"/>
              <a:gd name="connsiteY2" fmla="*/ 2922619 h 6857998"/>
              <a:gd name="connsiteX3" fmla="*/ 3215680 w 3215680"/>
              <a:gd name="connsiteY3" fmla="*/ 3428998 h 6857998"/>
              <a:gd name="connsiteX4" fmla="*/ 2707930 w 3215680"/>
              <a:gd name="connsiteY4" fmla="*/ 3935377 h 6857998"/>
              <a:gd name="connsiteX5" fmla="*/ 2707930 w 3215680"/>
              <a:gd name="connsiteY5" fmla="*/ 6857997 h 6857998"/>
              <a:gd name="connsiteX6" fmla="*/ 3215680 w 3215680"/>
              <a:gd name="connsiteY6" fmla="*/ 6857997 h 6857998"/>
              <a:gd name="connsiteX7" fmla="*/ 3215680 w 3215680"/>
              <a:gd name="connsiteY7" fmla="*/ 6857998 h 6857998"/>
              <a:gd name="connsiteX8" fmla="*/ 0 w 3215680"/>
              <a:gd name="connsiteY8" fmla="*/ 6857998 h 6857998"/>
              <a:gd name="connsiteX0" fmla="*/ 0 w 3219252"/>
              <a:gd name="connsiteY0" fmla="*/ 0 h 6857998"/>
              <a:gd name="connsiteX1" fmla="*/ 2707930 w 3219252"/>
              <a:gd name="connsiteY1" fmla="*/ 0 h 6857998"/>
              <a:gd name="connsiteX2" fmla="*/ 2707930 w 3219252"/>
              <a:gd name="connsiteY2" fmla="*/ 2922619 h 6857998"/>
              <a:gd name="connsiteX3" fmla="*/ 3219252 w 3219252"/>
              <a:gd name="connsiteY3" fmla="*/ 3425427 h 6857998"/>
              <a:gd name="connsiteX4" fmla="*/ 2707930 w 3219252"/>
              <a:gd name="connsiteY4" fmla="*/ 3935377 h 6857998"/>
              <a:gd name="connsiteX5" fmla="*/ 2707930 w 3219252"/>
              <a:gd name="connsiteY5" fmla="*/ 6857997 h 6857998"/>
              <a:gd name="connsiteX6" fmla="*/ 3215680 w 3219252"/>
              <a:gd name="connsiteY6" fmla="*/ 6857997 h 6857998"/>
              <a:gd name="connsiteX7" fmla="*/ 3215680 w 3219252"/>
              <a:gd name="connsiteY7" fmla="*/ 6857998 h 6857998"/>
              <a:gd name="connsiteX8" fmla="*/ 0 w 3219252"/>
              <a:gd name="connsiteY8" fmla="*/ 6857998 h 6857998"/>
              <a:gd name="connsiteX9" fmla="*/ 0 w 3219252"/>
              <a:gd name="connsiteY9" fmla="*/ 0 h 6857998"/>
              <a:gd name="connsiteX0" fmla="*/ 0 w 3219252"/>
              <a:gd name="connsiteY0" fmla="*/ 0 h 6857998"/>
              <a:gd name="connsiteX1" fmla="*/ 2707930 w 3219252"/>
              <a:gd name="connsiteY1" fmla="*/ 0 h 6857998"/>
              <a:gd name="connsiteX2" fmla="*/ 2709121 w 3219252"/>
              <a:gd name="connsiteY2" fmla="*/ 2910713 h 6857998"/>
              <a:gd name="connsiteX3" fmla="*/ 3219252 w 3219252"/>
              <a:gd name="connsiteY3" fmla="*/ 3425427 h 6857998"/>
              <a:gd name="connsiteX4" fmla="*/ 2707930 w 3219252"/>
              <a:gd name="connsiteY4" fmla="*/ 3935377 h 6857998"/>
              <a:gd name="connsiteX5" fmla="*/ 2707930 w 3219252"/>
              <a:gd name="connsiteY5" fmla="*/ 6857997 h 6857998"/>
              <a:gd name="connsiteX6" fmla="*/ 3215680 w 3219252"/>
              <a:gd name="connsiteY6" fmla="*/ 6857997 h 6857998"/>
              <a:gd name="connsiteX7" fmla="*/ 3215680 w 3219252"/>
              <a:gd name="connsiteY7" fmla="*/ 6857998 h 6857998"/>
              <a:gd name="connsiteX8" fmla="*/ 0 w 3219252"/>
              <a:gd name="connsiteY8" fmla="*/ 6857998 h 6857998"/>
              <a:gd name="connsiteX9" fmla="*/ 0 w 3219252"/>
              <a:gd name="connsiteY9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9252" h="6857998" extrusionOk="0">
                <a:moveTo>
                  <a:pt x="0" y="0"/>
                </a:moveTo>
                <a:lnTo>
                  <a:pt x="2707930" y="0"/>
                </a:lnTo>
                <a:lnTo>
                  <a:pt x="2709121" y="2910713"/>
                </a:lnTo>
                <a:lnTo>
                  <a:pt x="3219252" y="3425427"/>
                </a:lnTo>
                <a:lnTo>
                  <a:pt x="2707930" y="3935377"/>
                </a:lnTo>
                <a:lnTo>
                  <a:pt x="2707930" y="6857997"/>
                </a:lnTo>
                <a:lnTo>
                  <a:pt x="3215680" y="6857997"/>
                </a:lnTo>
                <a:lnTo>
                  <a:pt x="321568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pattFill prst="pct30">
            <a:fgClr>
              <a:schemeClr val="accent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Bild einfügen</a:t>
            </a:r>
            <a:endParaRPr/>
          </a:p>
        </p:txBody>
      </p:sp>
      <p:sp>
        <p:nvSpPr>
          <p:cNvPr id="11" name="Freihandform: Form 33"/>
          <p:cNvSpPr/>
          <p:nvPr userDrawn="1"/>
        </p:nvSpPr>
        <p:spPr bwMode="auto">
          <a:xfrm>
            <a:off x="-268560" y="-280231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platzhalter 4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73145" y="540000"/>
            <a:ext cx="3062615" cy="9175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4000">
                <a:latin typeface="Zapf Humanist 601"/>
              </a:defRPr>
            </a:lvl1pPr>
            <a:lvl2pPr marL="457200" indent="0">
              <a:buNone/>
              <a:defRPr sz="4000">
                <a:latin typeface="Zapf Humanist 601"/>
              </a:defRPr>
            </a:lvl2pPr>
            <a:lvl3pPr marL="914400" indent="0">
              <a:buNone/>
              <a:defRPr sz="4000">
                <a:latin typeface="Zapf Humanist 601"/>
              </a:defRPr>
            </a:lvl3pPr>
            <a:lvl4pPr marL="1371600" indent="0">
              <a:buNone/>
              <a:defRPr sz="4000">
                <a:latin typeface="Zapf Humanist 601"/>
              </a:defRPr>
            </a:lvl4pPr>
            <a:lvl5pPr marL="1828800" indent="0">
              <a:buNone/>
              <a:defRPr sz="4000">
                <a:latin typeface="Zapf Humanist 601"/>
              </a:defRPr>
            </a:lvl5pPr>
          </a:lstStyle>
          <a:p>
            <a:pPr lvl="0"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295775" y="0"/>
            <a:ext cx="4679950" cy="14572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>
              <a:defRPr/>
            </a:pPr>
            <a:r>
              <a:rPr lang="de-DE"/>
              <a:t>Studium der </a:t>
            </a:r>
            <a:endParaRPr/>
          </a:p>
          <a:p>
            <a:pPr lvl="0">
              <a:defRPr/>
            </a:pPr>
            <a:r>
              <a:rPr lang="de-DE"/>
              <a:t>Name des Fachs</a:t>
            </a:r>
            <a:endParaRPr/>
          </a:p>
        </p:txBody>
      </p:sp>
      <p:sp>
        <p:nvSpPr>
          <p:cNvPr id="14" name="Inhaltsplatzhalter 51"/>
          <p:cNvSpPr>
            <a:spLocks noGrp="1"/>
          </p:cNvSpPr>
          <p:nvPr>
            <p:ph sz="quarter" idx="17"/>
          </p:nvPr>
        </p:nvSpPr>
        <p:spPr bwMode="auto">
          <a:xfrm>
            <a:off x="2711624" y="1737494"/>
            <a:ext cx="6768752" cy="5120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Freihandform: Form 33"/>
          <p:cNvSpPr/>
          <p:nvPr userDrawn="1"/>
        </p:nvSpPr>
        <p:spPr bwMode="auto">
          <a:xfrm>
            <a:off x="-268560" y="-280231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12" name="Inhaltsplatzhalter 51"/>
          <p:cNvSpPr>
            <a:spLocks noGrp="1"/>
          </p:cNvSpPr>
          <p:nvPr>
            <p:ph sz="quarter" idx="17"/>
          </p:nvPr>
        </p:nvSpPr>
        <p:spPr bwMode="auto">
          <a:xfrm>
            <a:off x="3215680" y="1997512"/>
            <a:ext cx="5760642" cy="4320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3" name="Bildplatzhalter 2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-1" y="1"/>
            <a:ext cx="3242257" cy="6857998"/>
          </a:xfrm>
          <a:custGeom>
            <a:avLst/>
            <a:gdLst>
              <a:gd name="connsiteX0" fmla="*/ 0 w 3215680"/>
              <a:gd name="connsiteY0" fmla="*/ 0 h 6857998"/>
              <a:gd name="connsiteX1" fmla="*/ 2707930 w 3215680"/>
              <a:gd name="connsiteY1" fmla="*/ 0 h 6857998"/>
              <a:gd name="connsiteX2" fmla="*/ 2707930 w 3215680"/>
              <a:gd name="connsiteY2" fmla="*/ 2922619 h 6857998"/>
              <a:gd name="connsiteX3" fmla="*/ 3215680 w 3215680"/>
              <a:gd name="connsiteY3" fmla="*/ 3428998 h 6857998"/>
              <a:gd name="connsiteX4" fmla="*/ 2707930 w 3215680"/>
              <a:gd name="connsiteY4" fmla="*/ 3935377 h 6857998"/>
              <a:gd name="connsiteX5" fmla="*/ 2707930 w 3215680"/>
              <a:gd name="connsiteY5" fmla="*/ 6857997 h 6857998"/>
              <a:gd name="connsiteX6" fmla="*/ 3215680 w 3215680"/>
              <a:gd name="connsiteY6" fmla="*/ 6857997 h 6857998"/>
              <a:gd name="connsiteX7" fmla="*/ 3215680 w 3215680"/>
              <a:gd name="connsiteY7" fmla="*/ 6857998 h 6857998"/>
              <a:gd name="connsiteX8" fmla="*/ 0 w 3215680"/>
              <a:gd name="connsiteY8" fmla="*/ 6857998 h 6857998"/>
              <a:gd name="connsiteX0" fmla="*/ 0 w 3219252"/>
              <a:gd name="connsiteY0" fmla="*/ 0 h 6857998"/>
              <a:gd name="connsiteX1" fmla="*/ 2707930 w 3219252"/>
              <a:gd name="connsiteY1" fmla="*/ 0 h 6857998"/>
              <a:gd name="connsiteX2" fmla="*/ 2707930 w 3219252"/>
              <a:gd name="connsiteY2" fmla="*/ 2922619 h 6857998"/>
              <a:gd name="connsiteX3" fmla="*/ 3219252 w 3219252"/>
              <a:gd name="connsiteY3" fmla="*/ 3425427 h 6857998"/>
              <a:gd name="connsiteX4" fmla="*/ 2707930 w 3219252"/>
              <a:gd name="connsiteY4" fmla="*/ 3935377 h 6857998"/>
              <a:gd name="connsiteX5" fmla="*/ 2707930 w 3219252"/>
              <a:gd name="connsiteY5" fmla="*/ 6857997 h 6857998"/>
              <a:gd name="connsiteX6" fmla="*/ 3215680 w 3219252"/>
              <a:gd name="connsiteY6" fmla="*/ 6857997 h 6857998"/>
              <a:gd name="connsiteX7" fmla="*/ 3215680 w 3219252"/>
              <a:gd name="connsiteY7" fmla="*/ 6857998 h 6857998"/>
              <a:gd name="connsiteX8" fmla="*/ 0 w 3219252"/>
              <a:gd name="connsiteY8" fmla="*/ 6857998 h 6857998"/>
              <a:gd name="connsiteX9" fmla="*/ 0 w 3219252"/>
              <a:gd name="connsiteY9" fmla="*/ 0 h 6857998"/>
              <a:gd name="connsiteX0" fmla="*/ 0 w 3219252"/>
              <a:gd name="connsiteY0" fmla="*/ 0 h 6857998"/>
              <a:gd name="connsiteX1" fmla="*/ 2707930 w 3219252"/>
              <a:gd name="connsiteY1" fmla="*/ 0 h 6857998"/>
              <a:gd name="connsiteX2" fmla="*/ 2709121 w 3219252"/>
              <a:gd name="connsiteY2" fmla="*/ 2910713 h 6857998"/>
              <a:gd name="connsiteX3" fmla="*/ 3219252 w 3219252"/>
              <a:gd name="connsiteY3" fmla="*/ 3425427 h 6857998"/>
              <a:gd name="connsiteX4" fmla="*/ 2707930 w 3219252"/>
              <a:gd name="connsiteY4" fmla="*/ 3935377 h 6857998"/>
              <a:gd name="connsiteX5" fmla="*/ 2707930 w 3219252"/>
              <a:gd name="connsiteY5" fmla="*/ 6857997 h 6857998"/>
              <a:gd name="connsiteX6" fmla="*/ 3215680 w 3219252"/>
              <a:gd name="connsiteY6" fmla="*/ 6857997 h 6857998"/>
              <a:gd name="connsiteX7" fmla="*/ 3215680 w 3219252"/>
              <a:gd name="connsiteY7" fmla="*/ 6857998 h 6857998"/>
              <a:gd name="connsiteX8" fmla="*/ 0 w 3219252"/>
              <a:gd name="connsiteY8" fmla="*/ 6857998 h 6857998"/>
              <a:gd name="connsiteX9" fmla="*/ 0 w 3219252"/>
              <a:gd name="connsiteY9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9252" h="6857998" extrusionOk="0">
                <a:moveTo>
                  <a:pt x="0" y="0"/>
                </a:moveTo>
                <a:lnTo>
                  <a:pt x="2707930" y="0"/>
                </a:lnTo>
                <a:lnTo>
                  <a:pt x="2709121" y="2910713"/>
                </a:lnTo>
                <a:lnTo>
                  <a:pt x="3219252" y="3425427"/>
                </a:lnTo>
                <a:lnTo>
                  <a:pt x="2707930" y="3935377"/>
                </a:lnTo>
                <a:lnTo>
                  <a:pt x="2707930" y="6857997"/>
                </a:lnTo>
                <a:lnTo>
                  <a:pt x="3215680" y="6857997"/>
                </a:lnTo>
                <a:lnTo>
                  <a:pt x="321568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pattFill prst="pct30">
            <a:fgClr>
              <a:schemeClr val="accent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Bild einfügen</a:t>
            </a:r>
            <a:endParaRPr/>
          </a:p>
        </p:txBody>
      </p:sp>
      <p:sp>
        <p:nvSpPr>
          <p:cNvPr id="11" name="Textplatzhalter 4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73145" y="540000"/>
            <a:ext cx="6862580" cy="9175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4000">
                <a:latin typeface="Zapf Humanist 601"/>
              </a:defRPr>
            </a:lvl1pPr>
            <a:lvl2pPr marL="457200" indent="0">
              <a:buNone/>
              <a:defRPr sz="4000">
                <a:latin typeface="Zapf Humanist 601"/>
              </a:defRPr>
            </a:lvl2pPr>
            <a:lvl3pPr marL="914400" indent="0">
              <a:buNone/>
              <a:defRPr sz="4000">
                <a:latin typeface="Zapf Humanist 601"/>
              </a:defRPr>
            </a:lvl3pPr>
            <a:lvl4pPr marL="1371600" indent="0">
              <a:buNone/>
              <a:defRPr sz="4000">
                <a:latin typeface="Zapf Humanist 601"/>
              </a:defRPr>
            </a:lvl4pPr>
            <a:lvl5pPr marL="1828800" indent="0">
              <a:buNone/>
              <a:defRPr sz="4000">
                <a:latin typeface="Zapf Humanist 601"/>
              </a:defRPr>
            </a:lvl5pPr>
          </a:lstStyle>
          <a:p>
            <a:pPr lvl="0">
              <a:defRPr/>
            </a:pPr>
            <a:r>
              <a:rPr lang="de-DE"/>
              <a:t>Titel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15"/>
          <p:cNvGraphicFramePr>
            <a:graphicFrameLocks noGrp="1"/>
          </p:cNvGraphicFramePr>
          <p:nvPr userDrawn="1"/>
        </p:nvGraphicFramePr>
        <p:xfrm>
          <a:off x="3089562" y="1817513"/>
          <a:ext cx="6122644" cy="4578200"/>
        </p:xfrm>
        <a:graphic>
          <a:graphicData uri="http://schemas.openxmlformats.org/drawingml/2006/table">
            <a:tbl>
              <a:tblPr firstRow="1" bandRow="1"/>
              <a:tblGrid>
                <a:gridCol w="1005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275">
                <a:tc>
                  <a:txBody>
                    <a:bodyPr/>
                    <a:lstStyle/>
                    <a:p>
                      <a:pPr marL="0" indent="0" algn="l">
                        <a:buNone/>
                        <a:defRPr/>
                      </a:pPr>
                      <a:r>
                        <a:rPr lang="de-DE" b="0">
                          <a:solidFill>
                            <a:schemeClr val="bg1"/>
                          </a:solidFill>
                          <a:latin typeface="Zapf Humanist 601 Ultra"/>
                        </a:rPr>
                        <a:t>Inhalte: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38100" algn="ctr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buNone/>
                        <a:defRPr/>
                      </a:pPr>
                      <a:endParaRPr lang="de-DE" b="0">
                        <a:solidFill>
                          <a:schemeClr val="bg1"/>
                        </a:solidFill>
                        <a:latin typeface="Zapf Humanist 601 Ultra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38100" algn="ctr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275">
                <a:tc>
                  <a:txBody>
                    <a:bodyPr/>
                    <a:lstStyle/>
                    <a:p>
                      <a:pPr lvl="1" algn="l">
                        <a:defRPr/>
                      </a:pPr>
                      <a:endParaRPr lang="de-DE">
                        <a:solidFill>
                          <a:schemeClr val="bg1"/>
                        </a:solidFill>
                        <a:latin typeface="Zapf Humanist 601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Humanist 601"/>
                          <a:cs typeface="Arial"/>
                        </a:rPr>
                        <a:t>1.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endParaRPr lang="de-DE">
                        <a:solidFill>
                          <a:schemeClr val="bg1"/>
                        </a:solidFill>
                        <a:latin typeface="Zapf Humanist 601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275"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>
                        <a:solidFill>
                          <a:schemeClr val="bg1"/>
                        </a:solidFill>
                        <a:latin typeface="Zapf Humanist 601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Humanist 601"/>
                        </a:rPr>
                        <a:t>2.</a:t>
                      </a:r>
                      <a:endParaRPr>
                        <a:solidFill>
                          <a:schemeClr val="bg1"/>
                        </a:solidFill>
                        <a:latin typeface="Zapf Humanist 601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>
                        <a:solidFill>
                          <a:schemeClr val="bg1"/>
                        </a:solidFill>
                        <a:latin typeface="Zapf Humanist 601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275">
                <a:tc>
                  <a:txBody>
                    <a:bodyPr/>
                    <a:lstStyle/>
                    <a:p>
                      <a:pPr lvl="1" algn="l">
                        <a:defRPr/>
                      </a:pPr>
                      <a:endParaRPr lang="de-DE">
                        <a:solidFill>
                          <a:schemeClr val="bg1"/>
                        </a:solidFill>
                        <a:latin typeface="Zapf Humanist 601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Humanist 601"/>
                          <a:cs typeface="Arial"/>
                        </a:rPr>
                        <a:t>3.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endParaRPr lang="de-DE">
                        <a:solidFill>
                          <a:schemeClr val="bg1"/>
                        </a:solidFill>
                        <a:latin typeface="Zapf Humanist 601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275"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>
                        <a:solidFill>
                          <a:schemeClr val="bg1"/>
                        </a:solidFill>
                        <a:latin typeface="Zapf Humanist 601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Humanist 601"/>
                        </a:rPr>
                        <a:t>4.</a:t>
                      </a:r>
                      <a:endParaRPr>
                        <a:solidFill>
                          <a:schemeClr val="bg1"/>
                        </a:solidFill>
                        <a:latin typeface="Zapf Humanist 601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>
                        <a:solidFill>
                          <a:schemeClr val="bg1"/>
                        </a:solidFill>
                        <a:latin typeface="Zapf Humanist 601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275">
                <a:tc>
                  <a:txBody>
                    <a:bodyPr/>
                    <a:lstStyle/>
                    <a:p>
                      <a:pPr lvl="1" algn="l">
                        <a:defRPr/>
                      </a:pPr>
                      <a:endParaRPr lang="de-DE">
                        <a:solidFill>
                          <a:schemeClr val="bg1"/>
                        </a:solidFill>
                        <a:latin typeface="Zapf Humanist 601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Humanist 601"/>
                          <a:cs typeface="Arial"/>
                        </a:rPr>
                        <a:t>5.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endParaRPr lang="de-DE">
                        <a:solidFill>
                          <a:schemeClr val="bg1"/>
                        </a:solidFill>
                        <a:latin typeface="Zapf Humanist 601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275">
                <a:tc grid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de-DE">
                          <a:solidFill>
                            <a:schemeClr val="bg1"/>
                          </a:solidFill>
                          <a:latin typeface="Zapf Humanist 601 Ultra"/>
                        </a:rPr>
                        <a:t>Alleinstellungsmerkmal: was macht uns besonders?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275">
                <a:tc gridSpan="3">
                  <a:txBody>
                    <a:bodyPr/>
                    <a:lstStyle/>
                    <a:p>
                      <a:pPr algn="l">
                        <a:defRPr/>
                      </a:pPr>
                      <a:endParaRPr lang="de-DE">
                        <a:solidFill>
                          <a:schemeClr val="bg1"/>
                        </a:solidFill>
                        <a:latin typeface="Zapf Humanist 601"/>
                        <a:cs typeface="Arial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Freihandform: Form 33"/>
          <p:cNvSpPr/>
          <p:nvPr userDrawn="1"/>
        </p:nvSpPr>
        <p:spPr bwMode="auto">
          <a:xfrm>
            <a:off x="-268560" y="-280231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8" name="Bildplatzhalter 2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-1" y="1"/>
            <a:ext cx="3242257" cy="6857998"/>
          </a:xfrm>
          <a:custGeom>
            <a:avLst/>
            <a:gdLst>
              <a:gd name="connsiteX0" fmla="*/ 0 w 3215680"/>
              <a:gd name="connsiteY0" fmla="*/ 0 h 6857998"/>
              <a:gd name="connsiteX1" fmla="*/ 2707930 w 3215680"/>
              <a:gd name="connsiteY1" fmla="*/ 0 h 6857998"/>
              <a:gd name="connsiteX2" fmla="*/ 2707930 w 3215680"/>
              <a:gd name="connsiteY2" fmla="*/ 2922619 h 6857998"/>
              <a:gd name="connsiteX3" fmla="*/ 3215680 w 3215680"/>
              <a:gd name="connsiteY3" fmla="*/ 3428998 h 6857998"/>
              <a:gd name="connsiteX4" fmla="*/ 2707930 w 3215680"/>
              <a:gd name="connsiteY4" fmla="*/ 3935377 h 6857998"/>
              <a:gd name="connsiteX5" fmla="*/ 2707930 w 3215680"/>
              <a:gd name="connsiteY5" fmla="*/ 6857997 h 6857998"/>
              <a:gd name="connsiteX6" fmla="*/ 3215680 w 3215680"/>
              <a:gd name="connsiteY6" fmla="*/ 6857997 h 6857998"/>
              <a:gd name="connsiteX7" fmla="*/ 3215680 w 3215680"/>
              <a:gd name="connsiteY7" fmla="*/ 6857998 h 6857998"/>
              <a:gd name="connsiteX8" fmla="*/ 0 w 3215680"/>
              <a:gd name="connsiteY8" fmla="*/ 6857998 h 6857998"/>
              <a:gd name="connsiteX0" fmla="*/ 0 w 3219252"/>
              <a:gd name="connsiteY0" fmla="*/ 0 h 6857998"/>
              <a:gd name="connsiteX1" fmla="*/ 2707930 w 3219252"/>
              <a:gd name="connsiteY1" fmla="*/ 0 h 6857998"/>
              <a:gd name="connsiteX2" fmla="*/ 2707930 w 3219252"/>
              <a:gd name="connsiteY2" fmla="*/ 2922619 h 6857998"/>
              <a:gd name="connsiteX3" fmla="*/ 3219252 w 3219252"/>
              <a:gd name="connsiteY3" fmla="*/ 3425427 h 6857998"/>
              <a:gd name="connsiteX4" fmla="*/ 2707930 w 3219252"/>
              <a:gd name="connsiteY4" fmla="*/ 3935377 h 6857998"/>
              <a:gd name="connsiteX5" fmla="*/ 2707930 w 3219252"/>
              <a:gd name="connsiteY5" fmla="*/ 6857997 h 6857998"/>
              <a:gd name="connsiteX6" fmla="*/ 3215680 w 3219252"/>
              <a:gd name="connsiteY6" fmla="*/ 6857997 h 6857998"/>
              <a:gd name="connsiteX7" fmla="*/ 3215680 w 3219252"/>
              <a:gd name="connsiteY7" fmla="*/ 6857998 h 6857998"/>
              <a:gd name="connsiteX8" fmla="*/ 0 w 3219252"/>
              <a:gd name="connsiteY8" fmla="*/ 6857998 h 6857998"/>
              <a:gd name="connsiteX9" fmla="*/ 0 w 3219252"/>
              <a:gd name="connsiteY9" fmla="*/ 0 h 6857998"/>
              <a:gd name="connsiteX0" fmla="*/ 0 w 3219252"/>
              <a:gd name="connsiteY0" fmla="*/ 0 h 6857998"/>
              <a:gd name="connsiteX1" fmla="*/ 2707930 w 3219252"/>
              <a:gd name="connsiteY1" fmla="*/ 0 h 6857998"/>
              <a:gd name="connsiteX2" fmla="*/ 2709121 w 3219252"/>
              <a:gd name="connsiteY2" fmla="*/ 2910713 h 6857998"/>
              <a:gd name="connsiteX3" fmla="*/ 3219252 w 3219252"/>
              <a:gd name="connsiteY3" fmla="*/ 3425427 h 6857998"/>
              <a:gd name="connsiteX4" fmla="*/ 2707930 w 3219252"/>
              <a:gd name="connsiteY4" fmla="*/ 3935377 h 6857998"/>
              <a:gd name="connsiteX5" fmla="*/ 2707930 w 3219252"/>
              <a:gd name="connsiteY5" fmla="*/ 6857997 h 6857998"/>
              <a:gd name="connsiteX6" fmla="*/ 3215680 w 3219252"/>
              <a:gd name="connsiteY6" fmla="*/ 6857997 h 6857998"/>
              <a:gd name="connsiteX7" fmla="*/ 3215680 w 3219252"/>
              <a:gd name="connsiteY7" fmla="*/ 6857998 h 6857998"/>
              <a:gd name="connsiteX8" fmla="*/ 0 w 3219252"/>
              <a:gd name="connsiteY8" fmla="*/ 6857998 h 6857998"/>
              <a:gd name="connsiteX9" fmla="*/ 0 w 3219252"/>
              <a:gd name="connsiteY9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9252" h="6857998" extrusionOk="0">
                <a:moveTo>
                  <a:pt x="0" y="0"/>
                </a:moveTo>
                <a:lnTo>
                  <a:pt x="2707930" y="0"/>
                </a:lnTo>
                <a:lnTo>
                  <a:pt x="2709121" y="2910713"/>
                </a:lnTo>
                <a:lnTo>
                  <a:pt x="3219252" y="3425427"/>
                </a:lnTo>
                <a:lnTo>
                  <a:pt x="2707930" y="3935377"/>
                </a:lnTo>
                <a:lnTo>
                  <a:pt x="2707930" y="6857997"/>
                </a:lnTo>
                <a:lnTo>
                  <a:pt x="3215680" y="6857997"/>
                </a:lnTo>
                <a:lnTo>
                  <a:pt x="321568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pattFill prst="pct30">
            <a:fgClr>
              <a:schemeClr val="accent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Bild einfügen</a:t>
            </a:r>
            <a:endParaRPr/>
          </a:p>
        </p:txBody>
      </p:sp>
      <p:sp>
        <p:nvSpPr>
          <p:cNvPr id="7" name="Textplatzhalter 4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73145" y="540000"/>
            <a:ext cx="6862580" cy="91751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4000">
                <a:latin typeface="Zapf Humanist 601"/>
              </a:defRPr>
            </a:lvl1pPr>
            <a:lvl2pPr marL="457200" indent="0">
              <a:buNone/>
              <a:defRPr sz="4000">
                <a:latin typeface="Zapf Humanist 601"/>
              </a:defRPr>
            </a:lvl2pPr>
            <a:lvl3pPr marL="914400" indent="0">
              <a:buNone/>
              <a:defRPr sz="4000">
                <a:latin typeface="Zapf Humanist 601"/>
              </a:defRPr>
            </a:lvl3pPr>
            <a:lvl4pPr marL="1371600" indent="0">
              <a:buNone/>
              <a:defRPr sz="4000">
                <a:latin typeface="Zapf Humanist 601"/>
              </a:defRPr>
            </a:lvl4pPr>
            <a:lvl5pPr marL="1828800" indent="0">
              <a:buNone/>
              <a:defRPr sz="4000">
                <a:latin typeface="Zapf Humanist 601"/>
              </a:defRPr>
            </a:lvl5pPr>
          </a:lstStyle>
          <a:p>
            <a:pPr lvl="0">
              <a:defRPr/>
            </a:pPr>
            <a:r>
              <a:rPr lang="de-DE"/>
              <a:t>Titel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3C1A560-8B18-4CDD-989C-CACEBDF9E892}" type="datetimeFigureOut">
              <a:rPr lang="de-DE"/>
              <a:t>29.03.2021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AD74EE-4857-4FE5-8E81-B147A1B8961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8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13"/>
          <p:cNvSpPr>
            <a:spLocks noGrp="1"/>
          </p:cNvSpPr>
          <p:nvPr>
            <p:ph type="body" sz="quarter" idx="10"/>
          </p:nvPr>
        </p:nvSpPr>
        <p:spPr bwMode="auto">
          <a:xfrm>
            <a:off x="2711450" y="1"/>
            <a:ext cx="9480550" cy="34289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2711450" y="3428999"/>
            <a:ext cx="9480550" cy="34290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reihandform: Form 5"/>
          <p:cNvSpPr/>
          <p:nvPr userDrawn="1"/>
        </p:nvSpPr>
        <p:spPr bwMode="auto">
          <a:xfrm>
            <a:off x="-268560" y="-280231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13"/>
          <p:cNvSpPr>
            <a:spLocks noGrp="1"/>
          </p:cNvSpPr>
          <p:nvPr>
            <p:ph type="body" sz="quarter" idx="10"/>
          </p:nvPr>
        </p:nvSpPr>
        <p:spPr bwMode="auto">
          <a:xfrm>
            <a:off x="2711450" y="548680"/>
            <a:ext cx="9480550" cy="14401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/>
            </a:lvl1pPr>
            <a:lvl2pPr algn="ctr">
              <a:defRPr sz="2800"/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3863752" y="1988841"/>
            <a:ext cx="7163751" cy="486915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200"/>
            </a:lvl1pPr>
            <a:lvl2pPr marL="457200" indent="0" algn="l">
              <a:buNone/>
              <a:defRPr sz="2800"/>
            </a:lvl2pPr>
            <a:lvl3pPr marL="914400" indent="0" algn="l">
              <a:buNone/>
              <a:defRPr sz="2400"/>
            </a:lvl3pPr>
            <a:lvl4pPr marL="1371600" indent="0" algn="l">
              <a:buNone/>
              <a:defRPr sz="2000"/>
            </a:lvl4pPr>
            <a:lvl5pPr marL="1828800" indent="0" algn="l">
              <a:buNone/>
              <a:defRPr sz="20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reihandform: Form 3"/>
          <p:cNvSpPr/>
          <p:nvPr userDrawn="1"/>
        </p:nvSpPr>
        <p:spPr bwMode="auto">
          <a:xfrm>
            <a:off x="-268560" y="-280231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13"/>
          <p:cNvSpPr>
            <a:spLocks noGrp="1"/>
          </p:cNvSpPr>
          <p:nvPr>
            <p:ph type="body" sz="quarter" idx="10"/>
          </p:nvPr>
        </p:nvSpPr>
        <p:spPr bwMode="auto">
          <a:xfrm>
            <a:off x="2711450" y="548680"/>
            <a:ext cx="9480550" cy="14401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/>
            </a:lvl1pPr>
            <a:lvl2pPr algn="ctr">
              <a:defRPr sz="2800"/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Tabellenplatzhalter 3"/>
          <p:cNvSpPr>
            <a:spLocks noGrp="1"/>
          </p:cNvSpPr>
          <p:nvPr>
            <p:ph type="tbl" sz="quarter" idx="11"/>
          </p:nvPr>
        </p:nvSpPr>
        <p:spPr bwMode="auto">
          <a:xfrm>
            <a:off x="3868469" y="1988840"/>
            <a:ext cx="7159036" cy="486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reihandform: Form 5"/>
          <p:cNvSpPr/>
          <p:nvPr userDrawn="1"/>
        </p:nvSpPr>
        <p:spPr bwMode="auto">
          <a:xfrm>
            <a:off x="-268560" y="-280231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13"/>
          <p:cNvSpPr>
            <a:spLocks noGrp="1"/>
          </p:cNvSpPr>
          <p:nvPr>
            <p:ph type="body" sz="quarter" idx="10"/>
          </p:nvPr>
        </p:nvSpPr>
        <p:spPr bwMode="auto">
          <a:xfrm>
            <a:off x="2711450" y="1"/>
            <a:ext cx="9480550" cy="34289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5" name="Freihandform: Form 18"/>
          <p:cNvSpPr/>
          <p:nvPr userDrawn="1"/>
        </p:nvSpPr>
        <p:spPr bwMode="auto">
          <a:xfrm>
            <a:off x="-268560" y="-280231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2701968" y="3425508"/>
            <a:ext cx="9480550" cy="3439933"/>
          </a:xfrm>
          <a:custGeom>
            <a:avLst/>
            <a:gdLst>
              <a:gd name="connsiteX0" fmla="*/ 0 w 3160356"/>
              <a:gd name="connsiteY0" fmla="*/ 0 h 3422014"/>
              <a:gd name="connsiteX1" fmla="*/ 3160356 w 3160356"/>
              <a:gd name="connsiteY1" fmla="*/ 0 h 3422014"/>
              <a:gd name="connsiteX2" fmla="*/ 3160356 w 3160356"/>
              <a:gd name="connsiteY2" fmla="*/ 3422014 h 3422014"/>
              <a:gd name="connsiteX3" fmla="*/ 0 w 3160356"/>
              <a:gd name="connsiteY3" fmla="*/ 3422014 h 3422014"/>
              <a:gd name="connsiteX4" fmla="*/ 0 w 3160356"/>
              <a:gd name="connsiteY4" fmla="*/ 0 h 3422014"/>
              <a:gd name="connsiteX0" fmla="*/ 0 w 3160356"/>
              <a:gd name="connsiteY0" fmla="*/ 3261 h 3425275"/>
              <a:gd name="connsiteX1" fmla="*/ 505883 w 3160356"/>
              <a:gd name="connsiteY1" fmla="*/ 0 h 3425275"/>
              <a:gd name="connsiteX2" fmla="*/ 3160356 w 3160356"/>
              <a:gd name="connsiteY2" fmla="*/ 3261 h 3425275"/>
              <a:gd name="connsiteX3" fmla="*/ 3160356 w 3160356"/>
              <a:gd name="connsiteY3" fmla="*/ 3425275 h 3425275"/>
              <a:gd name="connsiteX4" fmla="*/ 0 w 3160356"/>
              <a:gd name="connsiteY4" fmla="*/ 3425275 h 3425275"/>
              <a:gd name="connsiteX5" fmla="*/ 0 w 3160356"/>
              <a:gd name="connsiteY5" fmla="*/ 3261 h 3425275"/>
              <a:gd name="connsiteX0" fmla="*/ 0 w 3169838"/>
              <a:gd name="connsiteY0" fmla="*/ 507197 h 3425275"/>
              <a:gd name="connsiteX1" fmla="*/ 515365 w 3169838"/>
              <a:gd name="connsiteY1" fmla="*/ 0 h 3425275"/>
              <a:gd name="connsiteX2" fmla="*/ 3169838 w 3169838"/>
              <a:gd name="connsiteY2" fmla="*/ 3261 h 3425275"/>
              <a:gd name="connsiteX3" fmla="*/ 3169838 w 3169838"/>
              <a:gd name="connsiteY3" fmla="*/ 3425275 h 3425275"/>
              <a:gd name="connsiteX4" fmla="*/ 9482 w 3169838"/>
              <a:gd name="connsiteY4" fmla="*/ 3425275 h 3425275"/>
              <a:gd name="connsiteX5" fmla="*/ 0 w 3169838"/>
              <a:gd name="connsiteY5" fmla="*/ 507197 h 3425275"/>
              <a:gd name="connsiteX0" fmla="*/ 0 w 3169838"/>
              <a:gd name="connsiteY0" fmla="*/ 510840 h 3428918"/>
              <a:gd name="connsiteX1" fmla="*/ 176747 w 3169838"/>
              <a:gd name="connsiteY1" fmla="*/ 0 h 3428918"/>
              <a:gd name="connsiteX2" fmla="*/ 3169838 w 3169838"/>
              <a:gd name="connsiteY2" fmla="*/ 6904 h 3428918"/>
              <a:gd name="connsiteX3" fmla="*/ 3169838 w 3169838"/>
              <a:gd name="connsiteY3" fmla="*/ 3428918 h 3428918"/>
              <a:gd name="connsiteX4" fmla="*/ 9482 w 3169838"/>
              <a:gd name="connsiteY4" fmla="*/ 3428918 h 3428918"/>
              <a:gd name="connsiteX5" fmla="*/ 0 w 3169838"/>
              <a:gd name="connsiteY5" fmla="*/ 510840 h 3428918"/>
              <a:gd name="connsiteX0" fmla="*/ 0 w 3169838"/>
              <a:gd name="connsiteY0" fmla="*/ 512030 h 3430108"/>
              <a:gd name="connsiteX1" fmla="*/ 169183 w 3169838"/>
              <a:gd name="connsiteY1" fmla="*/ 0 h 3430108"/>
              <a:gd name="connsiteX2" fmla="*/ 3169838 w 3169838"/>
              <a:gd name="connsiteY2" fmla="*/ 8094 h 3430108"/>
              <a:gd name="connsiteX3" fmla="*/ 3169838 w 3169838"/>
              <a:gd name="connsiteY3" fmla="*/ 3430108 h 3430108"/>
              <a:gd name="connsiteX4" fmla="*/ 9482 w 3169838"/>
              <a:gd name="connsiteY4" fmla="*/ 3430108 h 3430108"/>
              <a:gd name="connsiteX5" fmla="*/ 0 w 3169838"/>
              <a:gd name="connsiteY5" fmla="*/ 512030 h 3430108"/>
              <a:gd name="connsiteX0" fmla="*/ 0 w 3169838"/>
              <a:gd name="connsiteY0" fmla="*/ 514412 h 3432490"/>
              <a:gd name="connsiteX1" fmla="*/ 169581 w 3169838"/>
              <a:gd name="connsiteY1" fmla="*/ 0 h 3432490"/>
              <a:gd name="connsiteX2" fmla="*/ 3169838 w 3169838"/>
              <a:gd name="connsiteY2" fmla="*/ 10476 h 3432490"/>
              <a:gd name="connsiteX3" fmla="*/ 3169838 w 3169838"/>
              <a:gd name="connsiteY3" fmla="*/ 3432490 h 3432490"/>
              <a:gd name="connsiteX4" fmla="*/ 9482 w 3169838"/>
              <a:gd name="connsiteY4" fmla="*/ 3432490 h 3432490"/>
              <a:gd name="connsiteX5" fmla="*/ 0 w 3169838"/>
              <a:gd name="connsiteY5" fmla="*/ 514412 h 3432490"/>
              <a:gd name="connsiteX0" fmla="*/ 0 w 3169838"/>
              <a:gd name="connsiteY0" fmla="*/ 514412 h 3438742"/>
              <a:gd name="connsiteX1" fmla="*/ 169581 w 3169838"/>
              <a:gd name="connsiteY1" fmla="*/ 0 h 3438742"/>
              <a:gd name="connsiteX2" fmla="*/ 3169838 w 3169838"/>
              <a:gd name="connsiteY2" fmla="*/ 10476 h 3438742"/>
              <a:gd name="connsiteX3" fmla="*/ 3169838 w 3169838"/>
              <a:gd name="connsiteY3" fmla="*/ 3432490 h 3438742"/>
              <a:gd name="connsiteX4" fmla="*/ 1643 w 3169838"/>
              <a:gd name="connsiteY4" fmla="*/ 3438742 h 3438742"/>
              <a:gd name="connsiteX5" fmla="*/ 0 w 3169838"/>
              <a:gd name="connsiteY5" fmla="*/ 514412 h 3438742"/>
              <a:gd name="connsiteX0" fmla="*/ 0 w 3169838"/>
              <a:gd name="connsiteY0" fmla="*/ 514412 h 3441124"/>
              <a:gd name="connsiteX1" fmla="*/ 169581 w 3169838"/>
              <a:gd name="connsiteY1" fmla="*/ 0 h 3441124"/>
              <a:gd name="connsiteX2" fmla="*/ 3169838 w 3169838"/>
              <a:gd name="connsiteY2" fmla="*/ 10476 h 3441124"/>
              <a:gd name="connsiteX3" fmla="*/ 3169838 w 3169838"/>
              <a:gd name="connsiteY3" fmla="*/ 3432490 h 3441124"/>
              <a:gd name="connsiteX4" fmla="*/ 5226 w 3169838"/>
              <a:gd name="connsiteY4" fmla="*/ 3441124 h 3441124"/>
              <a:gd name="connsiteX5" fmla="*/ 0 w 3169838"/>
              <a:gd name="connsiteY5" fmla="*/ 514412 h 3441124"/>
              <a:gd name="connsiteX0" fmla="*/ 0 w 3169838"/>
              <a:gd name="connsiteY0" fmla="*/ 514412 h 3439933"/>
              <a:gd name="connsiteX1" fmla="*/ 169581 w 3169838"/>
              <a:gd name="connsiteY1" fmla="*/ 0 h 3439933"/>
              <a:gd name="connsiteX2" fmla="*/ 3169838 w 3169838"/>
              <a:gd name="connsiteY2" fmla="*/ 10476 h 3439933"/>
              <a:gd name="connsiteX3" fmla="*/ 3169838 w 3169838"/>
              <a:gd name="connsiteY3" fmla="*/ 3432490 h 3439933"/>
              <a:gd name="connsiteX4" fmla="*/ 2439 w 3169838"/>
              <a:gd name="connsiteY4" fmla="*/ 3439933 h 3439933"/>
              <a:gd name="connsiteX5" fmla="*/ 0 w 3169838"/>
              <a:gd name="connsiteY5" fmla="*/ 514412 h 343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9838" h="3439933" extrusionOk="0">
                <a:moveTo>
                  <a:pt x="0" y="514412"/>
                </a:moveTo>
                <a:lnTo>
                  <a:pt x="169581" y="0"/>
                </a:lnTo>
                <a:lnTo>
                  <a:pt x="3169838" y="10476"/>
                </a:lnTo>
                <a:lnTo>
                  <a:pt x="3169838" y="3432490"/>
                </a:lnTo>
                <a:lnTo>
                  <a:pt x="2439" y="3439933"/>
                </a:lnTo>
                <a:cubicBezTo>
                  <a:pt x="-722" y="2467240"/>
                  <a:pt x="3161" y="1487105"/>
                  <a:pt x="0" y="514412"/>
                </a:cubicBez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Bild einfügen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5871806" y="3435987"/>
            <a:ext cx="3182811" cy="3422013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Bild einfügen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9053621" y="3435988"/>
            <a:ext cx="3138380" cy="3422012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Bild einfügen</a:t>
            </a:r>
            <a:endParaRPr/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0"/>
          </p:nvPr>
        </p:nvSpPr>
        <p:spPr bwMode="auto">
          <a:xfrm>
            <a:off x="2711450" y="1"/>
            <a:ext cx="9480550" cy="34289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7" name="Freihandform: Form 31"/>
          <p:cNvSpPr/>
          <p:nvPr userDrawn="1"/>
        </p:nvSpPr>
        <p:spPr bwMode="auto">
          <a:xfrm>
            <a:off x="-268560" y="-280231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2701968" y="3432724"/>
            <a:ext cx="3169838" cy="3425275"/>
          </a:xfrm>
          <a:custGeom>
            <a:avLst/>
            <a:gdLst>
              <a:gd name="connsiteX0" fmla="*/ 0 w 3160356"/>
              <a:gd name="connsiteY0" fmla="*/ 0 h 3422014"/>
              <a:gd name="connsiteX1" fmla="*/ 3160356 w 3160356"/>
              <a:gd name="connsiteY1" fmla="*/ 0 h 3422014"/>
              <a:gd name="connsiteX2" fmla="*/ 3160356 w 3160356"/>
              <a:gd name="connsiteY2" fmla="*/ 3422014 h 3422014"/>
              <a:gd name="connsiteX3" fmla="*/ 0 w 3160356"/>
              <a:gd name="connsiteY3" fmla="*/ 3422014 h 3422014"/>
              <a:gd name="connsiteX4" fmla="*/ 0 w 3160356"/>
              <a:gd name="connsiteY4" fmla="*/ 0 h 3422014"/>
              <a:gd name="connsiteX0" fmla="*/ 0 w 3160356"/>
              <a:gd name="connsiteY0" fmla="*/ 3261 h 3425275"/>
              <a:gd name="connsiteX1" fmla="*/ 505883 w 3160356"/>
              <a:gd name="connsiteY1" fmla="*/ 0 h 3425275"/>
              <a:gd name="connsiteX2" fmla="*/ 3160356 w 3160356"/>
              <a:gd name="connsiteY2" fmla="*/ 3261 h 3425275"/>
              <a:gd name="connsiteX3" fmla="*/ 3160356 w 3160356"/>
              <a:gd name="connsiteY3" fmla="*/ 3425275 h 3425275"/>
              <a:gd name="connsiteX4" fmla="*/ 0 w 3160356"/>
              <a:gd name="connsiteY4" fmla="*/ 3425275 h 3425275"/>
              <a:gd name="connsiteX5" fmla="*/ 0 w 3160356"/>
              <a:gd name="connsiteY5" fmla="*/ 3261 h 3425275"/>
              <a:gd name="connsiteX0" fmla="*/ 0 w 3169838"/>
              <a:gd name="connsiteY0" fmla="*/ 507197 h 3425275"/>
              <a:gd name="connsiteX1" fmla="*/ 515365 w 3169838"/>
              <a:gd name="connsiteY1" fmla="*/ 0 h 3425275"/>
              <a:gd name="connsiteX2" fmla="*/ 3169838 w 3169838"/>
              <a:gd name="connsiteY2" fmla="*/ 3261 h 3425275"/>
              <a:gd name="connsiteX3" fmla="*/ 3169838 w 3169838"/>
              <a:gd name="connsiteY3" fmla="*/ 3425275 h 3425275"/>
              <a:gd name="connsiteX4" fmla="*/ 9482 w 3169838"/>
              <a:gd name="connsiteY4" fmla="*/ 3425275 h 3425275"/>
              <a:gd name="connsiteX5" fmla="*/ 0 w 3169838"/>
              <a:gd name="connsiteY5" fmla="*/ 507197 h 342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9838" h="3425275" extrusionOk="0">
                <a:moveTo>
                  <a:pt x="0" y="507197"/>
                </a:moveTo>
                <a:lnTo>
                  <a:pt x="515365" y="0"/>
                </a:lnTo>
                <a:lnTo>
                  <a:pt x="3169838" y="3261"/>
                </a:lnTo>
                <a:lnTo>
                  <a:pt x="3169838" y="3425275"/>
                </a:lnTo>
                <a:lnTo>
                  <a:pt x="9482" y="3425275"/>
                </a:lnTo>
                <a:cubicBezTo>
                  <a:pt x="6321" y="2452582"/>
                  <a:pt x="3161" y="1479890"/>
                  <a:pt x="0" y="507197"/>
                </a:cubicBez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Bild einfügen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4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2707435" y="-3726"/>
            <a:ext cx="3182811" cy="3432723"/>
          </a:xfrm>
          <a:custGeom>
            <a:avLst/>
            <a:gdLst>
              <a:gd name="connsiteX0" fmla="*/ 0 w 3182811"/>
              <a:gd name="connsiteY0" fmla="*/ 0 h 3432723"/>
              <a:gd name="connsiteX1" fmla="*/ 3182811 w 3182811"/>
              <a:gd name="connsiteY1" fmla="*/ 0 h 3432723"/>
              <a:gd name="connsiteX2" fmla="*/ 3182811 w 3182811"/>
              <a:gd name="connsiteY2" fmla="*/ 3432723 h 3432723"/>
              <a:gd name="connsiteX3" fmla="*/ 0 w 3182811"/>
              <a:gd name="connsiteY3" fmla="*/ 3432723 h 3432723"/>
              <a:gd name="connsiteX4" fmla="*/ 0 w 3182811"/>
              <a:gd name="connsiteY4" fmla="*/ 0 h 3432723"/>
              <a:gd name="connsiteX0" fmla="*/ 0 w 3182811"/>
              <a:gd name="connsiteY0" fmla="*/ 0 h 3432723"/>
              <a:gd name="connsiteX1" fmla="*/ 3182811 w 3182811"/>
              <a:gd name="connsiteY1" fmla="*/ 0 h 3432723"/>
              <a:gd name="connsiteX2" fmla="*/ 3182811 w 3182811"/>
              <a:gd name="connsiteY2" fmla="*/ 3432723 h 3432723"/>
              <a:gd name="connsiteX3" fmla="*/ 523994 w 3182811"/>
              <a:gd name="connsiteY3" fmla="*/ 3432141 h 3432723"/>
              <a:gd name="connsiteX4" fmla="*/ 0 w 3182811"/>
              <a:gd name="connsiteY4" fmla="*/ 3432723 h 3432723"/>
              <a:gd name="connsiteX5" fmla="*/ 0 w 3182811"/>
              <a:gd name="connsiteY5" fmla="*/ 0 h 3432723"/>
              <a:gd name="connsiteX0" fmla="*/ 4677 w 3187488"/>
              <a:gd name="connsiteY0" fmla="*/ 0 h 3432723"/>
              <a:gd name="connsiteX1" fmla="*/ 3187488 w 3187488"/>
              <a:gd name="connsiteY1" fmla="*/ 0 h 3432723"/>
              <a:gd name="connsiteX2" fmla="*/ 3187488 w 3187488"/>
              <a:gd name="connsiteY2" fmla="*/ 3432723 h 3432723"/>
              <a:gd name="connsiteX3" fmla="*/ 528671 w 3187488"/>
              <a:gd name="connsiteY3" fmla="*/ 3432141 h 3432723"/>
              <a:gd name="connsiteX4" fmla="*/ 0 w 3187488"/>
              <a:gd name="connsiteY4" fmla="*/ 2780249 h 3432723"/>
              <a:gd name="connsiteX5" fmla="*/ 4677 w 3187488"/>
              <a:gd name="connsiteY5" fmla="*/ 0 h 3432723"/>
              <a:gd name="connsiteX0" fmla="*/ 0 w 3182811"/>
              <a:gd name="connsiteY0" fmla="*/ 0 h 3432723"/>
              <a:gd name="connsiteX1" fmla="*/ 3182811 w 3182811"/>
              <a:gd name="connsiteY1" fmla="*/ 0 h 3432723"/>
              <a:gd name="connsiteX2" fmla="*/ 3182811 w 3182811"/>
              <a:gd name="connsiteY2" fmla="*/ 3432723 h 3432723"/>
              <a:gd name="connsiteX3" fmla="*/ 523994 w 3182811"/>
              <a:gd name="connsiteY3" fmla="*/ 3432141 h 3432723"/>
              <a:gd name="connsiteX4" fmla="*/ 23286 w 3182811"/>
              <a:gd name="connsiteY4" fmla="*/ 2927056 h 3432723"/>
              <a:gd name="connsiteX5" fmla="*/ 0 w 3182811"/>
              <a:gd name="connsiteY5" fmla="*/ 0 h 3432723"/>
              <a:gd name="connsiteX0" fmla="*/ 0 w 3164635"/>
              <a:gd name="connsiteY0" fmla="*/ 8389 h 3432723"/>
              <a:gd name="connsiteX1" fmla="*/ 3164635 w 3164635"/>
              <a:gd name="connsiteY1" fmla="*/ 0 h 3432723"/>
              <a:gd name="connsiteX2" fmla="*/ 3164635 w 3164635"/>
              <a:gd name="connsiteY2" fmla="*/ 3432723 h 3432723"/>
              <a:gd name="connsiteX3" fmla="*/ 505818 w 3164635"/>
              <a:gd name="connsiteY3" fmla="*/ 3432141 h 3432723"/>
              <a:gd name="connsiteX4" fmla="*/ 5110 w 3164635"/>
              <a:gd name="connsiteY4" fmla="*/ 2927056 h 3432723"/>
              <a:gd name="connsiteX5" fmla="*/ 0 w 3164635"/>
              <a:gd name="connsiteY5" fmla="*/ 8389 h 3432723"/>
              <a:gd name="connsiteX0" fmla="*/ 22933 w 3159605"/>
              <a:gd name="connsiteY0" fmla="*/ 12583 h 3432723"/>
              <a:gd name="connsiteX1" fmla="*/ 3159605 w 3159605"/>
              <a:gd name="connsiteY1" fmla="*/ 0 h 3432723"/>
              <a:gd name="connsiteX2" fmla="*/ 3159605 w 3159605"/>
              <a:gd name="connsiteY2" fmla="*/ 3432723 h 3432723"/>
              <a:gd name="connsiteX3" fmla="*/ 500788 w 3159605"/>
              <a:gd name="connsiteY3" fmla="*/ 3432141 h 3432723"/>
              <a:gd name="connsiteX4" fmla="*/ 80 w 3159605"/>
              <a:gd name="connsiteY4" fmla="*/ 2927056 h 3432723"/>
              <a:gd name="connsiteX5" fmla="*/ 22933 w 3159605"/>
              <a:gd name="connsiteY5" fmla="*/ 12583 h 3432723"/>
              <a:gd name="connsiteX0" fmla="*/ 924 w 3159966"/>
              <a:gd name="connsiteY0" fmla="*/ 4194 h 3432723"/>
              <a:gd name="connsiteX1" fmla="*/ 3159966 w 3159966"/>
              <a:gd name="connsiteY1" fmla="*/ 0 h 3432723"/>
              <a:gd name="connsiteX2" fmla="*/ 3159966 w 3159966"/>
              <a:gd name="connsiteY2" fmla="*/ 3432723 h 3432723"/>
              <a:gd name="connsiteX3" fmla="*/ 501149 w 3159966"/>
              <a:gd name="connsiteY3" fmla="*/ 3432141 h 3432723"/>
              <a:gd name="connsiteX4" fmla="*/ 441 w 3159966"/>
              <a:gd name="connsiteY4" fmla="*/ 2927056 h 3432723"/>
              <a:gd name="connsiteX5" fmla="*/ 924 w 3159966"/>
              <a:gd name="connsiteY5" fmla="*/ 4194 h 3432723"/>
              <a:gd name="connsiteX0" fmla="*/ 924 w 3159966"/>
              <a:gd name="connsiteY0" fmla="*/ 4194 h 3432723"/>
              <a:gd name="connsiteX1" fmla="*/ 3159966 w 3159966"/>
              <a:gd name="connsiteY1" fmla="*/ 0 h 3432723"/>
              <a:gd name="connsiteX2" fmla="*/ 3159966 w 3159966"/>
              <a:gd name="connsiteY2" fmla="*/ 3432723 h 3432723"/>
              <a:gd name="connsiteX3" fmla="*/ 517818 w 3159966"/>
              <a:gd name="connsiteY3" fmla="*/ 3373800 h 3432723"/>
              <a:gd name="connsiteX4" fmla="*/ 441 w 3159966"/>
              <a:gd name="connsiteY4" fmla="*/ 2927056 h 3432723"/>
              <a:gd name="connsiteX5" fmla="*/ 924 w 3159966"/>
              <a:gd name="connsiteY5" fmla="*/ 4194 h 3432723"/>
              <a:gd name="connsiteX0" fmla="*/ 924 w 3159966"/>
              <a:gd name="connsiteY0" fmla="*/ 4194 h 3432723"/>
              <a:gd name="connsiteX1" fmla="*/ 3159966 w 3159966"/>
              <a:gd name="connsiteY1" fmla="*/ 0 h 3432723"/>
              <a:gd name="connsiteX2" fmla="*/ 3159966 w 3159966"/>
              <a:gd name="connsiteY2" fmla="*/ 3432723 h 3432723"/>
              <a:gd name="connsiteX3" fmla="*/ 501149 w 3159966"/>
              <a:gd name="connsiteY3" fmla="*/ 3424997 h 3432723"/>
              <a:gd name="connsiteX4" fmla="*/ 441 w 3159966"/>
              <a:gd name="connsiteY4" fmla="*/ 2927056 h 3432723"/>
              <a:gd name="connsiteX5" fmla="*/ 924 w 3159966"/>
              <a:gd name="connsiteY5" fmla="*/ 4194 h 3432723"/>
              <a:gd name="connsiteX0" fmla="*/ 924 w 3159966"/>
              <a:gd name="connsiteY0" fmla="*/ 4194 h 3432723"/>
              <a:gd name="connsiteX1" fmla="*/ 3159966 w 3159966"/>
              <a:gd name="connsiteY1" fmla="*/ 0 h 3432723"/>
              <a:gd name="connsiteX2" fmla="*/ 3159966 w 3159966"/>
              <a:gd name="connsiteY2" fmla="*/ 3432723 h 3432723"/>
              <a:gd name="connsiteX3" fmla="*/ 495196 w 3159966"/>
              <a:gd name="connsiteY3" fmla="*/ 3427379 h 3432723"/>
              <a:gd name="connsiteX4" fmla="*/ 441 w 3159966"/>
              <a:gd name="connsiteY4" fmla="*/ 2927056 h 3432723"/>
              <a:gd name="connsiteX5" fmla="*/ 924 w 3159966"/>
              <a:gd name="connsiteY5" fmla="*/ 4194 h 343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9966" h="3432723" extrusionOk="0">
                <a:moveTo>
                  <a:pt x="924" y="4194"/>
                </a:moveTo>
                <a:lnTo>
                  <a:pt x="3159966" y="0"/>
                </a:lnTo>
                <a:lnTo>
                  <a:pt x="3159966" y="3432723"/>
                </a:lnTo>
                <a:lnTo>
                  <a:pt x="495196" y="3427379"/>
                </a:lnTo>
                <a:lnTo>
                  <a:pt x="441" y="2927056"/>
                </a:lnTo>
                <a:cubicBezTo>
                  <a:pt x="-1262" y="1954167"/>
                  <a:pt x="2627" y="977083"/>
                  <a:pt x="924" y="4194"/>
                </a:cubicBezTo>
                <a:close/>
              </a:path>
            </a:pathLst>
          </a:custGeom>
          <a:pattFill prst="pct30">
            <a:fgClr>
              <a:schemeClr val="accent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Bild einfügen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5870810" y="0"/>
            <a:ext cx="3182811" cy="3428999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Bild einfügen</a:t>
            </a:r>
            <a:endParaRPr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9053621" y="-1"/>
            <a:ext cx="3138379" cy="3428999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Bild einfügen</a:t>
            </a:r>
            <a:endParaRPr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5867401" y="3435988"/>
            <a:ext cx="3182811" cy="3432722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Bild einfügen</a:t>
            </a:r>
            <a:endParaRPr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9053621" y="3435988"/>
            <a:ext cx="3138380" cy="3422012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Bild einfügen</a:t>
            </a:r>
            <a:endParaRPr/>
          </a:p>
        </p:txBody>
      </p:sp>
      <p:sp>
        <p:nvSpPr>
          <p:cNvPr id="9" name="Freihandform: Form 8"/>
          <p:cNvSpPr/>
          <p:nvPr userDrawn="1"/>
        </p:nvSpPr>
        <p:spPr bwMode="auto">
          <a:xfrm>
            <a:off x="-268560" y="-280231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2701968" y="3420818"/>
            <a:ext cx="3169838" cy="3440752"/>
          </a:xfrm>
          <a:custGeom>
            <a:avLst/>
            <a:gdLst>
              <a:gd name="connsiteX0" fmla="*/ 0 w 3160356"/>
              <a:gd name="connsiteY0" fmla="*/ 0 h 3422014"/>
              <a:gd name="connsiteX1" fmla="*/ 3160356 w 3160356"/>
              <a:gd name="connsiteY1" fmla="*/ 0 h 3422014"/>
              <a:gd name="connsiteX2" fmla="*/ 3160356 w 3160356"/>
              <a:gd name="connsiteY2" fmla="*/ 3422014 h 3422014"/>
              <a:gd name="connsiteX3" fmla="*/ 0 w 3160356"/>
              <a:gd name="connsiteY3" fmla="*/ 3422014 h 3422014"/>
              <a:gd name="connsiteX4" fmla="*/ 0 w 3160356"/>
              <a:gd name="connsiteY4" fmla="*/ 0 h 3422014"/>
              <a:gd name="connsiteX0" fmla="*/ 0 w 3160356"/>
              <a:gd name="connsiteY0" fmla="*/ 3261 h 3425275"/>
              <a:gd name="connsiteX1" fmla="*/ 505883 w 3160356"/>
              <a:gd name="connsiteY1" fmla="*/ 0 h 3425275"/>
              <a:gd name="connsiteX2" fmla="*/ 3160356 w 3160356"/>
              <a:gd name="connsiteY2" fmla="*/ 3261 h 3425275"/>
              <a:gd name="connsiteX3" fmla="*/ 3160356 w 3160356"/>
              <a:gd name="connsiteY3" fmla="*/ 3425275 h 3425275"/>
              <a:gd name="connsiteX4" fmla="*/ 0 w 3160356"/>
              <a:gd name="connsiteY4" fmla="*/ 3425275 h 3425275"/>
              <a:gd name="connsiteX5" fmla="*/ 0 w 3160356"/>
              <a:gd name="connsiteY5" fmla="*/ 3261 h 3425275"/>
              <a:gd name="connsiteX0" fmla="*/ 0 w 3169838"/>
              <a:gd name="connsiteY0" fmla="*/ 507197 h 3425275"/>
              <a:gd name="connsiteX1" fmla="*/ 515365 w 3169838"/>
              <a:gd name="connsiteY1" fmla="*/ 0 h 3425275"/>
              <a:gd name="connsiteX2" fmla="*/ 3169838 w 3169838"/>
              <a:gd name="connsiteY2" fmla="*/ 3261 h 3425275"/>
              <a:gd name="connsiteX3" fmla="*/ 3169838 w 3169838"/>
              <a:gd name="connsiteY3" fmla="*/ 3425275 h 3425275"/>
              <a:gd name="connsiteX4" fmla="*/ 9482 w 3169838"/>
              <a:gd name="connsiteY4" fmla="*/ 3425275 h 3425275"/>
              <a:gd name="connsiteX5" fmla="*/ 0 w 3169838"/>
              <a:gd name="connsiteY5" fmla="*/ 507197 h 3425275"/>
              <a:gd name="connsiteX0" fmla="*/ 0 w 3169838"/>
              <a:gd name="connsiteY0" fmla="*/ 509578 h 3427656"/>
              <a:gd name="connsiteX1" fmla="*/ 503459 w 3169838"/>
              <a:gd name="connsiteY1" fmla="*/ 0 h 3427656"/>
              <a:gd name="connsiteX2" fmla="*/ 3169838 w 3169838"/>
              <a:gd name="connsiteY2" fmla="*/ 5642 h 3427656"/>
              <a:gd name="connsiteX3" fmla="*/ 3169838 w 3169838"/>
              <a:gd name="connsiteY3" fmla="*/ 3427656 h 3427656"/>
              <a:gd name="connsiteX4" fmla="*/ 9482 w 3169838"/>
              <a:gd name="connsiteY4" fmla="*/ 3427656 h 3427656"/>
              <a:gd name="connsiteX5" fmla="*/ 0 w 3169838"/>
              <a:gd name="connsiteY5" fmla="*/ 509578 h 3427656"/>
              <a:gd name="connsiteX0" fmla="*/ 0 w 3169838"/>
              <a:gd name="connsiteY0" fmla="*/ 509578 h 3427656"/>
              <a:gd name="connsiteX1" fmla="*/ 571325 w 3169838"/>
              <a:gd name="connsiteY1" fmla="*/ 0 h 3427656"/>
              <a:gd name="connsiteX2" fmla="*/ 3169838 w 3169838"/>
              <a:gd name="connsiteY2" fmla="*/ 5642 h 3427656"/>
              <a:gd name="connsiteX3" fmla="*/ 3169838 w 3169838"/>
              <a:gd name="connsiteY3" fmla="*/ 3427656 h 3427656"/>
              <a:gd name="connsiteX4" fmla="*/ 9482 w 3169838"/>
              <a:gd name="connsiteY4" fmla="*/ 3427656 h 3427656"/>
              <a:gd name="connsiteX5" fmla="*/ 0 w 3169838"/>
              <a:gd name="connsiteY5" fmla="*/ 509578 h 3427656"/>
              <a:gd name="connsiteX0" fmla="*/ 0 w 3169838"/>
              <a:gd name="connsiteY0" fmla="*/ 519103 h 3437181"/>
              <a:gd name="connsiteX1" fmla="*/ 514175 w 3169838"/>
              <a:gd name="connsiteY1" fmla="*/ 0 h 3437181"/>
              <a:gd name="connsiteX2" fmla="*/ 3169838 w 3169838"/>
              <a:gd name="connsiteY2" fmla="*/ 15167 h 3437181"/>
              <a:gd name="connsiteX3" fmla="*/ 3169838 w 3169838"/>
              <a:gd name="connsiteY3" fmla="*/ 3437181 h 3437181"/>
              <a:gd name="connsiteX4" fmla="*/ 9482 w 3169838"/>
              <a:gd name="connsiteY4" fmla="*/ 3437181 h 3437181"/>
              <a:gd name="connsiteX5" fmla="*/ 0 w 3169838"/>
              <a:gd name="connsiteY5" fmla="*/ 519103 h 3437181"/>
              <a:gd name="connsiteX0" fmla="*/ 0 w 3169838"/>
              <a:gd name="connsiteY0" fmla="*/ 519103 h 3437181"/>
              <a:gd name="connsiteX1" fmla="*/ 502269 w 3169838"/>
              <a:gd name="connsiteY1" fmla="*/ 0 h 3437181"/>
              <a:gd name="connsiteX2" fmla="*/ 3169838 w 3169838"/>
              <a:gd name="connsiteY2" fmla="*/ 15167 h 3437181"/>
              <a:gd name="connsiteX3" fmla="*/ 3169838 w 3169838"/>
              <a:gd name="connsiteY3" fmla="*/ 3437181 h 3437181"/>
              <a:gd name="connsiteX4" fmla="*/ 9482 w 3169838"/>
              <a:gd name="connsiteY4" fmla="*/ 3437181 h 3437181"/>
              <a:gd name="connsiteX5" fmla="*/ 0 w 3169838"/>
              <a:gd name="connsiteY5" fmla="*/ 519103 h 3437181"/>
              <a:gd name="connsiteX0" fmla="*/ 3124 w 3172962"/>
              <a:gd name="connsiteY0" fmla="*/ 519103 h 3444324"/>
              <a:gd name="connsiteX1" fmla="*/ 505393 w 3172962"/>
              <a:gd name="connsiteY1" fmla="*/ 0 h 3444324"/>
              <a:gd name="connsiteX2" fmla="*/ 3172962 w 3172962"/>
              <a:gd name="connsiteY2" fmla="*/ 15167 h 3444324"/>
              <a:gd name="connsiteX3" fmla="*/ 3172962 w 3172962"/>
              <a:gd name="connsiteY3" fmla="*/ 3437181 h 3444324"/>
              <a:gd name="connsiteX4" fmla="*/ 700 w 3172962"/>
              <a:gd name="connsiteY4" fmla="*/ 3444324 h 3444324"/>
              <a:gd name="connsiteX5" fmla="*/ 3124 w 3172962"/>
              <a:gd name="connsiteY5" fmla="*/ 519103 h 3444324"/>
              <a:gd name="connsiteX0" fmla="*/ 0 w 3169838"/>
              <a:gd name="connsiteY0" fmla="*/ 519103 h 3447896"/>
              <a:gd name="connsiteX1" fmla="*/ 502269 w 3169838"/>
              <a:gd name="connsiteY1" fmla="*/ 0 h 3447896"/>
              <a:gd name="connsiteX2" fmla="*/ 3169838 w 3169838"/>
              <a:gd name="connsiteY2" fmla="*/ 15167 h 3447896"/>
              <a:gd name="connsiteX3" fmla="*/ 3169838 w 3169838"/>
              <a:gd name="connsiteY3" fmla="*/ 3437181 h 3447896"/>
              <a:gd name="connsiteX4" fmla="*/ 4719 w 3169838"/>
              <a:gd name="connsiteY4" fmla="*/ 3447896 h 3447896"/>
              <a:gd name="connsiteX5" fmla="*/ 0 w 3169838"/>
              <a:gd name="connsiteY5" fmla="*/ 519103 h 3447896"/>
              <a:gd name="connsiteX0" fmla="*/ 0 w 3169838"/>
              <a:gd name="connsiteY0" fmla="*/ 519103 h 3437181"/>
              <a:gd name="connsiteX1" fmla="*/ 502269 w 3169838"/>
              <a:gd name="connsiteY1" fmla="*/ 0 h 3437181"/>
              <a:gd name="connsiteX2" fmla="*/ 3169838 w 3169838"/>
              <a:gd name="connsiteY2" fmla="*/ 15167 h 3437181"/>
              <a:gd name="connsiteX3" fmla="*/ 3169838 w 3169838"/>
              <a:gd name="connsiteY3" fmla="*/ 3437181 h 3437181"/>
              <a:gd name="connsiteX4" fmla="*/ 9481 w 3169838"/>
              <a:gd name="connsiteY4" fmla="*/ 3428846 h 3437181"/>
              <a:gd name="connsiteX5" fmla="*/ 0 w 3169838"/>
              <a:gd name="connsiteY5" fmla="*/ 519103 h 3437181"/>
              <a:gd name="connsiteX0" fmla="*/ 0 w 3169838"/>
              <a:gd name="connsiteY0" fmla="*/ 519103 h 3440752"/>
              <a:gd name="connsiteX1" fmla="*/ 502269 w 3169838"/>
              <a:gd name="connsiteY1" fmla="*/ 0 h 3440752"/>
              <a:gd name="connsiteX2" fmla="*/ 3169838 w 3169838"/>
              <a:gd name="connsiteY2" fmla="*/ 15167 h 3440752"/>
              <a:gd name="connsiteX3" fmla="*/ 3169838 w 3169838"/>
              <a:gd name="connsiteY3" fmla="*/ 3437181 h 3440752"/>
              <a:gd name="connsiteX4" fmla="*/ 4719 w 3169838"/>
              <a:gd name="connsiteY4" fmla="*/ 3440752 h 3440752"/>
              <a:gd name="connsiteX5" fmla="*/ 0 w 3169838"/>
              <a:gd name="connsiteY5" fmla="*/ 519103 h 344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9838" h="3440752" extrusionOk="0">
                <a:moveTo>
                  <a:pt x="0" y="519103"/>
                </a:moveTo>
                <a:lnTo>
                  <a:pt x="502269" y="0"/>
                </a:lnTo>
                <a:lnTo>
                  <a:pt x="3169838" y="15167"/>
                </a:lnTo>
                <a:lnTo>
                  <a:pt x="3169838" y="3437181"/>
                </a:lnTo>
                <a:lnTo>
                  <a:pt x="4719" y="3440752"/>
                </a:lnTo>
                <a:cubicBezTo>
                  <a:pt x="1558" y="2468059"/>
                  <a:pt x="3161" y="1491796"/>
                  <a:pt x="0" y="519103"/>
                </a:cubicBez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Bild einfügen</a:t>
            </a:r>
            <a:endParaRPr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0"/>
          </p:nvPr>
        </p:nvSpPr>
        <p:spPr bwMode="auto">
          <a:xfrm>
            <a:off x="3503712" y="2708919"/>
            <a:ext cx="8352928" cy="1440160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anchor="ctr"/>
          <a:lstStyle>
            <a:lvl1pPr marL="0" indent="0" algn="ctr">
              <a:buNone/>
              <a:defRPr sz="48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pa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5" name="Gruppieren 2"/>
          <p:cNvGrpSpPr/>
          <p:nvPr userDrawn="1"/>
        </p:nvGrpSpPr>
        <p:grpSpPr bwMode="auto">
          <a:xfrm>
            <a:off x="-2171700" y="-4090737"/>
            <a:ext cx="17509708" cy="14561894"/>
            <a:chOff x="1571988" y="-5551268"/>
            <a:chExt cx="16004812" cy="13310352"/>
          </a:xfrm>
        </p:grpSpPr>
        <p:sp>
          <p:nvSpPr>
            <p:cNvPr id="6" name="Ellipse 20"/>
            <p:cNvSpPr/>
            <p:nvPr/>
          </p:nvSpPr>
          <p:spPr bwMode="auto">
            <a:xfrm>
              <a:off x="1571988" y="-4887357"/>
              <a:ext cx="12109419" cy="12199384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" name="Ellipse 19"/>
            <p:cNvSpPr/>
            <p:nvPr/>
          </p:nvSpPr>
          <p:spPr bwMode="auto">
            <a:xfrm>
              <a:off x="2866475" y="-5415684"/>
              <a:ext cx="12109419" cy="12199384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Ellipse 18"/>
            <p:cNvSpPr/>
            <p:nvPr/>
          </p:nvSpPr>
          <p:spPr bwMode="auto">
            <a:xfrm>
              <a:off x="5467381" y="-5551268"/>
              <a:ext cx="12109419" cy="12199384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Ellipse 17"/>
            <p:cNvSpPr/>
            <p:nvPr/>
          </p:nvSpPr>
          <p:spPr bwMode="auto">
            <a:xfrm>
              <a:off x="3355032" y="-4440300"/>
              <a:ext cx="12109419" cy="12199384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0" name="Rechteck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Titel 2"/>
          <p:cNvSpPr/>
          <p:nvPr userDrawn="1"/>
        </p:nvSpPr>
        <p:spPr bwMode="auto">
          <a:xfrm>
            <a:off x="3539716" y="4517666"/>
            <a:ext cx="5112567" cy="1197429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Zapf Humanist 601 Ultra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de-DE" sz="2000">
                <a:latin typeface="Zapf Humanist 601"/>
              </a:rPr>
              <a:t>Philosophische Fakultät</a:t>
            </a:r>
            <a:endParaRPr>
              <a:latin typeface="Zapf Humanist 601"/>
            </a:endParaRPr>
          </a:p>
          <a:p>
            <a:pPr algn="ctr">
              <a:lnSpc>
                <a:spcPct val="100000"/>
              </a:lnSpc>
              <a:defRPr/>
            </a:pPr>
            <a:r>
              <a:rPr lang="de-DE" sz="2000">
                <a:latin typeface="Zapf Humanist 601"/>
              </a:rPr>
              <a:t>2021</a:t>
            </a:r>
            <a:endParaRPr>
              <a:latin typeface="Zapf Humanist 601"/>
            </a:endParaRPr>
          </a:p>
        </p:txBody>
      </p:sp>
      <p:pic>
        <p:nvPicPr>
          <p:cNvPr id="12" name="Grafik 4" descr="Ein Bild, das sitzend, computer, dunkel, Computer enthält.&#10;&#10;Automatisch generierte Beschreibu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913357" y="2225049"/>
            <a:ext cx="2365286" cy="2365286"/>
          </a:xfrm>
          <a:prstGeom prst="rect">
            <a:avLst/>
          </a:prstGeom>
        </p:spPr>
      </p:pic>
      <p:sp>
        <p:nvSpPr>
          <p:cNvPr id="13" name="Freihandform: Form 17"/>
          <p:cNvSpPr/>
          <p:nvPr userDrawn="1"/>
        </p:nvSpPr>
        <p:spPr bwMode="auto">
          <a:xfrm>
            <a:off x="-268560" y="-280231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3C1A560-8B18-4CDD-989C-CACEBDF9E892}" type="datetimeFigureOut">
              <a:rPr lang="de-DE"/>
              <a:t>29.03.2021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AD74EE-4857-4FE5-8E81-B147A1B8961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70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ihandform: Form 8"/>
          <p:cNvSpPr/>
          <p:nvPr userDrawn="1"/>
        </p:nvSpPr>
        <p:spPr bwMode="auto">
          <a:xfrm>
            <a:off x="-268560" y="-280231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5" name="Freihandform: Form 10"/>
          <p:cNvSpPr/>
          <p:nvPr userDrawn="1"/>
        </p:nvSpPr>
        <p:spPr bwMode="auto">
          <a:xfrm>
            <a:off x="-2" y="0"/>
            <a:ext cx="3215681" cy="6858000"/>
          </a:xfrm>
          <a:custGeom>
            <a:avLst/>
            <a:gdLst>
              <a:gd name="connsiteX0" fmla="*/ 0 w 3207000"/>
              <a:gd name="connsiteY0" fmla="*/ 0 h 6858000"/>
              <a:gd name="connsiteX1" fmla="*/ 2700621 w 3207000"/>
              <a:gd name="connsiteY1" fmla="*/ 0 h 6858000"/>
              <a:gd name="connsiteX2" fmla="*/ 2700621 w 3207000"/>
              <a:gd name="connsiteY2" fmla="*/ 2922620 h 6858000"/>
              <a:gd name="connsiteX3" fmla="*/ 3207000 w 3207000"/>
              <a:gd name="connsiteY3" fmla="*/ 3428999 h 6858000"/>
              <a:gd name="connsiteX4" fmla="*/ 2700621 w 3207000"/>
              <a:gd name="connsiteY4" fmla="*/ 3935378 h 6858000"/>
              <a:gd name="connsiteX5" fmla="*/ 2700621 w 3207000"/>
              <a:gd name="connsiteY5" fmla="*/ 6858000 h 6858000"/>
              <a:gd name="connsiteX6" fmla="*/ 0 w 3207000"/>
              <a:gd name="connsiteY6" fmla="*/ 6858000 h 6858000"/>
              <a:gd name="connsiteX7" fmla="*/ 0 w 3207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7000" h="6858000" extrusionOk="0">
                <a:moveTo>
                  <a:pt x="0" y="0"/>
                </a:moveTo>
                <a:lnTo>
                  <a:pt x="2700621" y="0"/>
                </a:lnTo>
                <a:lnTo>
                  <a:pt x="2700621" y="2922620"/>
                </a:lnTo>
                <a:lnTo>
                  <a:pt x="3207000" y="3428999"/>
                </a:lnTo>
                <a:lnTo>
                  <a:pt x="2700621" y="3935378"/>
                </a:lnTo>
                <a:lnTo>
                  <a:pt x="270062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pic>
        <p:nvPicPr>
          <p:cNvPr id="6" name="Grafik 9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 rot="16199998">
            <a:off x="-856656" y="5258432"/>
            <a:ext cx="2372766" cy="459790"/>
          </a:xfrm>
          <a:prstGeom prst="rect">
            <a:avLst/>
          </a:prstGeom>
        </p:spPr>
      </p:pic>
      <p:sp>
        <p:nvSpPr>
          <p:cNvPr id="7" name="Textfeld 10"/>
          <p:cNvSpPr/>
          <p:nvPr userDrawn="1"/>
        </p:nvSpPr>
        <p:spPr bwMode="auto">
          <a:xfrm rot="16199998">
            <a:off x="-1380273" y="1631680"/>
            <a:ext cx="3420000" cy="5232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defRPr/>
            </a:pPr>
            <a:r>
              <a:rPr lang="de-DE" sz="1400" b="1">
                <a:solidFill>
                  <a:schemeClr val="bg1"/>
                </a:solidFill>
                <a:latin typeface="Zapf Humanist 601 Ultra"/>
              </a:rPr>
              <a:t>Philosophische Fakultät</a:t>
            </a:r>
            <a:endParaRPr/>
          </a:p>
          <a:p>
            <a:pPr algn="r">
              <a:defRPr/>
            </a:pPr>
            <a:r>
              <a:rPr lang="de-DE" sz="1400">
                <a:solidFill>
                  <a:schemeClr val="bg1"/>
                </a:solidFill>
                <a:latin typeface="Zapf Humanist 601"/>
              </a:rPr>
              <a:t>Studiendekanat</a:t>
            </a:r>
            <a:endParaRPr/>
          </a:p>
        </p:txBody>
      </p:sp>
      <p:sp>
        <p:nvSpPr>
          <p:cNvPr id="8" name="Textfeld 18"/>
          <p:cNvSpPr/>
          <p:nvPr userDrawn="1"/>
        </p:nvSpPr>
        <p:spPr bwMode="auto">
          <a:xfrm rot="16199998">
            <a:off x="-1421447" y="2945604"/>
            <a:ext cx="572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600" dirty="0">
                <a:solidFill>
                  <a:schemeClr val="bg1"/>
                </a:solidFill>
                <a:latin typeface="Zapf Humanist 601"/>
              </a:rPr>
              <a:t>Philosophische Fakultät III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2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ihandform: Form 16"/>
          <p:cNvSpPr/>
          <p:nvPr userDrawn="1"/>
        </p:nvSpPr>
        <p:spPr bwMode="auto">
          <a:xfrm>
            <a:off x="-268560" y="-280231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5" name="Freihandform: Form 59"/>
          <p:cNvSpPr/>
          <p:nvPr userDrawn="1"/>
        </p:nvSpPr>
        <p:spPr bwMode="auto">
          <a:xfrm>
            <a:off x="-268560" y="-280232"/>
            <a:ext cx="12729120" cy="7418461"/>
          </a:xfrm>
          <a:custGeom>
            <a:avLst/>
            <a:gdLst>
              <a:gd name="connsiteX0" fmla="*/ 268560 w 12729120"/>
              <a:gd name="connsiteY0" fmla="*/ 280231 h 7418461"/>
              <a:gd name="connsiteX1" fmla="*/ 268560 w 12729120"/>
              <a:gd name="connsiteY1" fmla="*/ 7138230 h 7418461"/>
              <a:gd name="connsiteX2" fmla="*/ 12460560 w 12729120"/>
              <a:gd name="connsiteY2" fmla="*/ 7138230 h 7418461"/>
              <a:gd name="connsiteX3" fmla="*/ 12460560 w 12729120"/>
              <a:gd name="connsiteY3" fmla="*/ 280231 h 7418461"/>
              <a:gd name="connsiteX4" fmla="*/ 0 w 12729120"/>
              <a:gd name="connsiteY4" fmla="*/ 0 h 7418461"/>
              <a:gd name="connsiteX5" fmla="*/ 12729120 w 12729120"/>
              <a:gd name="connsiteY5" fmla="*/ 0 h 7418461"/>
              <a:gd name="connsiteX6" fmla="*/ 12729120 w 12729120"/>
              <a:gd name="connsiteY6" fmla="*/ 7418461 h 7418461"/>
              <a:gd name="connsiteX7" fmla="*/ 0 w 12729120"/>
              <a:gd name="connsiteY7" fmla="*/ 7418461 h 74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9120" h="7418461" extrusionOk="0">
                <a:moveTo>
                  <a:pt x="268560" y="280231"/>
                </a:moveTo>
                <a:lnTo>
                  <a:pt x="268560" y="7138230"/>
                </a:lnTo>
                <a:lnTo>
                  <a:pt x="12460560" y="7138230"/>
                </a:lnTo>
                <a:lnTo>
                  <a:pt x="12460560" y="280231"/>
                </a:lnTo>
                <a:close/>
                <a:moveTo>
                  <a:pt x="0" y="0"/>
                </a:moveTo>
                <a:lnTo>
                  <a:pt x="12729120" y="0"/>
                </a:lnTo>
                <a:lnTo>
                  <a:pt x="12729120" y="7418461"/>
                </a:lnTo>
                <a:lnTo>
                  <a:pt x="0" y="74184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6" name="Freihandform: Form 66"/>
          <p:cNvSpPr/>
          <p:nvPr userDrawn="1"/>
        </p:nvSpPr>
        <p:spPr bwMode="auto">
          <a:xfrm>
            <a:off x="2707928" y="-4762"/>
            <a:ext cx="7283890" cy="6862762"/>
          </a:xfrm>
          <a:custGeom>
            <a:avLst/>
            <a:gdLst>
              <a:gd name="connsiteX0" fmla="*/ 1 w 7283890"/>
              <a:gd name="connsiteY0" fmla="*/ 0 h 6862762"/>
              <a:gd name="connsiteX1" fmla="*/ 6776141 w 7283890"/>
              <a:gd name="connsiteY1" fmla="*/ 0 h 6862762"/>
              <a:gd name="connsiteX2" fmla="*/ 6776141 w 7283890"/>
              <a:gd name="connsiteY2" fmla="*/ 2917113 h 6862762"/>
              <a:gd name="connsiteX3" fmla="*/ 7283890 w 7283890"/>
              <a:gd name="connsiteY3" fmla="*/ 3423492 h 6862762"/>
              <a:gd name="connsiteX4" fmla="*/ 6776141 w 7283890"/>
              <a:gd name="connsiteY4" fmla="*/ 3929871 h 6862762"/>
              <a:gd name="connsiteX5" fmla="*/ 6776141 w 7283890"/>
              <a:gd name="connsiteY5" fmla="*/ 5882034 h 6862762"/>
              <a:gd name="connsiteX6" fmla="*/ 6776141 w 7283890"/>
              <a:gd name="connsiteY6" fmla="*/ 6746130 h 6862762"/>
              <a:gd name="connsiteX7" fmla="*/ 6776140 w 7283890"/>
              <a:gd name="connsiteY7" fmla="*/ 6746130 h 6862762"/>
              <a:gd name="connsiteX8" fmla="*/ 6776140 w 7283890"/>
              <a:gd name="connsiteY8" fmla="*/ 6862762 h 6862762"/>
              <a:gd name="connsiteX9" fmla="*/ 0 w 7283890"/>
              <a:gd name="connsiteY9" fmla="*/ 6862762 h 6862762"/>
              <a:gd name="connsiteX10" fmla="*/ 0 w 7283890"/>
              <a:gd name="connsiteY10" fmla="*/ 6314083 h 6862762"/>
              <a:gd name="connsiteX11" fmla="*/ 1 w 7283890"/>
              <a:gd name="connsiteY11" fmla="*/ 6314083 h 6862762"/>
              <a:gd name="connsiteX12" fmla="*/ 1 w 7283890"/>
              <a:gd name="connsiteY12" fmla="*/ 5882034 h 6862762"/>
              <a:gd name="connsiteX13" fmla="*/ 1 w 7283890"/>
              <a:gd name="connsiteY13" fmla="*/ 3935378 h 6862762"/>
              <a:gd name="connsiteX14" fmla="*/ 507750 w 7283890"/>
              <a:gd name="connsiteY14" fmla="*/ 3428999 h 6862762"/>
              <a:gd name="connsiteX15" fmla="*/ 1 w 7283890"/>
              <a:gd name="connsiteY15" fmla="*/ 2922620 h 686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83890" h="6862762" extrusionOk="0">
                <a:moveTo>
                  <a:pt x="1" y="0"/>
                </a:moveTo>
                <a:lnTo>
                  <a:pt x="6776141" y="0"/>
                </a:lnTo>
                <a:lnTo>
                  <a:pt x="6776141" y="2917113"/>
                </a:lnTo>
                <a:lnTo>
                  <a:pt x="7283890" y="3423492"/>
                </a:lnTo>
                <a:lnTo>
                  <a:pt x="6776141" y="3929871"/>
                </a:lnTo>
                <a:lnTo>
                  <a:pt x="6776141" y="5882034"/>
                </a:lnTo>
                <a:lnTo>
                  <a:pt x="6776141" y="6746130"/>
                </a:lnTo>
                <a:lnTo>
                  <a:pt x="6776140" y="6746130"/>
                </a:lnTo>
                <a:lnTo>
                  <a:pt x="6776140" y="6862762"/>
                </a:lnTo>
                <a:lnTo>
                  <a:pt x="0" y="6862762"/>
                </a:lnTo>
                <a:lnTo>
                  <a:pt x="0" y="6314083"/>
                </a:lnTo>
                <a:lnTo>
                  <a:pt x="1" y="6314083"/>
                </a:lnTo>
                <a:lnTo>
                  <a:pt x="1" y="5882034"/>
                </a:lnTo>
                <a:lnTo>
                  <a:pt x="1" y="3935378"/>
                </a:lnTo>
                <a:lnTo>
                  <a:pt x="507750" y="3428999"/>
                </a:lnTo>
                <a:lnTo>
                  <a:pt x="1" y="29226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7" name="Freihandform: Form 66">
            <a:extLst>
              <a:ext uri="{FF2B5EF4-FFF2-40B4-BE49-F238E27FC236}">
                <a16:creationId xmlns:a16="http://schemas.microsoft.com/office/drawing/2014/main" id="{C37C4850-5A48-46EF-ACE7-17371605F764}"/>
              </a:ext>
            </a:extLst>
          </p:cNvPr>
          <p:cNvSpPr/>
          <p:nvPr userDrawn="1"/>
        </p:nvSpPr>
        <p:spPr bwMode="auto">
          <a:xfrm>
            <a:off x="5447928" y="0"/>
            <a:ext cx="7283890" cy="6862762"/>
          </a:xfrm>
          <a:custGeom>
            <a:avLst/>
            <a:gdLst>
              <a:gd name="connsiteX0" fmla="*/ 1 w 7283890"/>
              <a:gd name="connsiteY0" fmla="*/ 0 h 6862762"/>
              <a:gd name="connsiteX1" fmla="*/ 6776141 w 7283890"/>
              <a:gd name="connsiteY1" fmla="*/ 0 h 6862762"/>
              <a:gd name="connsiteX2" fmla="*/ 6776141 w 7283890"/>
              <a:gd name="connsiteY2" fmla="*/ 2917113 h 6862762"/>
              <a:gd name="connsiteX3" fmla="*/ 7283890 w 7283890"/>
              <a:gd name="connsiteY3" fmla="*/ 3423492 h 6862762"/>
              <a:gd name="connsiteX4" fmla="*/ 6776141 w 7283890"/>
              <a:gd name="connsiteY4" fmla="*/ 3929871 h 6862762"/>
              <a:gd name="connsiteX5" fmla="*/ 6776141 w 7283890"/>
              <a:gd name="connsiteY5" fmla="*/ 5882034 h 6862762"/>
              <a:gd name="connsiteX6" fmla="*/ 6776141 w 7283890"/>
              <a:gd name="connsiteY6" fmla="*/ 6746130 h 6862762"/>
              <a:gd name="connsiteX7" fmla="*/ 6776140 w 7283890"/>
              <a:gd name="connsiteY7" fmla="*/ 6746130 h 6862762"/>
              <a:gd name="connsiteX8" fmla="*/ 6776140 w 7283890"/>
              <a:gd name="connsiteY8" fmla="*/ 6862762 h 6862762"/>
              <a:gd name="connsiteX9" fmla="*/ 0 w 7283890"/>
              <a:gd name="connsiteY9" fmla="*/ 6862762 h 6862762"/>
              <a:gd name="connsiteX10" fmla="*/ 0 w 7283890"/>
              <a:gd name="connsiteY10" fmla="*/ 6314083 h 6862762"/>
              <a:gd name="connsiteX11" fmla="*/ 1 w 7283890"/>
              <a:gd name="connsiteY11" fmla="*/ 6314083 h 6862762"/>
              <a:gd name="connsiteX12" fmla="*/ 1 w 7283890"/>
              <a:gd name="connsiteY12" fmla="*/ 5882034 h 6862762"/>
              <a:gd name="connsiteX13" fmla="*/ 1 w 7283890"/>
              <a:gd name="connsiteY13" fmla="*/ 3935378 h 6862762"/>
              <a:gd name="connsiteX14" fmla="*/ 507750 w 7283890"/>
              <a:gd name="connsiteY14" fmla="*/ 3428999 h 6862762"/>
              <a:gd name="connsiteX15" fmla="*/ 1 w 7283890"/>
              <a:gd name="connsiteY15" fmla="*/ 2922620 h 686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83890" h="6862762" extrusionOk="0">
                <a:moveTo>
                  <a:pt x="1" y="0"/>
                </a:moveTo>
                <a:lnTo>
                  <a:pt x="6776141" y="0"/>
                </a:lnTo>
                <a:lnTo>
                  <a:pt x="6776141" y="2917113"/>
                </a:lnTo>
                <a:lnTo>
                  <a:pt x="7283890" y="3423492"/>
                </a:lnTo>
                <a:lnTo>
                  <a:pt x="6776141" y="3929871"/>
                </a:lnTo>
                <a:lnTo>
                  <a:pt x="6776141" y="5882034"/>
                </a:lnTo>
                <a:lnTo>
                  <a:pt x="6776141" y="6746130"/>
                </a:lnTo>
                <a:lnTo>
                  <a:pt x="6776140" y="6746130"/>
                </a:lnTo>
                <a:lnTo>
                  <a:pt x="6776140" y="6862762"/>
                </a:lnTo>
                <a:lnTo>
                  <a:pt x="0" y="6862762"/>
                </a:lnTo>
                <a:lnTo>
                  <a:pt x="0" y="6314083"/>
                </a:lnTo>
                <a:lnTo>
                  <a:pt x="1" y="6314083"/>
                </a:lnTo>
                <a:lnTo>
                  <a:pt x="1" y="5882034"/>
                </a:lnTo>
                <a:lnTo>
                  <a:pt x="1" y="3935378"/>
                </a:lnTo>
                <a:lnTo>
                  <a:pt x="507750" y="3428999"/>
                </a:lnTo>
                <a:lnTo>
                  <a:pt x="1" y="29226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br>
              <a:rPr lang="de-DE" sz="4400" dirty="0"/>
            </a:br>
            <a:r>
              <a:rPr lang="de-DE" sz="4400" dirty="0"/>
              <a:t>Sprache, Kultur, Literatur und Religion analysieren und verstehen</a:t>
            </a:r>
            <a:endParaRPr dirty="0"/>
          </a:p>
        </p:txBody>
      </p:sp>
      <p:sp>
        <p:nvSpPr>
          <p:cNvPr id="5" name="Inhaltsplatzhalter 8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Informationstage für Studien­interessierte – digital</a:t>
            </a:r>
            <a:endParaRPr dirty="0"/>
          </a:p>
          <a:p>
            <a:pPr>
              <a:defRPr/>
            </a:pPr>
            <a:r>
              <a:rPr lang="de-DE" dirty="0"/>
              <a:t>8. und 9. März 2021</a:t>
            </a:r>
            <a:endParaRPr dirty="0"/>
          </a:p>
          <a:p>
            <a:pPr>
              <a:defRPr/>
            </a:pPr>
            <a:r>
              <a:rPr lang="de-DE" dirty="0"/>
              <a:t> Dr. Gülşan Yalçın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Bildplatzhalter 6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6F1AFC53-FD0F-48AC-9F8A-7C88679AAF4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08" r="1750" b="1408"/>
          <a:stretch/>
        </p:blipFill>
        <p:spPr bwMode="auto">
          <a:xfrm>
            <a:off x="-1" y="1"/>
            <a:ext cx="3242257" cy="6857998"/>
          </a:xfrm>
        </p:spPr>
      </p:pic>
      <p:sp>
        <p:nvSpPr>
          <p:cNvPr id="9" name="Inhaltsplatzhalter 5"/>
          <p:cNvSpPr>
            <a:spLocks noGrp="1"/>
          </p:cNvSpPr>
          <p:nvPr>
            <p:ph sz="quarter" idx="17"/>
          </p:nvPr>
        </p:nvSpPr>
        <p:spPr bwMode="auto">
          <a:xfrm>
            <a:off x="3242256" y="1988840"/>
            <a:ext cx="6079524" cy="48691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b="1" dirty="0"/>
              <a:t>Tätigkeiten</a:t>
            </a:r>
          </a:p>
          <a:p>
            <a:pPr>
              <a:defRPr/>
            </a:pPr>
            <a:r>
              <a:rPr lang="de-DE" b="1" dirty="0"/>
              <a:t>I</a:t>
            </a:r>
            <a:r>
              <a:rPr lang="de-DE" dirty="0"/>
              <a:t>nterdisziplinäre Forschungsprojekte mit verschiedenen Projektpartnern, v.a. im Bereich digitale Archäologie, Kunstgeschichte, </a:t>
            </a:r>
            <a:r>
              <a:rPr lang="de-DE" dirty="0" err="1"/>
              <a:t>Museologie</a:t>
            </a:r>
            <a:r>
              <a:rPr lang="de-DE" dirty="0"/>
              <a:t>, Handschriftenkunde</a:t>
            </a:r>
            <a:endParaRPr dirty="0"/>
          </a:p>
        </p:txBody>
      </p:sp>
      <p:sp>
        <p:nvSpPr>
          <p:cNvPr id="13" name="Textplatzhalter 17">
            <a:extLst>
              <a:ext uri="{FF2B5EF4-FFF2-40B4-BE49-F238E27FC236}">
                <a16:creationId xmlns:a16="http://schemas.microsoft.com/office/drawing/2014/main" id="{D187A18D-F74E-409E-88A3-1D891C75E7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>
          <a:xfrm>
            <a:off x="1991544" y="325484"/>
            <a:ext cx="4752528" cy="9175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b="1" spc="-1" dirty="0">
                <a:solidFill>
                  <a:srgbClr val="000000"/>
                </a:solidFill>
                <a:latin typeface="Zapf Humanist 601"/>
                <a:ea typeface="Arial"/>
              </a:rPr>
              <a:t>Digital </a:t>
            </a:r>
            <a:r>
              <a:rPr lang="de-DE" b="1" spc="-1" dirty="0" err="1">
                <a:solidFill>
                  <a:srgbClr val="000000"/>
                </a:solidFill>
                <a:latin typeface="Zapf Humanist 601"/>
                <a:ea typeface="Arial"/>
              </a:rPr>
              <a:t>Humanities</a:t>
            </a:r>
            <a:endParaRPr lang="de-DE" b="1" spc="-1" dirty="0">
              <a:solidFill>
                <a:srgbClr val="000000"/>
              </a:solidFill>
              <a:latin typeface="Zapf Humanist 601"/>
              <a:ea typeface="Arial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49A8ADC-FE91-4DB3-AEDF-AE8E77769828}"/>
              </a:ext>
            </a:extLst>
          </p:cNvPr>
          <p:cNvSpPr txBox="1"/>
          <p:nvPr/>
        </p:nvSpPr>
        <p:spPr bwMode="auto">
          <a:xfrm>
            <a:off x="9484072" y="0"/>
            <a:ext cx="2707928" cy="2308324"/>
          </a:xfrm>
          <a:prstGeom prst="rect">
            <a:avLst/>
          </a:prstGeom>
          <a:solidFill>
            <a:schemeClr val="accent5"/>
          </a:solidFill>
          <a:ln w="76200">
            <a:noFill/>
          </a:ln>
          <a:effectLst/>
        </p:spPr>
        <p:txBody>
          <a:bodyPr wrap="square" rtlCol="0">
            <a:spAutoFit/>
          </a:bodyPr>
          <a:lstStyle/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D3F0A2B9-4F74-4721-B1E7-473DDE8F9268}"/>
              </a:ext>
            </a:extLst>
          </p:cNvPr>
          <p:cNvCxnSpPr>
            <a:cxnSpLocks/>
          </p:cNvCxnSpPr>
          <p:nvPr/>
        </p:nvCxnSpPr>
        <p:spPr bwMode="auto">
          <a:xfrm>
            <a:off x="9484072" y="-4762"/>
            <a:ext cx="0" cy="23130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06943AA-BE20-4297-ADEA-DB211F1E213E}"/>
              </a:ext>
            </a:extLst>
          </p:cNvPr>
          <p:cNvSpPr txBox="1"/>
          <p:nvPr/>
        </p:nvSpPr>
        <p:spPr bwMode="auto">
          <a:xfrm>
            <a:off x="9475152" y="0"/>
            <a:ext cx="553998" cy="216329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chemeClr val="accent1"/>
                </a:solidFill>
              </a:rPr>
              <a:t>Besuche uns!</a:t>
            </a:r>
          </a:p>
        </p:txBody>
      </p:sp>
      <p:pic>
        <p:nvPicPr>
          <p:cNvPr id="17" name="Grafik 13">
            <a:extLst>
              <a:ext uri="{FF2B5EF4-FFF2-40B4-BE49-F238E27FC236}">
                <a16:creationId xmlns:a16="http://schemas.microsoft.com/office/drawing/2014/main" id="{BF340939-9172-4D9C-8C77-8B1A59BE7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55060" y="188640"/>
            <a:ext cx="1974650" cy="19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7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42256" y="1997512"/>
            <a:ext cx="8182336" cy="4320488"/>
          </a:xfrm>
        </p:spPr>
        <p:txBody>
          <a:bodyPr anchor="t"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b="1" dirty="0"/>
              <a:t>Inhalte des Studiums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Gegenstand ist das alltägliche Zusammenleben - Formen, Rituale, Prozesse, Wandel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 Mit ethnographischen und audiovisuellen Methoden den Alltag erfassen </a:t>
            </a:r>
          </a:p>
        </p:txBody>
      </p:sp>
      <p:pic>
        <p:nvPicPr>
          <p:cNvPr id="6" name="Bildplatzhalter 5" descr="Ein Bild, das Tisch, Person, drinnen, Gruppe enthält.&#10;&#10;Automatisch generierte Beschreibung">
            <a:extLst>
              <a:ext uri="{FF2B5EF4-FFF2-40B4-BE49-F238E27FC236}">
                <a16:creationId xmlns:a16="http://schemas.microsoft.com/office/drawing/2014/main" id="{738DF1DE-3FF9-4EEB-8501-6598B560726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91FF35F-DDE9-4422-9B45-E2751108A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3145" y="188640"/>
            <a:ext cx="6862580" cy="1268873"/>
          </a:xfrm>
        </p:spPr>
        <p:txBody>
          <a:bodyPr/>
          <a:lstStyle/>
          <a:p>
            <a:r>
              <a:rPr lang="de-DE" b="1" spc="-1" dirty="0">
                <a:solidFill>
                  <a:srgbClr val="000000"/>
                </a:solidFill>
              </a:rPr>
              <a:t>Kulturanthropologie / Europäische Ethnologie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Bildplatzhalter 5" descr="Ein Bild, das Tisch, Person, drinnen, Gruppe enthält.&#10;&#10;Automatisch generierte Beschreibung">
            <a:extLst>
              <a:ext uri="{FF2B5EF4-FFF2-40B4-BE49-F238E27FC236}">
                <a16:creationId xmlns:a16="http://schemas.microsoft.com/office/drawing/2014/main" id="{E3102097-AF0E-4A48-9C10-D7B074E3A5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 bwMode="auto">
          <a:xfrm>
            <a:off x="-1" y="1"/>
            <a:ext cx="3242257" cy="6857998"/>
          </a:xfrm>
        </p:spPr>
      </p:pic>
      <p:sp>
        <p:nvSpPr>
          <p:cNvPr id="8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42256" y="1997512"/>
            <a:ext cx="7102216" cy="4860488"/>
          </a:xfrm>
        </p:spPr>
        <p:txBody>
          <a:bodyPr anchor="t"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b="1" dirty="0"/>
              <a:t>Tätigkeiten</a:t>
            </a:r>
          </a:p>
          <a:p>
            <a:pPr lvl="1">
              <a:lnSpc>
                <a:spcPct val="100000"/>
              </a:lnSpc>
              <a:defRPr/>
            </a:pPr>
            <a:r>
              <a:rPr lang="de-DE" sz="2800" dirty="0"/>
              <a:t>Forschung</a:t>
            </a:r>
          </a:p>
          <a:p>
            <a:pPr lvl="1">
              <a:lnSpc>
                <a:spcPct val="100000"/>
              </a:lnSpc>
              <a:defRPr/>
            </a:pPr>
            <a:r>
              <a:rPr lang="de-DE" sz="2800" dirty="0"/>
              <a:t>Mediensektor</a:t>
            </a:r>
          </a:p>
          <a:p>
            <a:pPr lvl="1">
              <a:lnSpc>
                <a:spcPct val="100000"/>
              </a:lnSpc>
              <a:defRPr/>
            </a:pPr>
            <a:r>
              <a:rPr lang="de-DE" sz="2800" dirty="0"/>
              <a:t>Kulturmanagement und -politik</a:t>
            </a:r>
          </a:p>
          <a:p>
            <a:pPr lvl="1">
              <a:lnSpc>
                <a:spcPct val="100000"/>
              </a:lnSpc>
              <a:defRPr/>
            </a:pPr>
            <a:r>
              <a:rPr lang="de-DE" sz="2800" dirty="0"/>
              <a:t>Museen</a:t>
            </a:r>
          </a:p>
          <a:p>
            <a:pPr lvl="1">
              <a:lnSpc>
                <a:spcPct val="100000"/>
              </a:lnSpc>
              <a:defRPr/>
            </a:pPr>
            <a:r>
              <a:rPr lang="de-DE" sz="2800" dirty="0"/>
              <a:t>Verlagen</a:t>
            </a:r>
          </a:p>
          <a:p>
            <a:pPr lvl="1">
              <a:lnSpc>
                <a:spcPct val="100000"/>
              </a:lnSpc>
              <a:defRPr/>
            </a:pPr>
            <a:r>
              <a:rPr lang="de-DE" sz="2800" dirty="0"/>
              <a:t>Theater- und Literaturbetrieb, Öffentlichkeitsarbeit</a:t>
            </a:r>
            <a:endParaRPr sz="2800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5E3453EB-A7FF-4B87-B3CE-11EDA0BB60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>
          <a:xfrm>
            <a:off x="873145" y="188640"/>
            <a:ext cx="6862580" cy="1268873"/>
          </a:xfrm>
        </p:spPr>
        <p:txBody>
          <a:bodyPr/>
          <a:lstStyle/>
          <a:p>
            <a:r>
              <a:rPr lang="de-DE" b="1" spc="-1" dirty="0">
                <a:solidFill>
                  <a:srgbClr val="000000"/>
                </a:solidFill>
              </a:rPr>
              <a:t>Kulturanthropologie / Europäische Ethnologie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16E48EF-CDC0-4ED2-A28F-86675F6042B7}"/>
              </a:ext>
            </a:extLst>
          </p:cNvPr>
          <p:cNvSpPr txBox="1"/>
          <p:nvPr/>
        </p:nvSpPr>
        <p:spPr bwMode="auto">
          <a:xfrm>
            <a:off x="9484072" y="0"/>
            <a:ext cx="2707928" cy="2585323"/>
          </a:xfrm>
          <a:prstGeom prst="rect">
            <a:avLst/>
          </a:prstGeom>
          <a:solidFill>
            <a:schemeClr val="accent5"/>
          </a:solidFill>
          <a:ln w="76200">
            <a:noFill/>
          </a:ln>
          <a:effectLst/>
        </p:spPr>
        <p:txBody>
          <a:bodyPr wrap="square" rtlCol="0">
            <a:spAutoFit/>
          </a:bodyPr>
          <a:lstStyle/>
          <a:p>
            <a:pPr marL="444500"/>
            <a:endParaRPr lang="en-GB" spc="-1" dirty="0">
              <a:ea typeface="DejaVu Sans"/>
              <a:cs typeface="Arial" panose="020B0604020202020204" pitchFamily="34" charset="0"/>
            </a:endParaRPr>
          </a:p>
          <a:p>
            <a:pPr marL="444500"/>
            <a:r>
              <a:rPr lang="en-GB" spc="-1" dirty="0">
                <a:ea typeface="DejaVu Sans"/>
                <a:cs typeface="Arial" panose="020B0604020202020204" pitchFamily="34" charset="0"/>
              </a:rPr>
              <a:t>Internationale </a:t>
            </a:r>
          </a:p>
          <a:p>
            <a:pPr marL="444500"/>
            <a:r>
              <a:rPr lang="en-GB" spc="-1" dirty="0" err="1">
                <a:ea typeface="DejaVu Sans"/>
                <a:cs typeface="Arial" panose="020B0604020202020204" pitchFamily="34" charset="0"/>
              </a:rPr>
              <a:t>Beziehungen</a:t>
            </a:r>
            <a:r>
              <a:rPr lang="en-GB" spc="-1" dirty="0">
                <a:ea typeface="DejaVu Sans"/>
                <a:cs typeface="Arial" panose="020B0604020202020204" pitchFamily="34" charset="0"/>
              </a:rPr>
              <a:t> </a:t>
            </a:r>
          </a:p>
          <a:p>
            <a:pPr marL="444500"/>
            <a:r>
              <a:rPr lang="en-GB" spc="-1" dirty="0" err="1">
                <a:ea typeface="DejaVu Sans"/>
                <a:cs typeface="Arial" panose="020B0604020202020204" pitchFamily="34" charset="0"/>
              </a:rPr>
              <a:t>z.B.</a:t>
            </a:r>
            <a:r>
              <a:rPr lang="en-GB" spc="-1" dirty="0">
                <a:ea typeface="DejaVu Sans"/>
                <a:cs typeface="Arial" panose="020B0604020202020204" pitchFamily="34" charset="0"/>
              </a:rPr>
              <a:t> Barcelona, </a:t>
            </a:r>
          </a:p>
          <a:p>
            <a:pPr marL="180975"/>
            <a:r>
              <a:rPr lang="en-GB" spc="-1" dirty="0">
                <a:ea typeface="DejaVu Sans"/>
                <a:cs typeface="Arial" panose="020B0604020202020204" pitchFamily="34" charset="0"/>
              </a:rPr>
              <a:t>Zürich, Wien, </a:t>
            </a:r>
          </a:p>
          <a:p>
            <a:pPr marL="180975"/>
            <a:r>
              <a:rPr lang="en-GB" spc="-1" dirty="0">
                <a:ea typeface="DejaVu Sans"/>
                <a:cs typeface="Arial" panose="020B0604020202020204" pitchFamily="34" charset="0"/>
              </a:rPr>
              <a:t>Reykjavik, Szeged, </a:t>
            </a:r>
          </a:p>
          <a:p>
            <a:pPr marL="180975"/>
            <a:r>
              <a:rPr lang="en-GB" spc="-1" dirty="0">
                <a:ea typeface="DejaVu Sans"/>
                <a:cs typeface="Arial" panose="020B0604020202020204" pitchFamily="34" charset="0"/>
              </a:rPr>
              <a:t>Tartu, USA, </a:t>
            </a:r>
            <a:r>
              <a:rPr lang="en-GB" spc="-1" dirty="0" err="1">
                <a:ea typeface="DejaVu Sans"/>
                <a:cs typeface="Arial" panose="020B0604020202020204" pitchFamily="34" charset="0"/>
              </a:rPr>
              <a:t>Australien</a:t>
            </a:r>
            <a:r>
              <a:rPr lang="en-GB" spc="-1" dirty="0">
                <a:ea typeface="DejaVu Sans"/>
                <a:cs typeface="Arial" panose="020B0604020202020204" pitchFamily="34" charset="0"/>
              </a:rPr>
              <a:t>, </a:t>
            </a:r>
          </a:p>
          <a:p>
            <a:pPr marL="180975"/>
            <a:r>
              <a:rPr lang="en-GB" spc="-1" dirty="0">
                <a:ea typeface="DejaVu Sans"/>
                <a:cs typeface="Arial" panose="020B0604020202020204" pitchFamily="34" charset="0"/>
              </a:rPr>
              <a:t>China, Japan …</a:t>
            </a:r>
          </a:p>
          <a:p>
            <a:pPr marL="444500"/>
            <a:endParaRPr lang="en-GB" spc="-1" dirty="0">
              <a:ea typeface="DejaVu Sans"/>
              <a:cs typeface="Arial" panose="020B0604020202020204" pitchFamily="34" charset="0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D0F6123-0304-4BC6-9D68-04A98727C8CE}"/>
              </a:ext>
            </a:extLst>
          </p:cNvPr>
          <p:cNvCxnSpPr>
            <a:cxnSpLocks/>
          </p:cNvCxnSpPr>
          <p:nvPr/>
        </p:nvCxnSpPr>
        <p:spPr bwMode="auto">
          <a:xfrm>
            <a:off x="9484072" y="-4762"/>
            <a:ext cx="0" cy="259008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CC6D4EB1-3A37-49C7-B932-51ABFAC9B1B7}"/>
              </a:ext>
            </a:extLst>
          </p:cNvPr>
          <p:cNvSpPr txBox="1"/>
          <p:nvPr/>
        </p:nvSpPr>
        <p:spPr bwMode="auto">
          <a:xfrm>
            <a:off x="9475152" y="0"/>
            <a:ext cx="4996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503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42256" y="1997512"/>
            <a:ext cx="8398360" cy="4320488"/>
          </a:xfrm>
        </p:spPr>
        <p:txBody>
          <a:bodyPr anchor="t"/>
          <a:lstStyle/>
          <a:p>
            <a:pPr marL="0" indent="0">
              <a:buNone/>
              <a:defRPr/>
            </a:pPr>
            <a:r>
              <a:rPr lang="de-DE" b="1" dirty="0"/>
              <a:t>Inhalte des Studiums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e-DE" sz="2800" dirty="0"/>
              <a:t>Historische und kulturelle Musikwissenschaft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e-DE" sz="2800" dirty="0"/>
              <a:t>Auswertung von Schrift-, Klang- und Bildquellen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e-DE" sz="2800" dirty="0"/>
              <a:t>Teilnehmende Beobachtung an Musikpraktiken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e-DE" sz="2800" dirty="0"/>
              <a:t>Musik auf unterschiedlichste Weisen, wie Hör- und Notentext oder computergestützt analysieren</a:t>
            </a:r>
            <a:endParaRPr sz="2800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6C7E031D-C943-443F-91EA-F4B62E226D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 r="6183" b="3293"/>
          <a:stretch/>
        </p:blipFill>
        <p:spPr>
          <a:xfrm>
            <a:off x="-1" y="1"/>
            <a:ext cx="3242257" cy="6857998"/>
          </a:xfrm>
        </p:spPr>
      </p:pic>
      <p:sp>
        <p:nvSpPr>
          <p:cNvPr id="5" name="Textplatzhalter 17"/>
          <p:cNvSpPr>
            <a:spLocks noGrp="1"/>
          </p:cNvSpPr>
          <p:nvPr>
            <p:ph type="body" sz="quarter" idx="16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3600" b="1" spc="-1" dirty="0">
                <a:solidFill>
                  <a:srgbClr val="000000"/>
                </a:solidFill>
                <a:latin typeface="Zapf Humanist 601"/>
                <a:ea typeface="Arial"/>
              </a:rPr>
              <a:t>Musikwissenschaft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Bildplatzhalter 6">
            <a:extLst>
              <a:ext uri="{FF2B5EF4-FFF2-40B4-BE49-F238E27FC236}">
                <a16:creationId xmlns:a16="http://schemas.microsoft.com/office/drawing/2014/main" id="{056A6B1F-271C-47D7-A832-6BF6A6D742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 r="6183" b="3293"/>
          <a:stretch/>
        </p:blipFill>
        <p:spPr bwMode="auto">
          <a:xfrm>
            <a:off x="-1" y="1"/>
            <a:ext cx="3242257" cy="6857998"/>
          </a:xfrm>
        </p:spPr>
      </p:pic>
      <p:sp>
        <p:nvSpPr>
          <p:cNvPr id="9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42256" y="1997512"/>
            <a:ext cx="8326352" cy="4320488"/>
          </a:xfrm>
        </p:spPr>
        <p:txBody>
          <a:bodyPr anchor="t"/>
          <a:lstStyle/>
          <a:p>
            <a:pPr marL="0" indent="0">
              <a:buNone/>
              <a:defRPr/>
            </a:pPr>
            <a:r>
              <a:rPr lang="de-DE" b="1" dirty="0"/>
              <a:t>Berufsperspektiven </a:t>
            </a:r>
          </a:p>
          <a:p>
            <a:pPr lvl="1">
              <a:defRPr/>
            </a:pPr>
            <a:r>
              <a:rPr lang="de-DE" sz="2800" dirty="0"/>
              <a:t>Konzert- und Kulturmanagement</a:t>
            </a:r>
          </a:p>
          <a:p>
            <a:pPr lvl="1">
              <a:defRPr/>
            </a:pPr>
            <a:r>
              <a:rPr lang="de-DE" sz="2800" dirty="0"/>
              <a:t>Journalismus und Medien</a:t>
            </a:r>
          </a:p>
          <a:p>
            <a:pPr lvl="1">
              <a:defRPr/>
            </a:pPr>
            <a:r>
              <a:rPr lang="de-DE" sz="2800" dirty="0"/>
              <a:t>Forschungs- und Editionsinstitute</a:t>
            </a:r>
          </a:p>
          <a:p>
            <a:pPr lvl="1">
              <a:defRPr/>
            </a:pPr>
            <a:r>
              <a:rPr lang="de-DE" sz="2800" dirty="0"/>
              <a:t>Dramaturgie</a:t>
            </a:r>
          </a:p>
          <a:p>
            <a:pPr lvl="1">
              <a:defRPr/>
            </a:pPr>
            <a:r>
              <a:rPr lang="de-DE" sz="2800" dirty="0"/>
              <a:t>Verlage</a:t>
            </a:r>
          </a:p>
          <a:p>
            <a:pPr lvl="1">
              <a:defRPr/>
            </a:pPr>
            <a:r>
              <a:rPr lang="de-DE" sz="2800" dirty="0"/>
              <a:t>Kulturpolitik</a:t>
            </a:r>
          </a:p>
          <a:p>
            <a:pPr lvl="1">
              <a:defRPr/>
            </a:pPr>
            <a:r>
              <a:rPr lang="de-DE" sz="2800" dirty="0"/>
              <a:t>universitäre Laufbahn</a:t>
            </a:r>
            <a:endParaRPr sz="2800" dirty="0"/>
          </a:p>
        </p:txBody>
      </p:sp>
      <p:sp>
        <p:nvSpPr>
          <p:cNvPr id="5" name="Textplatzhalter 17"/>
          <p:cNvSpPr>
            <a:spLocks noGrp="1"/>
          </p:cNvSpPr>
          <p:nvPr>
            <p:ph type="body" sz="quarter" idx="16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3600" b="1" spc="-1" dirty="0">
                <a:solidFill>
                  <a:srgbClr val="000000"/>
                </a:solidFill>
                <a:latin typeface="Zapf Humanist 601"/>
                <a:ea typeface="Arial"/>
              </a:rPr>
              <a:t>Musikwissenschaft</a:t>
            </a:r>
          </a:p>
        </p:txBody>
      </p:sp>
    </p:spTree>
    <p:extLst>
      <p:ext uri="{BB962C8B-B14F-4D97-AF65-F5344CB8AC3E}">
        <p14:creationId xmlns:p14="http://schemas.microsoft.com/office/powerpoint/2010/main" val="21727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Wand, drinnen, Skulptur, alt enthält.&#10;&#10;Automatisch generierte Beschreibung">
            <a:extLst>
              <a:ext uri="{FF2B5EF4-FFF2-40B4-BE49-F238E27FC236}">
                <a16:creationId xmlns:a16="http://schemas.microsoft.com/office/drawing/2014/main" id="{85D2EEFB-2024-43DE-985C-1BAEAA986D1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" r="3495" b="2157"/>
          <a:stretch/>
        </p:blipFill>
        <p:spPr>
          <a:xfrm>
            <a:off x="-1" y="1"/>
            <a:ext cx="3242257" cy="6857998"/>
          </a:xfrm>
        </p:spPr>
      </p:pic>
      <p:sp>
        <p:nvSpPr>
          <p:cNvPr id="9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42256" y="1997512"/>
            <a:ext cx="8758400" cy="43204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b="1" dirty="0"/>
              <a:t>Inhalte des Studium </a:t>
            </a:r>
            <a:endParaRPr lang="de-DE" dirty="0"/>
          </a:p>
          <a:p>
            <a:pPr marL="514350" indent="-514350">
              <a:buAutoNum type="arabicPeriod"/>
              <a:defRPr/>
            </a:pPr>
            <a:r>
              <a:rPr lang="de-DE" dirty="0"/>
              <a:t>Theoretische und praktische Philosophie sowie Geschichte der Philosophie</a:t>
            </a:r>
          </a:p>
          <a:p>
            <a:pPr marL="514350" indent="-514350">
              <a:buAutoNum type="arabicPeriod"/>
              <a:defRPr/>
            </a:pPr>
            <a:r>
              <a:rPr lang="de-DE" dirty="0"/>
              <a:t>Logik, Ethik, Erkenntnistheorie, Sprachphilosophie </a:t>
            </a:r>
          </a:p>
          <a:p>
            <a:pPr marL="0" indent="0">
              <a:buNone/>
              <a:defRPr/>
            </a:pPr>
            <a:endParaRPr dirty="0"/>
          </a:p>
          <a:p>
            <a:pPr marL="0" indent="0">
              <a:buNone/>
              <a:defRPr/>
            </a:pPr>
            <a:r>
              <a:rPr lang="de-DE" b="1" dirty="0"/>
              <a:t>Forschungsthemen</a:t>
            </a:r>
            <a:r>
              <a:rPr lang="de-DE" dirty="0"/>
              <a:t> </a:t>
            </a:r>
          </a:p>
          <a:p>
            <a:pPr marL="457200" lvl="1" indent="0">
              <a:buNone/>
              <a:defRPr/>
            </a:pPr>
            <a:r>
              <a:rPr lang="de-DE" sz="2800" dirty="0"/>
              <a:t>Folgerichtigkeit von Argumenten, moralisches Handeln, Wissen und Rechtfertigung, sprachliche Bedeutung</a:t>
            </a:r>
            <a:endParaRPr sz="2800" dirty="0"/>
          </a:p>
        </p:txBody>
      </p:sp>
      <p:sp>
        <p:nvSpPr>
          <p:cNvPr id="5" name="Textplatzhalter 17"/>
          <p:cNvSpPr>
            <a:spLocks noGrp="1"/>
          </p:cNvSpPr>
          <p:nvPr>
            <p:ph type="body" sz="quarter" idx="16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b="1" spc="-1" dirty="0">
                <a:solidFill>
                  <a:srgbClr val="000000"/>
                </a:solidFill>
              </a:rPr>
              <a:t>Philosophie </a:t>
            </a:r>
            <a:r>
              <a:rPr lang="de-DE" i="1" spc="-1" dirty="0">
                <a:solidFill>
                  <a:srgbClr val="000000"/>
                </a:solidFill>
              </a:rPr>
              <a:t>(auch Lehramt)</a:t>
            </a:r>
            <a:endParaRPr lang="en-GB" i="1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Bildplatzhalter 6" descr="Ein Bild, das Wand, drinnen, Skulptur, alt enthält.&#10;&#10;Automatisch generierte Beschreibung">
            <a:extLst>
              <a:ext uri="{FF2B5EF4-FFF2-40B4-BE49-F238E27FC236}">
                <a16:creationId xmlns:a16="http://schemas.microsoft.com/office/drawing/2014/main" id="{EDF2DC40-14D4-4922-AAAD-557457CF023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" r="3495" b="2157"/>
          <a:stretch/>
        </p:blipFill>
        <p:spPr bwMode="auto">
          <a:xfrm>
            <a:off x="-1" y="1"/>
            <a:ext cx="3242257" cy="6857998"/>
          </a:xfrm>
        </p:spPr>
      </p:pic>
      <p:sp>
        <p:nvSpPr>
          <p:cNvPr id="9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42256" y="1997512"/>
            <a:ext cx="7606272" cy="4527832"/>
          </a:xfrm>
        </p:spPr>
        <p:txBody>
          <a:bodyPr anchor="t"/>
          <a:lstStyle/>
          <a:p>
            <a:pPr marL="0" indent="0">
              <a:buNone/>
              <a:defRPr/>
            </a:pPr>
            <a:r>
              <a:rPr lang="de-DE" b="1" dirty="0"/>
              <a:t>Tätigkeiten </a:t>
            </a:r>
          </a:p>
          <a:p>
            <a:pPr lvl="1">
              <a:defRPr/>
            </a:pPr>
            <a:r>
              <a:rPr lang="de-DE" sz="2800" dirty="0"/>
              <a:t>Bildungswesen </a:t>
            </a:r>
          </a:p>
          <a:p>
            <a:pPr lvl="1">
              <a:defRPr/>
            </a:pPr>
            <a:r>
              <a:rPr lang="de-DE" sz="2800" dirty="0"/>
              <a:t>Journalismus </a:t>
            </a:r>
          </a:p>
          <a:p>
            <a:pPr lvl="1">
              <a:defRPr/>
            </a:pPr>
            <a:r>
              <a:rPr lang="de-DE" sz="2800" dirty="0"/>
              <a:t>Verwaltung </a:t>
            </a:r>
          </a:p>
          <a:p>
            <a:pPr lvl="1">
              <a:defRPr/>
            </a:pPr>
            <a:r>
              <a:rPr lang="de-DE" sz="2800" dirty="0"/>
              <a:t>Consulting u.v.m.</a:t>
            </a:r>
          </a:p>
          <a:p>
            <a:pPr lvl="1">
              <a:defRPr/>
            </a:pPr>
            <a:r>
              <a:rPr lang="de-DE" sz="2800" dirty="0"/>
              <a:t>Nach einem Master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Educatio</a:t>
            </a:r>
            <a:r>
              <a:rPr lang="de-DE" sz="2800" dirty="0"/>
              <a:t>: Fachlehrer*innen für Schulfach </a:t>
            </a:r>
          </a:p>
          <a:p>
            <a:pPr marL="0" indent="0">
              <a:buNone/>
              <a:defRPr/>
            </a:pPr>
            <a:endParaRPr dirty="0"/>
          </a:p>
        </p:txBody>
      </p:sp>
      <p:sp>
        <p:nvSpPr>
          <p:cNvPr id="5" name="Textplatzhalter 17"/>
          <p:cNvSpPr>
            <a:spLocks noGrp="1"/>
          </p:cNvSpPr>
          <p:nvPr>
            <p:ph type="body" sz="quarter" idx="16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b="1" spc="-1" dirty="0">
                <a:solidFill>
                  <a:srgbClr val="000000"/>
                </a:solidFill>
                <a:latin typeface="Zapf Humanist 601"/>
                <a:ea typeface="Arial"/>
              </a:rPr>
              <a:t>Philosophie </a:t>
            </a:r>
            <a:r>
              <a:rPr lang="de-DE" sz="3200" i="1" spc="-1" dirty="0">
                <a:solidFill>
                  <a:srgbClr val="000000"/>
                </a:solidFill>
                <a:latin typeface="Zapf Humanist 601"/>
                <a:ea typeface="Arial"/>
              </a:rPr>
              <a:t>(auch Lehramt)</a:t>
            </a:r>
            <a:endParaRPr lang="en-GB" i="1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9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20278" y="1997512"/>
            <a:ext cx="8348330" cy="43204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b="1" dirty="0"/>
              <a:t>Inhalt des Studiums </a:t>
            </a:r>
          </a:p>
          <a:p>
            <a:pPr marL="971550" lvl="1" indent="-514350">
              <a:buAutoNum type="arabicPeriod"/>
              <a:defRPr/>
            </a:pPr>
            <a:r>
              <a:rPr lang="de-DE" sz="2800" dirty="0"/>
              <a:t>Philosophie und Religionswissenschaft</a:t>
            </a:r>
          </a:p>
          <a:p>
            <a:pPr marL="971550" lvl="1" indent="-514350">
              <a:buAutoNum type="arabicPeriod"/>
              <a:defRPr/>
            </a:pPr>
            <a:r>
              <a:rPr lang="de-DE" sz="2800" dirty="0"/>
              <a:t>Gesellschaftswissenschaften im Wahlbereich</a:t>
            </a:r>
          </a:p>
          <a:p>
            <a:pPr marL="0" indent="0">
              <a:buNone/>
              <a:defRPr/>
            </a:pPr>
            <a:endParaRPr sz="2000" dirty="0"/>
          </a:p>
          <a:p>
            <a:pPr marL="0" indent="0">
              <a:buNone/>
              <a:defRPr/>
            </a:pPr>
            <a:r>
              <a:rPr lang="de-DE" b="1" dirty="0"/>
              <a:t>Forschungsthemen</a:t>
            </a:r>
            <a:r>
              <a:rPr lang="de-DE" dirty="0"/>
              <a:t> </a:t>
            </a:r>
          </a:p>
          <a:p>
            <a:pPr lvl="1">
              <a:defRPr/>
            </a:pPr>
            <a:r>
              <a:rPr lang="de-DE" sz="2800" dirty="0"/>
              <a:t>Fragen der Moralbegründung; </a:t>
            </a:r>
          </a:p>
          <a:p>
            <a:pPr lvl="1">
              <a:defRPr/>
            </a:pPr>
            <a:r>
              <a:rPr lang="de-DE" sz="2800" dirty="0"/>
              <a:t>Menschen und ihre </a:t>
            </a:r>
            <a:r>
              <a:rPr lang="de-DE" sz="2800" dirty="0" err="1"/>
              <a:t>Religiösität</a:t>
            </a:r>
            <a:r>
              <a:rPr lang="de-DE" sz="2800" dirty="0"/>
              <a:t>(en); </a:t>
            </a:r>
          </a:p>
          <a:p>
            <a:pPr lvl="1">
              <a:defRPr/>
            </a:pPr>
            <a:r>
              <a:rPr lang="de-DE" sz="2800" dirty="0"/>
              <a:t>Vermittlung argumentativer Fähigkeiten</a:t>
            </a:r>
            <a:endParaRPr sz="2800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17CEC958-0C82-45EC-BC67-A3532D32322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1" b="8441"/>
          <a:stretch>
            <a:fillRect/>
          </a:stretch>
        </p:blipFill>
        <p:spPr/>
      </p:pic>
      <p:sp>
        <p:nvSpPr>
          <p:cNvPr id="6" name="Textplatzhalter 17"/>
          <p:cNvSpPr>
            <a:spLocks noGrp="1"/>
          </p:cNvSpPr>
          <p:nvPr>
            <p:ph type="body" sz="quarter" idx="16"/>
          </p:nvPr>
        </p:nvSpPr>
        <p:spPr bwMode="auto">
          <a:xfrm>
            <a:off x="873144" y="540000"/>
            <a:ext cx="7239079" cy="91751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de-DE" sz="4700" b="1" spc="-1" dirty="0">
                <a:solidFill>
                  <a:srgbClr val="000000"/>
                </a:solidFill>
                <a:latin typeface="Zapf Humanist 601"/>
                <a:ea typeface="Arial"/>
              </a:rPr>
              <a:t>Werte und Normen </a:t>
            </a:r>
            <a:r>
              <a:rPr lang="de-DE" sz="3800" i="1" spc="-1" dirty="0">
                <a:solidFill>
                  <a:srgbClr val="000000"/>
                </a:solidFill>
              </a:rPr>
              <a:t>(nur Lehramt)</a:t>
            </a:r>
            <a:endParaRPr lang="en-GB" i="1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07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42256" y="1997512"/>
            <a:ext cx="8182336" cy="43204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b="1" dirty="0"/>
              <a:t>Tätigkeiten</a:t>
            </a:r>
          </a:p>
          <a:p>
            <a:pPr marL="457200" lvl="1" indent="0">
              <a:buNone/>
              <a:defRPr/>
            </a:pPr>
            <a:r>
              <a:rPr lang="de-DE" sz="2800" dirty="0"/>
              <a:t>Nach einem Master of Education Studium:</a:t>
            </a:r>
          </a:p>
          <a:p>
            <a:pPr marL="457200" lvl="1" indent="0">
              <a:buNone/>
              <a:defRPr/>
            </a:pPr>
            <a:r>
              <a:rPr lang="de-DE" sz="2800" dirty="0"/>
              <a:t>Lehrkraft für das Fach Werte und Normen und verwandte Fächer (z.B. Ethik, Praktische Philosophie)</a:t>
            </a: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D2BCCEF6-00DC-4F48-B3DC-442BE61C8C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1" b="8441"/>
          <a:stretch/>
        </p:blipFill>
        <p:spPr/>
      </p:pic>
      <p:sp>
        <p:nvSpPr>
          <p:cNvPr id="13" name="Textplatzhalter 17">
            <a:extLst>
              <a:ext uri="{FF2B5EF4-FFF2-40B4-BE49-F238E27FC236}">
                <a16:creationId xmlns:a16="http://schemas.microsoft.com/office/drawing/2014/main" id="{3219F617-4987-43D3-A1DF-E98E93E280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>
          <a:xfrm>
            <a:off x="873144" y="540000"/>
            <a:ext cx="7239079" cy="91751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de-DE" sz="4700" b="1" spc="-1" dirty="0">
                <a:solidFill>
                  <a:srgbClr val="000000"/>
                </a:solidFill>
                <a:latin typeface="Zapf Humanist 601"/>
                <a:ea typeface="Arial"/>
              </a:rPr>
              <a:t>Werte und Normen </a:t>
            </a:r>
            <a:r>
              <a:rPr lang="de-DE" sz="3800" i="1" spc="-1" dirty="0">
                <a:solidFill>
                  <a:srgbClr val="000000"/>
                </a:solidFill>
              </a:rPr>
              <a:t>(nur Lehramt)</a:t>
            </a:r>
            <a:endParaRPr lang="en-GB" i="1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Text, verschieden, ausgestaltet, mehrere enthält.&#10;&#10;Automatisch generierte Beschreibung">
            <a:extLst>
              <a:ext uri="{FF2B5EF4-FFF2-40B4-BE49-F238E27FC236}">
                <a16:creationId xmlns:a16="http://schemas.microsoft.com/office/drawing/2014/main" id="{06CFCBD1-413C-42F8-9203-5DF82CB7020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2" r="34242"/>
          <a:stretch>
            <a:fillRect/>
          </a:stretch>
        </p:blipFill>
        <p:spPr/>
      </p:pic>
      <p:sp>
        <p:nvSpPr>
          <p:cNvPr id="8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42256" y="1997512"/>
            <a:ext cx="8182336" cy="4320488"/>
          </a:xfrm>
        </p:spPr>
        <p:txBody>
          <a:bodyPr anchor="ctr"/>
          <a:lstStyle/>
          <a:p>
            <a:pPr marL="0" indent="0">
              <a:buNone/>
              <a:defRPr/>
            </a:pPr>
            <a:r>
              <a:rPr lang="de-DE" b="1" dirty="0"/>
              <a:t>Inhalte des Studiums </a:t>
            </a:r>
          </a:p>
          <a:p>
            <a:pPr marL="971550" lvl="1" indent="-514350">
              <a:buAutoNum type="arabicPeriod"/>
              <a:defRPr/>
            </a:pPr>
            <a:r>
              <a:rPr lang="de-DE" sz="2800" dirty="0"/>
              <a:t>Beschreibende Perspektive auf alte und neue Religionen</a:t>
            </a:r>
          </a:p>
          <a:p>
            <a:pPr marL="971550" lvl="1" indent="-514350">
              <a:buAutoNum type="arabicPeriod"/>
              <a:defRPr/>
            </a:pPr>
            <a:r>
              <a:rPr lang="de-DE" sz="2800" dirty="0"/>
              <a:t>Methoden der Religionswissenschaften</a:t>
            </a:r>
          </a:p>
          <a:p>
            <a:pPr marL="0" indent="0">
              <a:buNone/>
              <a:defRPr/>
            </a:pPr>
            <a:r>
              <a:rPr lang="de-DE" dirty="0"/>
              <a:t> </a:t>
            </a:r>
            <a:endParaRPr dirty="0"/>
          </a:p>
          <a:p>
            <a:pPr marL="0" indent="0">
              <a:buNone/>
              <a:defRPr/>
            </a:pPr>
            <a:r>
              <a:rPr lang="de-DE" b="1" dirty="0"/>
              <a:t>Forschungsthemen</a:t>
            </a:r>
          </a:p>
          <a:p>
            <a:pPr lvl="1">
              <a:defRPr/>
            </a:pPr>
            <a:r>
              <a:rPr lang="de-DE" sz="2800" dirty="0"/>
              <a:t>Auswerten von Texten („heilige Schriften“), Bilder und Filme</a:t>
            </a:r>
          </a:p>
          <a:p>
            <a:pPr lvl="1">
              <a:defRPr/>
            </a:pPr>
            <a:r>
              <a:rPr lang="de-DE" sz="2800" dirty="0"/>
              <a:t>Riten untersuchen oder Interviews </a:t>
            </a:r>
            <a:r>
              <a:rPr lang="de-DE" sz="2800" dirty="0" err="1"/>
              <a:t>durchfürhen</a:t>
            </a:r>
            <a:endParaRPr sz="28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62BDFD7-0819-450A-88A7-79090A86F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b="1" spc="-1" dirty="0">
                <a:solidFill>
                  <a:srgbClr val="000000"/>
                </a:solidFill>
              </a:rPr>
              <a:t>Religionswissenschaft</a:t>
            </a:r>
            <a:endParaRPr lang="en-GB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>
            <a:spLocks noGrp="1"/>
          </p:cNvSpPr>
          <p:nvPr>
            <p:ph type="body" sz="quarter" idx="10"/>
          </p:nvPr>
        </p:nvSpPr>
        <p:spPr bwMode="auto">
          <a:xfrm>
            <a:off x="3791744" y="548680"/>
            <a:ext cx="8400256" cy="1512168"/>
          </a:xfrm>
        </p:spPr>
        <p:txBody>
          <a:bodyPr/>
          <a:lstStyle/>
          <a:p>
            <a:pPr algn="l">
              <a:defRPr/>
            </a:pPr>
            <a:r>
              <a:rPr lang="de-DE" b="1" dirty="0"/>
              <a:t>Inhalt</a:t>
            </a:r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1"/>
          </p:nvPr>
        </p:nvSpPr>
        <p:spPr bwMode="auto">
          <a:xfrm>
            <a:off x="3791744" y="1628800"/>
            <a:ext cx="8136904" cy="504056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chemeClr val="accent4"/>
              </a:buClr>
              <a:buFont typeface="Arial"/>
              <a:buChar char="•"/>
              <a:defRPr/>
            </a:pPr>
            <a:r>
              <a:rPr lang="de-DE" sz="2800" dirty="0"/>
              <a:t>Bachelorstudium in Göttingen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Font typeface="Arial"/>
              <a:buChar char="•"/>
              <a:defRPr/>
            </a:pPr>
            <a:r>
              <a:rPr lang="de-DE" sz="2800" dirty="0"/>
              <a:t>Struktur der Studiengänge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Font typeface="Arial"/>
              <a:buChar char="•"/>
              <a:defRPr/>
            </a:pPr>
            <a:r>
              <a:rPr lang="de-DE" sz="2800" dirty="0"/>
              <a:t>Vorstellung der Fächer</a:t>
            </a:r>
          </a:p>
          <a:p>
            <a:pPr marL="457200" indent="-457200">
              <a:lnSpc>
                <a:spcPct val="100000"/>
              </a:lnSpc>
              <a:buClr>
                <a:schemeClr val="accent4"/>
              </a:buClr>
              <a:buFont typeface="Arial"/>
              <a:buChar char="•"/>
              <a:defRPr/>
            </a:pPr>
            <a:r>
              <a:rPr lang="de-DE" sz="2800" dirty="0"/>
              <a:t>Ansprechpartner*innen</a:t>
            </a:r>
          </a:p>
          <a:p>
            <a:pPr>
              <a:lnSpc>
                <a:spcPct val="100000"/>
              </a:lnSpc>
              <a:defRPr/>
            </a:pPr>
            <a:endParaRPr lang="de-DE" sz="2800" dirty="0"/>
          </a:p>
          <a:p>
            <a:pPr>
              <a:lnSpc>
                <a:spcPct val="100000"/>
              </a:lnSpc>
              <a:defRPr/>
            </a:pPr>
            <a:r>
              <a:rPr lang="de-DE" sz="2800" b="1" dirty="0"/>
              <a:t>Im Anschluss: 	</a:t>
            </a:r>
            <a:endParaRPr lang="de-DE" sz="2800" dirty="0"/>
          </a:p>
          <a:p>
            <a:pPr>
              <a:lnSpc>
                <a:spcPct val="100000"/>
              </a:lnSpc>
              <a:defRPr/>
            </a:pPr>
            <a:r>
              <a:rPr lang="de-DE" sz="2800" dirty="0"/>
              <a:t>weitere Informationen und Fragen in eigenen Konferenzräumen der Fächer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Text, verschieden, ausgestaltet, mehrere enthält.&#10;&#10;Automatisch generierte Beschreibung">
            <a:extLst>
              <a:ext uri="{FF2B5EF4-FFF2-40B4-BE49-F238E27FC236}">
                <a16:creationId xmlns:a16="http://schemas.microsoft.com/office/drawing/2014/main" id="{BA8FDAFE-2DE9-4F58-8EA0-8D8BBCE570E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2" r="34242"/>
          <a:stretch>
            <a:fillRect/>
          </a:stretch>
        </p:blipFill>
        <p:spPr/>
      </p:pic>
      <p:sp>
        <p:nvSpPr>
          <p:cNvPr id="8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42256" y="1997512"/>
            <a:ext cx="8614384" cy="4320488"/>
          </a:xfrm>
        </p:spPr>
        <p:txBody>
          <a:bodyPr anchor="t"/>
          <a:lstStyle/>
          <a:p>
            <a:pPr marL="0" indent="0">
              <a:buNone/>
              <a:defRPr/>
            </a:pPr>
            <a:r>
              <a:rPr lang="de-DE" b="1" dirty="0"/>
              <a:t>Tätigkeiten</a:t>
            </a:r>
          </a:p>
          <a:p>
            <a:pPr lvl="1">
              <a:defRPr/>
            </a:pPr>
            <a:r>
              <a:rPr lang="de-DE" sz="2800" dirty="0"/>
              <a:t>Interkulturelles Coaching Gedenkstätten</a:t>
            </a:r>
          </a:p>
          <a:p>
            <a:pPr lvl="1">
              <a:defRPr/>
            </a:pPr>
            <a:r>
              <a:rPr lang="de-DE" sz="2800" dirty="0"/>
              <a:t>Politik</a:t>
            </a:r>
          </a:p>
          <a:p>
            <a:pPr lvl="1">
              <a:defRPr/>
            </a:pPr>
            <a:r>
              <a:rPr lang="de-DE" sz="2800" dirty="0"/>
              <a:t>Museen</a:t>
            </a:r>
          </a:p>
          <a:p>
            <a:pPr lvl="1">
              <a:defRPr/>
            </a:pPr>
            <a:r>
              <a:rPr lang="de-DE" sz="2800" dirty="0"/>
              <a:t>Migrations- und Menschenrechtsarbeit  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AF867F5C-0F93-4826-9E90-A93538D82B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>
          <a:xfrm>
            <a:off x="873145" y="540000"/>
            <a:ext cx="6862580" cy="917513"/>
          </a:xfrm>
        </p:spPr>
        <p:txBody>
          <a:bodyPr/>
          <a:lstStyle/>
          <a:p>
            <a:r>
              <a:rPr lang="de-DE" b="1" spc="-1" dirty="0">
                <a:solidFill>
                  <a:srgbClr val="000000"/>
                </a:solidFill>
              </a:rPr>
              <a:t>Religionswissenschaft</a:t>
            </a:r>
            <a:endParaRPr lang="en-GB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9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60096" y="1997512"/>
            <a:ext cx="7516424" cy="43204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b="1" dirty="0"/>
              <a:t>Inhalte des Studium </a:t>
            </a:r>
          </a:p>
          <a:p>
            <a:pPr marL="914400" lvl="1" indent="-457200">
              <a:buAutoNum type="arabicPeriod"/>
              <a:defRPr/>
            </a:pPr>
            <a:r>
              <a:rPr lang="de-DE" sz="2800" dirty="0"/>
              <a:t>Literatur über die Grenzen der Länder und Kontinente kennen und analysieren </a:t>
            </a:r>
          </a:p>
          <a:p>
            <a:pPr marL="914400" lvl="1" indent="-457200">
              <a:buAutoNum type="arabicPeriod"/>
              <a:defRPr/>
            </a:pPr>
            <a:r>
              <a:rPr lang="de-DE" sz="2800" dirty="0"/>
              <a:t>Global vernetzte Literatur, d.h. Autoren, Texte und Buchmarkt im Praxismodule zum besseren Einstieg in den Literaturbetrieb</a:t>
            </a:r>
            <a:endParaRPr sz="2800" dirty="0"/>
          </a:p>
        </p:txBody>
      </p:sp>
      <p:pic>
        <p:nvPicPr>
          <p:cNvPr id="8" name="Bild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CC2F335E-9AC7-4159-939C-A3BF66ED762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 r="5260" b="3946"/>
          <a:stretch/>
        </p:blipFill>
        <p:spPr>
          <a:xfrm>
            <a:off x="-1" y="1"/>
            <a:ext cx="3242257" cy="6857998"/>
          </a:xfrm>
        </p:spPr>
      </p:pic>
      <p:sp>
        <p:nvSpPr>
          <p:cNvPr id="5" name="Textplatzhalter 17"/>
          <p:cNvSpPr>
            <a:spLocks noGrp="1"/>
          </p:cNvSpPr>
          <p:nvPr>
            <p:ph type="body" sz="quarter" idx="16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b="1">
                <a:latin typeface="Zapf Humanist 601"/>
              </a:rPr>
              <a:t>Weltliteratur</a:t>
            </a:r>
            <a:endParaRPr lang="en-GB" spc="-1">
              <a:latin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7D260EB-5535-45DC-8DBC-2A32E5795B58}"/>
              </a:ext>
            </a:extLst>
          </p:cNvPr>
          <p:cNvSpPr txBox="1"/>
          <p:nvPr/>
        </p:nvSpPr>
        <p:spPr bwMode="auto">
          <a:xfrm>
            <a:off x="9484072" y="0"/>
            <a:ext cx="2707928" cy="2031325"/>
          </a:xfrm>
          <a:prstGeom prst="rect">
            <a:avLst/>
          </a:prstGeom>
          <a:solidFill>
            <a:schemeClr val="accent5"/>
          </a:solidFill>
          <a:ln w="76200">
            <a:noFill/>
          </a:ln>
          <a:effectLst/>
        </p:spPr>
        <p:txBody>
          <a:bodyPr wrap="square" rtlCol="0">
            <a:spAutoFit/>
          </a:bodyPr>
          <a:lstStyle/>
          <a:p>
            <a:pPr marL="444500"/>
            <a:endParaRPr lang="en-GB" spc="-1" dirty="0">
              <a:ea typeface="DejaVu Sans"/>
              <a:cs typeface="Arial" panose="020B0604020202020204" pitchFamily="34" charset="0"/>
            </a:endParaRPr>
          </a:p>
          <a:p>
            <a:pPr marL="444500"/>
            <a:r>
              <a:rPr lang="en-GB" b="1" spc="-1" dirty="0" err="1">
                <a:ea typeface="DejaVu Sans"/>
                <a:cs typeface="Arial" panose="020B0604020202020204" pitchFamily="34" charset="0"/>
              </a:rPr>
              <a:t>Doppelabschluss</a:t>
            </a:r>
            <a:r>
              <a:rPr lang="en-GB" spc="-1" dirty="0">
                <a:ea typeface="DejaVu Sans"/>
                <a:cs typeface="Arial" panose="020B0604020202020204" pitchFamily="34" charset="0"/>
              </a:rPr>
              <a:t> </a:t>
            </a:r>
          </a:p>
          <a:p>
            <a:pPr marL="730250" indent="-285750">
              <a:buFont typeface="Arial" panose="020B0604020202020204" pitchFamily="34" charset="0"/>
              <a:buChar char="•"/>
            </a:pPr>
            <a:r>
              <a:rPr lang="en-GB" spc="-1" dirty="0">
                <a:ea typeface="DejaVu Sans"/>
                <a:cs typeface="Arial" panose="020B0604020202020204" pitchFamily="34" charset="0"/>
              </a:rPr>
              <a:t>UA Arizona </a:t>
            </a:r>
          </a:p>
          <a:p>
            <a:pPr marL="730250" indent="-285750">
              <a:buFont typeface="Arial" panose="020B0604020202020204" pitchFamily="34" charset="0"/>
              <a:buChar char="•"/>
            </a:pPr>
            <a:r>
              <a:rPr lang="en-GB" spc="-1" dirty="0">
                <a:ea typeface="DejaVu Sans"/>
                <a:cs typeface="Arial" panose="020B0604020202020204" pitchFamily="34" charset="0"/>
              </a:rPr>
              <a:t>ECNU Shanghai </a:t>
            </a:r>
          </a:p>
          <a:p>
            <a:pPr marL="730250" indent="-285750">
              <a:buFont typeface="Arial" panose="020B0604020202020204" pitchFamily="34" charset="0"/>
              <a:buChar char="•"/>
            </a:pPr>
            <a:r>
              <a:rPr lang="en-GB" spc="-1" dirty="0">
                <a:ea typeface="DejaVu Sans"/>
                <a:cs typeface="Arial" panose="020B0604020202020204" pitchFamily="34" charset="0"/>
              </a:rPr>
              <a:t>State University of Voronezh (RU)</a:t>
            </a:r>
          </a:p>
          <a:p>
            <a:pPr marL="444500"/>
            <a:endParaRPr lang="en-GB" spc="-1" dirty="0">
              <a:ea typeface="DejaVu Sans"/>
              <a:cs typeface="Arial" panose="020B0604020202020204" pitchFamily="34" charset="0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35809EE-14D5-49B3-BADC-B9536E35DEA8}"/>
              </a:ext>
            </a:extLst>
          </p:cNvPr>
          <p:cNvCxnSpPr>
            <a:cxnSpLocks/>
          </p:cNvCxnSpPr>
          <p:nvPr/>
        </p:nvCxnSpPr>
        <p:spPr bwMode="auto">
          <a:xfrm flipH="1">
            <a:off x="9475152" y="-4762"/>
            <a:ext cx="8920" cy="20360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200BAAC4-6C31-4F8E-AE73-FC2E7BB7E57C}"/>
              </a:ext>
            </a:extLst>
          </p:cNvPr>
          <p:cNvSpPr txBox="1"/>
          <p:nvPr/>
        </p:nvSpPr>
        <p:spPr bwMode="auto">
          <a:xfrm>
            <a:off x="9475152" y="0"/>
            <a:ext cx="4996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Bild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A5377716-15AD-4A39-87CB-C11C83CD3D0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 r="5260" b="3946"/>
          <a:stretch/>
        </p:blipFill>
        <p:spPr bwMode="auto">
          <a:xfrm>
            <a:off x="-1" y="1"/>
            <a:ext cx="3242257" cy="6857998"/>
          </a:xfrm>
        </p:spPr>
      </p:pic>
      <p:sp>
        <p:nvSpPr>
          <p:cNvPr id="12" name="Freihandform: Form 24">
            <a:extLst>
              <a:ext uri="{FF2B5EF4-FFF2-40B4-BE49-F238E27FC236}">
                <a16:creationId xmlns:a16="http://schemas.microsoft.com/office/drawing/2014/main" id="{3BE1E983-0BFC-4382-933E-096339765ACD}"/>
              </a:ext>
            </a:extLst>
          </p:cNvPr>
          <p:cNvSpPr/>
          <p:nvPr/>
        </p:nvSpPr>
        <p:spPr bwMode="auto">
          <a:xfrm>
            <a:off x="2707928" y="-4762"/>
            <a:ext cx="7573585" cy="6862761"/>
          </a:xfrm>
          <a:custGeom>
            <a:avLst/>
            <a:gdLst>
              <a:gd name="connsiteX0" fmla="*/ 1 w 7283890"/>
              <a:gd name="connsiteY0" fmla="*/ 0 h 6862762"/>
              <a:gd name="connsiteX1" fmla="*/ 6776141 w 7283890"/>
              <a:gd name="connsiteY1" fmla="*/ 0 h 6862762"/>
              <a:gd name="connsiteX2" fmla="*/ 6776141 w 7283890"/>
              <a:gd name="connsiteY2" fmla="*/ 2917113 h 6862762"/>
              <a:gd name="connsiteX3" fmla="*/ 7283890 w 7283890"/>
              <a:gd name="connsiteY3" fmla="*/ 3423492 h 6862762"/>
              <a:gd name="connsiteX4" fmla="*/ 6776141 w 7283890"/>
              <a:gd name="connsiteY4" fmla="*/ 3929871 h 6862762"/>
              <a:gd name="connsiteX5" fmla="*/ 6776141 w 7283890"/>
              <a:gd name="connsiteY5" fmla="*/ 5882034 h 6862762"/>
              <a:gd name="connsiteX6" fmla="*/ 6776141 w 7283890"/>
              <a:gd name="connsiteY6" fmla="*/ 6746130 h 6862762"/>
              <a:gd name="connsiteX7" fmla="*/ 6776140 w 7283890"/>
              <a:gd name="connsiteY7" fmla="*/ 6746130 h 6862762"/>
              <a:gd name="connsiteX8" fmla="*/ 6776140 w 7283890"/>
              <a:gd name="connsiteY8" fmla="*/ 6862762 h 6862762"/>
              <a:gd name="connsiteX9" fmla="*/ 0 w 7283890"/>
              <a:gd name="connsiteY9" fmla="*/ 6862762 h 6862762"/>
              <a:gd name="connsiteX10" fmla="*/ 0 w 7283890"/>
              <a:gd name="connsiteY10" fmla="*/ 6314083 h 6862762"/>
              <a:gd name="connsiteX11" fmla="*/ 1 w 7283890"/>
              <a:gd name="connsiteY11" fmla="*/ 6314083 h 6862762"/>
              <a:gd name="connsiteX12" fmla="*/ 1 w 7283890"/>
              <a:gd name="connsiteY12" fmla="*/ 5882034 h 6862762"/>
              <a:gd name="connsiteX13" fmla="*/ 1 w 7283890"/>
              <a:gd name="connsiteY13" fmla="*/ 3935378 h 6862762"/>
              <a:gd name="connsiteX14" fmla="*/ 507750 w 7283890"/>
              <a:gd name="connsiteY14" fmla="*/ 3428999 h 6862762"/>
              <a:gd name="connsiteX15" fmla="*/ 1 w 7283890"/>
              <a:gd name="connsiteY15" fmla="*/ 2922620 h 686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83890" h="6862762" extrusionOk="0">
                <a:moveTo>
                  <a:pt x="1" y="0"/>
                </a:moveTo>
                <a:lnTo>
                  <a:pt x="6776141" y="0"/>
                </a:lnTo>
                <a:lnTo>
                  <a:pt x="6776141" y="2917113"/>
                </a:lnTo>
                <a:lnTo>
                  <a:pt x="7283890" y="3423492"/>
                </a:lnTo>
                <a:lnTo>
                  <a:pt x="6776141" y="3929871"/>
                </a:lnTo>
                <a:lnTo>
                  <a:pt x="6776141" y="5882034"/>
                </a:lnTo>
                <a:lnTo>
                  <a:pt x="6776141" y="6746130"/>
                </a:lnTo>
                <a:lnTo>
                  <a:pt x="6776140" y="6746130"/>
                </a:lnTo>
                <a:lnTo>
                  <a:pt x="6776140" y="6862762"/>
                </a:lnTo>
                <a:lnTo>
                  <a:pt x="0" y="6862762"/>
                </a:lnTo>
                <a:lnTo>
                  <a:pt x="0" y="6314083"/>
                </a:lnTo>
                <a:lnTo>
                  <a:pt x="1" y="6314083"/>
                </a:lnTo>
                <a:lnTo>
                  <a:pt x="1" y="5882034"/>
                </a:lnTo>
                <a:lnTo>
                  <a:pt x="1" y="3935378"/>
                </a:lnTo>
                <a:lnTo>
                  <a:pt x="507750" y="3428999"/>
                </a:lnTo>
                <a:lnTo>
                  <a:pt x="1" y="29226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5" name="Textplatzhalter 17"/>
          <p:cNvSpPr>
            <a:spLocks noGrp="1"/>
          </p:cNvSpPr>
          <p:nvPr>
            <p:ph type="body" sz="quarter" idx="16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b="1">
                <a:latin typeface="Zapf Humanist 601"/>
              </a:rPr>
              <a:t>Weltliteratur</a:t>
            </a:r>
            <a:endParaRPr lang="en-GB" spc="-1">
              <a:latin typeface="Arial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42256" y="1997512"/>
            <a:ext cx="6836004" cy="43204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b="1" dirty="0"/>
              <a:t>Tätigkeiten</a:t>
            </a:r>
          </a:p>
          <a:p>
            <a:pPr lvl="1">
              <a:defRPr/>
            </a:pPr>
            <a:r>
              <a:rPr lang="de-DE" sz="2800" dirty="0"/>
              <a:t>Literatur- und Verlagswesen</a:t>
            </a:r>
          </a:p>
          <a:p>
            <a:pPr lvl="1">
              <a:defRPr/>
            </a:pPr>
            <a:r>
              <a:rPr lang="de-DE" sz="2800" dirty="0"/>
              <a:t>Lektoren</a:t>
            </a:r>
          </a:p>
          <a:p>
            <a:pPr lvl="1">
              <a:defRPr/>
            </a:pPr>
            <a:r>
              <a:rPr lang="de-DE" sz="2800" dirty="0"/>
              <a:t>Literaturmuseum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1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Bildplatzhalter 4" descr="Ein Bild, das Karte enthält.&#10;&#10;Automatisch generierte Beschreibu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27" r="126"/>
          <a:stretch/>
        </p:blipFill>
        <p:spPr bwMode="auto">
          <a:xfrm>
            <a:off x="2711450" y="3436444"/>
            <a:ext cx="9471068" cy="3428997"/>
          </a:xfrm>
          <a:prstGeom prst="rect">
            <a:avLst/>
          </a:prstGeom>
        </p:spPr>
      </p:pic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de-DE" sz="4000" b="1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4000" b="1" dirty="0">
                <a:solidFill>
                  <a:prstClr val="black"/>
                </a:solidFill>
              </a:rPr>
              <a:t>Die Welt entdecken: </a:t>
            </a:r>
            <a:br>
              <a:rPr lang="de-DE" sz="3200" dirty="0">
                <a:solidFill>
                  <a:prstClr val="black"/>
                </a:solidFill>
              </a:rPr>
            </a:br>
            <a:r>
              <a:rPr lang="de-DE" sz="3200" dirty="0">
                <a:solidFill>
                  <a:prstClr val="black"/>
                </a:solidFill>
              </a:rPr>
              <a:t>Auslandsaufenthalte und Praktika im Studium</a:t>
            </a:r>
            <a:endParaRPr lang="de-DE" sz="1800" dirty="0">
              <a:solidFill>
                <a:prstClr val="black"/>
              </a:solidFill>
            </a:endParaRPr>
          </a:p>
        </p:txBody>
      </p:sp>
      <p:sp>
        <p:nvSpPr>
          <p:cNvPr id="5" name="Freihandform: Form 6"/>
          <p:cNvSpPr/>
          <p:nvPr/>
        </p:nvSpPr>
        <p:spPr bwMode="auto">
          <a:xfrm>
            <a:off x="-4071490" y="0"/>
            <a:ext cx="7283890" cy="6862762"/>
          </a:xfrm>
          <a:custGeom>
            <a:avLst/>
            <a:gdLst>
              <a:gd name="connsiteX0" fmla="*/ 1 w 7283890"/>
              <a:gd name="connsiteY0" fmla="*/ 0 h 6862762"/>
              <a:gd name="connsiteX1" fmla="*/ 6776141 w 7283890"/>
              <a:gd name="connsiteY1" fmla="*/ 0 h 6862762"/>
              <a:gd name="connsiteX2" fmla="*/ 6776141 w 7283890"/>
              <a:gd name="connsiteY2" fmla="*/ 2917113 h 6862762"/>
              <a:gd name="connsiteX3" fmla="*/ 7283890 w 7283890"/>
              <a:gd name="connsiteY3" fmla="*/ 3423492 h 6862762"/>
              <a:gd name="connsiteX4" fmla="*/ 6776141 w 7283890"/>
              <a:gd name="connsiteY4" fmla="*/ 3929871 h 6862762"/>
              <a:gd name="connsiteX5" fmla="*/ 6776141 w 7283890"/>
              <a:gd name="connsiteY5" fmla="*/ 5882034 h 6862762"/>
              <a:gd name="connsiteX6" fmla="*/ 6776141 w 7283890"/>
              <a:gd name="connsiteY6" fmla="*/ 6746130 h 6862762"/>
              <a:gd name="connsiteX7" fmla="*/ 6776140 w 7283890"/>
              <a:gd name="connsiteY7" fmla="*/ 6746130 h 6862762"/>
              <a:gd name="connsiteX8" fmla="*/ 6776140 w 7283890"/>
              <a:gd name="connsiteY8" fmla="*/ 6862762 h 6862762"/>
              <a:gd name="connsiteX9" fmla="*/ 0 w 7283890"/>
              <a:gd name="connsiteY9" fmla="*/ 6862762 h 6862762"/>
              <a:gd name="connsiteX10" fmla="*/ 0 w 7283890"/>
              <a:gd name="connsiteY10" fmla="*/ 6314083 h 6862762"/>
              <a:gd name="connsiteX11" fmla="*/ 1 w 7283890"/>
              <a:gd name="connsiteY11" fmla="*/ 6314083 h 6862762"/>
              <a:gd name="connsiteX12" fmla="*/ 1 w 7283890"/>
              <a:gd name="connsiteY12" fmla="*/ 5882034 h 6862762"/>
              <a:gd name="connsiteX13" fmla="*/ 1 w 7283890"/>
              <a:gd name="connsiteY13" fmla="*/ 3935378 h 6862762"/>
              <a:gd name="connsiteX14" fmla="*/ 507750 w 7283890"/>
              <a:gd name="connsiteY14" fmla="*/ 3428999 h 6862762"/>
              <a:gd name="connsiteX15" fmla="*/ 1 w 7283890"/>
              <a:gd name="connsiteY15" fmla="*/ 2922620 h 686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83890" h="6862762" extrusionOk="0">
                <a:moveTo>
                  <a:pt x="1" y="0"/>
                </a:moveTo>
                <a:lnTo>
                  <a:pt x="6776141" y="0"/>
                </a:lnTo>
                <a:lnTo>
                  <a:pt x="6776141" y="2917113"/>
                </a:lnTo>
                <a:lnTo>
                  <a:pt x="7283890" y="3423492"/>
                </a:lnTo>
                <a:lnTo>
                  <a:pt x="6776141" y="3929871"/>
                </a:lnTo>
                <a:lnTo>
                  <a:pt x="6776141" y="5882034"/>
                </a:lnTo>
                <a:lnTo>
                  <a:pt x="6776141" y="6746130"/>
                </a:lnTo>
                <a:lnTo>
                  <a:pt x="6776140" y="6746130"/>
                </a:lnTo>
                <a:lnTo>
                  <a:pt x="6776140" y="6862762"/>
                </a:lnTo>
                <a:lnTo>
                  <a:pt x="0" y="6862762"/>
                </a:lnTo>
                <a:lnTo>
                  <a:pt x="0" y="6314083"/>
                </a:lnTo>
                <a:lnTo>
                  <a:pt x="1" y="6314083"/>
                </a:lnTo>
                <a:lnTo>
                  <a:pt x="1" y="5882034"/>
                </a:lnTo>
                <a:lnTo>
                  <a:pt x="1" y="3935378"/>
                </a:lnTo>
                <a:lnTo>
                  <a:pt x="507750" y="3428999"/>
                </a:lnTo>
                <a:lnTo>
                  <a:pt x="1" y="29226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pic>
        <p:nvPicPr>
          <p:cNvPr id="6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6199998">
            <a:off x="-856656" y="5258432"/>
            <a:ext cx="2372766" cy="459790"/>
          </a:xfrm>
          <a:prstGeom prst="rect">
            <a:avLst/>
          </a:prstGeom>
        </p:spPr>
      </p:pic>
      <p:sp>
        <p:nvSpPr>
          <p:cNvPr id="7" name="Textfeld 10"/>
          <p:cNvSpPr/>
          <p:nvPr/>
        </p:nvSpPr>
        <p:spPr bwMode="auto">
          <a:xfrm rot="16199998">
            <a:off x="-1380273" y="1631680"/>
            <a:ext cx="3420000" cy="5232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defRPr/>
            </a:pPr>
            <a:r>
              <a:rPr lang="de-DE" sz="1400" b="1">
                <a:solidFill>
                  <a:schemeClr val="bg1"/>
                </a:solidFill>
                <a:latin typeface="Zapf Humanist 601 Ultra"/>
              </a:rPr>
              <a:t>Philosophische Fakultät</a:t>
            </a:r>
            <a:endParaRPr/>
          </a:p>
          <a:p>
            <a:pPr algn="r">
              <a:defRPr/>
            </a:pPr>
            <a:r>
              <a:rPr lang="de-DE" sz="1400">
                <a:solidFill>
                  <a:schemeClr val="bg1"/>
                </a:solidFill>
                <a:latin typeface="Zapf Humanist 601"/>
              </a:rPr>
              <a:t>Studiendekanat</a:t>
            </a:r>
            <a:endParaRPr/>
          </a:p>
        </p:txBody>
      </p:sp>
      <p:sp>
        <p:nvSpPr>
          <p:cNvPr id="8" name="Textfeld 18"/>
          <p:cNvSpPr/>
          <p:nvPr/>
        </p:nvSpPr>
        <p:spPr bwMode="auto">
          <a:xfrm rot="16199998">
            <a:off x="-1284508" y="3103273"/>
            <a:ext cx="541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600">
                <a:solidFill>
                  <a:schemeClr val="bg1"/>
                </a:solidFill>
                <a:latin typeface="Zapf Humanist 601"/>
              </a:rPr>
              <a:t>Philosophische Fakultät 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/>
                </a:solidFill>
              </a:rPr>
              <a:t>Wir sind für Sie da!</a:t>
            </a:r>
            <a:endParaRPr dirty="0"/>
          </a:p>
          <a:p>
            <a:pPr lvl="0">
              <a:defRPr/>
            </a:pPr>
            <a:r>
              <a:rPr lang="de-DE" sz="2800" dirty="0">
                <a:solidFill>
                  <a:prstClr val="black"/>
                </a:solidFill>
                <a:cs typeface="Arial"/>
              </a:rPr>
              <a:t>Kontakt und Beratungsmöglichkeiten unter</a:t>
            </a:r>
            <a:endParaRPr dirty="0"/>
          </a:p>
          <a:p>
            <a:pPr lvl="0">
              <a:defRPr/>
            </a:pPr>
            <a:r>
              <a:rPr lang="de-DE" sz="2400" i="1" dirty="0">
                <a:solidFill>
                  <a:prstClr val="black"/>
                </a:solidFill>
                <a:cs typeface="Arial"/>
              </a:rPr>
              <a:t>phil.uni-goettingen.de/studienberatung</a:t>
            </a:r>
          </a:p>
          <a:p>
            <a:pPr lvl="0">
              <a:defRPr/>
            </a:pPr>
            <a:r>
              <a:rPr lang="de-DE" sz="2400" i="1" dirty="0">
                <a:solidFill>
                  <a:prstClr val="black"/>
                </a:solidFill>
                <a:cs typeface="Arial"/>
              </a:rPr>
              <a:t>phil.uni-goettingen.de/</a:t>
            </a:r>
            <a:r>
              <a:rPr lang="de-DE" sz="2400" i="1" dirty="0" err="1">
                <a:solidFill>
                  <a:prstClr val="black"/>
                </a:solidFill>
                <a:cs typeface="Arial"/>
              </a:rPr>
              <a:t>fsb</a:t>
            </a:r>
            <a:endParaRPr lang="de-DE" sz="2400" i="1" dirty="0">
              <a:solidFill>
                <a:prstClr val="black"/>
              </a:solidFill>
              <a:cs typeface="Arial"/>
            </a:endParaRPr>
          </a:p>
          <a:p>
            <a:pPr lvl="0">
              <a:defRPr/>
            </a:pPr>
            <a:r>
              <a:rPr lang="de-DE" sz="2400" i="1" dirty="0">
                <a:solidFill>
                  <a:prstClr val="black"/>
                </a:solidFill>
              </a:rPr>
              <a:t>E-Mail: studienberatung@phil.uni-goettingen.de</a:t>
            </a:r>
          </a:p>
          <a:p>
            <a:pPr lvl="0">
              <a:defRPr/>
            </a:pPr>
            <a:endParaRPr lang="de-DE" sz="2400" i="1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7" name="Bildplatzhalter 6" descr="Ein Bild, das Gras, draußen, Person enthält.&#10;&#10;Automatisch generierte Beschreibung">
            <a:extLst>
              <a:ext uri="{FF2B5EF4-FFF2-40B4-BE49-F238E27FC236}">
                <a16:creationId xmlns:a16="http://schemas.microsoft.com/office/drawing/2014/main" id="{3E02731E-585D-4929-8EAA-3BAE534005D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17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0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Bildplatzhalter 12" descr="Ein Bild, das Himmel, draußen, farbig enthält.&#10;&#10;Automatisch generierte Beschreibun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860" b="859"/>
          <a:stretch/>
        </p:blipFill>
        <p:spPr bwMode="auto">
          <a:prstGeom prst="rect">
            <a:avLst/>
          </a:prstGeom>
        </p:spPr>
      </p:pic>
      <p:pic>
        <p:nvPicPr>
          <p:cNvPr id="6" name="Bildplatzhalter 14" descr="Ein Bild, das Boden, drinnen, Fenster enthält.&#10;&#10;Automatisch generierte Beschreibun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364" r="364"/>
          <a:stretch/>
        </p:blipFill>
        <p:spPr bwMode="auto">
          <a:prstGeom prst="rect">
            <a:avLst/>
          </a:prstGeom>
        </p:spPr>
      </p:pic>
      <p:pic>
        <p:nvPicPr>
          <p:cNvPr id="7" name="Bildplatzhalter 18" descr="Ein Bild, das Himmel, draußen, Gebäude, Haus enthält.&#10;&#10;Automatisch generierte Beschreibung"/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478" b="477"/>
          <a:stretch/>
        </p:blipFill>
        <p:spPr bwMode="auto">
          <a:prstGeom prst="rect">
            <a:avLst/>
          </a:prstGeom>
        </p:spPr>
      </p:pic>
      <p:pic>
        <p:nvPicPr>
          <p:cNvPr id="8" name="Bildplatzhalter 20" descr="Ein Bild, das Gras, draußen, Baum enthält.&#10;&#10;Automatisch generierte Beschreibung"/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448" r="447"/>
          <a:stretch/>
        </p:blipFill>
        <p:spPr bwMode="auto">
          <a:prstGeom prst="rect">
            <a:avLst/>
          </a:prstGeom>
        </p:spPr>
      </p:pic>
      <p:pic>
        <p:nvPicPr>
          <p:cNvPr id="16" name="Bildplatzhalter 15" descr="Ein Bild, das Text, drinnen, Regal, Buch enthält.&#10;&#10;Automatisch generierte Beschreibung">
            <a:extLst>
              <a:ext uri="{FF2B5EF4-FFF2-40B4-BE49-F238E27FC236}">
                <a16:creationId xmlns:a16="http://schemas.microsoft.com/office/drawing/2014/main" id="{5439143C-6E00-431C-842D-CE8D8168384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>
            <a:fillRect/>
          </a:stretch>
        </p:blipFill>
        <p:spPr/>
      </p:pic>
      <p:pic>
        <p:nvPicPr>
          <p:cNvPr id="14" name="Bildplatzhalter 13" descr="Ein Bild, das Gebäude, draußen, Himmel, Ziegelstein enthält.&#10;&#10;Automatisch generierte Beschreibung">
            <a:extLst>
              <a:ext uri="{FF2B5EF4-FFF2-40B4-BE49-F238E27FC236}">
                <a16:creationId xmlns:a16="http://schemas.microsoft.com/office/drawing/2014/main" id="{E09A4051-62E5-4C58-BB0B-A245E76F8EA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r="201"/>
          <a:stretch>
            <a:fillRect/>
          </a:stretch>
        </p:blipFill>
        <p:spPr/>
      </p:pic>
      <p:sp>
        <p:nvSpPr>
          <p:cNvPr id="10" name="Textplatzhalter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200" b="1" dirty="0"/>
              <a:t>Die Philosophische Fakultät in Göttingen: </a:t>
            </a:r>
            <a:br>
              <a:rPr lang="de-DE" sz="3200" b="1" dirty="0"/>
            </a:br>
            <a:r>
              <a:rPr lang="de-DE" sz="4000" b="1" dirty="0"/>
              <a:t>international, innovativ, vernetzt</a:t>
            </a:r>
            <a:endParaRPr lang="de-DE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 dirty="0"/>
              <a:t>Sprache, Kultur, Literatur und Religion analysieren und verstehen</a:t>
            </a:r>
            <a:endParaRPr dirty="0"/>
          </a:p>
        </p:txBody>
      </p:sp>
      <p:sp>
        <p:nvSpPr>
          <p:cNvPr id="5" name="Rechteck 8"/>
          <p:cNvSpPr/>
          <p:nvPr/>
        </p:nvSpPr>
        <p:spPr bwMode="auto">
          <a:xfrm>
            <a:off x="5755972" y="4008521"/>
            <a:ext cx="904475" cy="1650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8" tIns="45714" rIns="91428" bIns="45714"/>
          <a:lstStyle/>
          <a:p>
            <a:pPr algn="r" defTabSz="914689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echteck 19"/>
          <p:cNvSpPr/>
          <p:nvPr/>
        </p:nvSpPr>
        <p:spPr bwMode="auto">
          <a:xfrm>
            <a:off x="6595759" y="2703595"/>
            <a:ext cx="3260320" cy="3904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8" tIns="45714" rIns="91428" bIns="45714"/>
          <a:lstStyle/>
          <a:p>
            <a:pPr algn="r" defTabSz="914689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Rechteck 20"/>
          <p:cNvSpPr/>
          <p:nvPr/>
        </p:nvSpPr>
        <p:spPr bwMode="auto">
          <a:xfrm>
            <a:off x="6544960" y="2781383"/>
            <a:ext cx="3319216" cy="5215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8" tIns="45714" rIns="91428" bIns="45714"/>
          <a:lstStyle/>
          <a:p>
            <a:pPr algn="r" defTabSz="914689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Pfeil nach rechts 22"/>
          <p:cNvSpPr/>
          <p:nvPr/>
        </p:nvSpPr>
        <p:spPr bwMode="auto">
          <a:xfrm>
            <a:off x="5879976" y="2132856"/>
            <a:ext cx="5688632" cy="36614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de-DE" sz="1400" dirty="0">
                <a:solidFill>
                  <a:schemeClr val="tx1"/>
                </a:solidFill>
              </a:rPr>
              <a:t>Allgemeine Sprachwissenschaft | Digital Humanities  Kulturanthropologie / Europäische Ethnologie Musikwissenschaft | Religionswissenschaft</a:t>
            </a:r>
            <a:endParaRPr dirty="0"/>
          </a:p>
          <a:p>
            <a:pPr lvl="0" algn="ctr">
              <a:defRPr/>
            </a:pPr>
            <a:r>
              <a:rPr lang="de-DE" sz="1400" dirty="0">
                <a:solidFill>
                  <a:schemeClr val="tx1"/>
                </a:solidFill>
              </a:rPr>
              <a:t>Philosophie </a:t>
            </a:r>
            <a:r>
              <a:rPr lang="de-DE" sz="1200" dirty="0">
                <a:solidFill>
                  <a:schemeClr val="tx1"/>
                </a:solidFill>
              </a:rPr>
              <a:t>(Lehramt und Nicht-Lehramt) </a:t>
            </a:r>
            <a:endParaRPr dirty="0"/>
          </a:p>
          <a:p>
            <a:pPr lvl="0" algn="ctr">
              <a:defRPr/>
            </a:pPr>
            <a:r>
              <a:rPr lang="de-DE" sz="1400" dirty="0">
                <a:solidFill>
                  <a:schemeClr val="tx1"/>
                </a:solidFill>
              </a:rPr>
              <a:t>Werte und Normen </a:t>
            </a:r>
            <a:r>
              <a:rPr lang="de-DE" sz="1200" dirty="0">
                <a:solidFill>
                  <a:schemeClr val="tx1"/>
                </a:solidFill>
              </a:rPr>
              <a:t>(nur Lehramt)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47729" y="2132857"/>
            <a:ext cx="2016224" cy="3661408"/>
          </a:xfrm>
          <a:prstGeom prst="rect">
            <a:avLst/>
          </a:prstGeom>
          <a:solidFill>
            <a:srgbClr val="EE802E"/>
          </a:solidFill>
          <a:ln w="9525">
            <a:noFill/>
            <a:miter lim="800000"/>
            <a:headEnd/>
            <a:tailEnd/>
          </a:ln>
        </p:spPr>
        <p:txBody>
          <a:bodyPr vert="horz" wrap="none" lIns="50346" tIns="26180" rIns="50346" bIns="26180" anchor="ctr"/>
          <a:lstStyle/>
          <a:p>
            <a:pPr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ea typeface="+mj-ea"/>
                <a:cs typeface="+mj-cs"/>
              </a:rPr>
              <a:t>Zwei-Fächer-B.A.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 dirty="0"/>
              <a:t>Struktur der Zwei-Fächer-Bachelor Studiengänge</a:t>
            </a:r>
            <a:endParaRPr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287688" y="1988840"/>
            <a:ext cx="8424936" cy="4608512"/>
            <a:chOff x="3676201" y="2275928"/>
            <a:chExt cx="7703172" cy="4076056"/>
          </a:xfrm>
        </p:grpSpPr>
        <p:sp>
          <p:nvSpPr>
            <p:cNvPr id="5" name="Rechteck 8"/>
            <p:cNvSpPr/>
            <p:nvPr/>
          </p:nvSpPr>
          <p:spPr bwMode="auto">
            <a:xfrm>
              <a:off x="5755972" y="4008521"/>
              <a:ext cx="904475" cy="165013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8" tIns="45714" rIns="91428" bIns="45714"/>
            <a:lstStyle/>
            <a:p>
              <a:pPr algn="r" defTabSz="914689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960016" y="2283933"/>
              <a:ext cx="419356" cy="359494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none" lIns="50346" tIns="26180" rIns="50346" bIns="26180" anchor="ctr"/>
            <a:lstStyle/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dirty="0">
                  <a:solidFill>
                    <a:schemeClr val="bg1"/>
                  </a:solidFill>
                </a:rPr>
                <a:t>Bachelorarbeit</a:t>
              </a:r>
              <a:r>
                <a:rPr lang="de-DE" dirty="0">
                  <a:solidFill>
                    <a:schemeClr val="bg1"/>
                  </a:solidFill>
                </a:rPr>
                <a:t> 	 </a:t>
              </a:r>
              <a:r>
                <a:rPr lang="de-DE" b="1" dirty="0">
                  <a:solidFill>
                    <a:schemeClr val="bg1"/>
                  </a:solidFill>
                </a:rPr>
                <a:t>12 C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676201" y="2283933"/>
              <a:ext cx="978776" cy="3587901"/>
            </a:xfrm>
            <a:prstGeom prst="rect">
              <a:avLst/>
            </a:prstGeom>
            <a:solidFill>
              <a:srgbClr val="EE802E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none" lIns="50346" tIns="26180" rIns="50346" bIns="26180" anchor="ctr"/>
            <a:lstStyle/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 err="1">
                  <a:solidFill>
                    <a:schemeClr val="bg1"/>
                  </a:solidFill>
                  <a:ea typeface="+mj-ea"/>
                  <a:cs typeface="+mj-cs"/>
                </a:rPr>
                <a:t>Teilfach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>
                  <a:solidFill>
                    <a:schemeClr val="bg1"/>
                  </a:solidFill>
                  <a:ea typeface="+mj-ea"/>
                  <a:cs typeface="+mj-cs"/>
                </a:rPr>
                <a:t>A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endParaRPr dirty="0"/>
            </a:p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>
                  <a:solidFill>
                    <a:schemeClr val="bg1"/>
                  </a:solidFill>
                  <a:ea typeface="+mj-ea"/>
                  <a:cs typeface="+mj-cs"/>
                </a:rPr>
                <a:t>66 C</a:t>
              </a:r>
              <a:endParaRPr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7001666" y="2752819"/>
              <a:ext cx="2079568" cy="1437526"/>
            </a:xfrm>
            <a:prstGeom prst="rect">
              <a:avLst/>
            </a:prstGeom>
            <a:solidFill>
              <a:srgbClr val="AE004A"/>
            </a:solidFill>
            <a:ln w="9525">
              <a:noFill/>
              <a:miter lim="800000"/>
              <a:headEnd/>
              <a:tailEnd/>
            </a:ln>
          </p:spPr>
          <p:txBody>
            <a:bodyPr wrap="none" lIns="50346" tIns="26180" rIns="50346" bIns="26180" anchor="ctr"/>
            <a:lstStyle/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prstClr val="white"/>
                  </a:solidFill>
                </a:rPr>
                <a:t>Optionalbereich</a:t>
              </a:r>
              <a:endParaRPr/>
            </a:p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prstClr val="white"/>
                  </a:solidFill>
                </a:rPr>
                <a:t> 18 C</a:t>
              </a:r>
              <a:endParaRPr/>
            </a:p>
            <a:p>
              <a:pPr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>
                  <a:solidFill>
                    <a:schemeClr val="bg1"/>
                  </a:solidFill>
                </a:rPr>
                <a:t>-</a:t>
              </a:r>
              <a:r>
                <a:rPr lang="de-DE">
                  <a:solidFill>
                    <a:prstClr val="black"/>
                  </a:solidFill>
                </a:rPr>
                <a:t> </a:t>
              </a:r>
              <a:r>
                <a:rPr lang="de-DE">
                  <a:solidFill>
                    <a:schemeClr val="bg1"/>
                  </a:solidFill>
                </a:rPr>
                <a:t>Fachwissenschaftlich</a:t>
              </a:r>
              <a:endParaRPr/>
            </a:p>
            <a:p>
              <a:pPr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>
                  <a:solidFill>
                    <a:schemeClr val="bg1"/>
                  </a:solidFill>
                </a:rPr>
                <a:t>- Berufsfeldbezogen</a:t>
              </a:r>
              <a:endParaRPr/>
            </a:p>
            <a:p>
              <a:pPr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>
                  <a:solidFill>
                    <a:schemeClr val="bg1"/>
                  </a:solidFill>
                </a:rPr>
                <a:t>- Studium generale</a:t>
              </a:r>
              <a:endParaRPr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9247029" y="2752819"/>
              <a:ext cx="1526083" cy="1437526"/>
            </a:xfrm>
            <a:prstGeom prst="rect">
              <a:avLst/>
            </a:prstGeom>
            <a:solidFill>
              <a:srgbClr val="2C7A63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50346" tIns="26180" rIns="50346" bIns="26180" anchor="ctr"/>
            <a:lstStyle/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prstClr val="white"/>
                  </a:solidFill>
                </a:rPr>
                <a:t>Schlüsselkompetenzen </a:t>
              </a:r>
              <a:endParaRPr/>
            </a:p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prstClr val="white"/>
                  </a:solidFill>
                </a:rPr>
                <a:t>18 C</a:t>
              </a:r>
              <a:endParaRPr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7014855" y="4681838"/>
              <a:ext cx="2428932" cy="1189996"/>
            </a:xfrm>
            <a:prstGeom prst="rect">
              <a:avLst/>
            </a:prstGeom>
            <a:solidFill>
              <a:srgbClr val="AE004A"/>
            </a:solidFill>
            <a:ln w="9525">
              <a:noFill/>
              <a:miter lim="800000"/>
              <a:headEnd/>
              <a:tailEnd/>
            </a:ln>
          </p:spPr>
          <p:txBody>
            <a:bodyPr wrap="none" lIns="50346" tIns="26180" rIns="50346" bIns="26180" anchor="ctr"/>
            <a:lstStyle/>
            <a:p>
              <a:pPr algn="ctr" defTabSz="457200">
                <a:defRPr/>
              </a:pPr>
              <a:r>
                <a:rPr lang="de-DE" b="1">
                  <a:solidFill>
                    <a:prstClr val="white"/>
                  </a:solidFill>
                </a:rPr>
                <a:t>Erziehungswiss. </a:t>
              </a:r>
              <a:endParaRPr/>
            </a:p>
            <a:p>
              <a:pPr algn="ctr" defTabSz="457200">
                <a:defRPr/>
              </a:pPr>
              <a:r>
                <a:rPr lang="de-DE" b="1">
                  <a:solidFill>
                    <a:prstClr val="white"/>
                  </a:solidFill>
                </a:rPr>
                <a:t>Kompetenzen</a:t>
              </a:r>
              <a:endParaRPr/>
            </a:p>
            <a:p>
              <a:pPr algn="ctr" defTabSz="457200">
                <a:defRPr/>
              </a:pPr>
              <a:r>
                <a:rPr lang="de-DE" b="1">
                  <a:solidFill>
                    <a:prstClr val="white"/>
                  </a:solidFill>
                </a:rPr>
                <a:t>26 C</a:t>
              </a:r>
              <a:endParaRPr/>
            </a:p>
          </p:txBody>
        </p:sp>
        <p:sp>
          <p:nvSpPr>
            <p:cNvPr id="11" name="Textfeld 17"/>
            <p:cNvSpPr/>
            <p:nvPr/>
          </p:nvSpPr>
          <p:spPr bwMode="auto">
            <a:xfrm>
              <a:off x="5947341" y="2275928"/>
              <a:ext cx="4825772" cy="3286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lIns="51152" tIns="25576" rIns="51152" bIns="25576">
              <a:spAutoFit/>
            </a:bodyPr>
            <a:lstStyle/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prstClr val="white"/>
                  </a:solidFill>
                </a:rPr>
                <a:t>Professionalisierungsbereich 36 C</a:t>
              </a:r>
              <a:endParaRPr/>
            </a:p>
          </p:txBody>
        </p:sp>
        <p:sp>
          <p:nvSpPr>
            <p:cNvPr id="12" name="Rechteck 19"/>
            <p:cNvSpPr/>
            <p:nvPr/>
          </p:nvSpPr>
          <p:spPr bwMode="auto">
            <a:xfrm>
              <a:off x="6595759" y="2703595"/>
              <a:ext cx="3260320" cy="39044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8" tIns="45714" rIns="91428" bIns="45714"/>
            <a:lstStyle/>
            <a:p>
              <a:pPr algn="r" defTabSz="914689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Rechteck 20"/>
            <p:cNvSpPr/>
            <p:nvPr/>
          </p:nvSpPr>
          <p:spPr bwMode="auto">
            <a:xfrm>
              <a:off x="6544960" y="2781383"/>
              <a:ext cx="3319216" cy="52154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8" tIns="45714" rIns="91428" bIns="45714"/>
            <a:lstStyle/>
            <a:p>
              <a:pPr algn="r" defTabSz="914689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4" name="Pfeil nach rechts 21"/>
            <p:cNvSpPr/>
            <p:nvPr/>
          </p:nvSpPr>
          <p:spPr bwMode="auto">
            <a:xfrm>
              <a:off x="5879976" y="2937072"/>
              <a:ext cx="1082834" cy="8625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200" dirty="0"/>
                <a:t>Nicht-Lehramt</a:t>
              </a:r>
              <a:endParaRPr sz="1200" dirty="0"/>
            </a:p>
          </p:txBody>
        </p:sp>
        <p:sp>
          <p:nvSpPr>
            <p:cNvPr id="15" name="Pfeil nach rechts 22"/>
            <p:cNvSpPr/>
            <p:nvPr/>
          </p:nvSpPr>
          <p:spPr bwMode="auto">
            <a:xfrm>
              <a:off x="5960995" y="4970840"/>
              <a:ext cx="1001815" cy="687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200" dirty="0"/>
                <a:t>Lehramt</a:t>
              </a:r>
              <a:endParaRPr sz="1200" dirty="0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9601493" y="4687183"/>
              <a:ext cx="1171620" cy="1177590"/>
            </a:xfrm>
            <a:prstGeom prst="rect">
              <a:avLst/>
            </a:prstGeom>
            <a:solidFill>
              <a:srgbClr val="2C7A63"/>
            </a:solidFill>
            <a:ln w="9525">
              <a:noFill/>
              <a:miter lim="800000"/>
              <a:headEnd/>
              <a:tailEnd/>
            </a:ln>
          </p:spPr>
          <p:txBody>
            <a:bodyPr wrap="none" lIns="50346" tIns="26180" rIns="50346" bIns="26180" anchor="ctr"/>
            <a:lstStyle/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prstClr val="white"/>
                  </a:solidFill>
                </a:rPr>
                <a:t>Schlüssel-</a:t>
              </a:r>
              <a:endParaRPr/>
            </a:p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prstClr val="white"/>
                  </a:solidFill>
                </a:rPr>
                <a:t>komp.</a:t>
              </a:r>
              <a:endParaRPr/>
            </a:p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prstClr val="white"/>
                  </a:solidFill>
                </a:rPr>
                <a:t>10 C</a:t>
              </a:r>
              <a:endParaRPr/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4811771" y="2278372"/>
              <a:ext cx="978776" cy="3587901"/>
            </a:xfrm>
            <a:prstGeom prst="rect">
              <a:avLst/>
            </a:prstGeom>
            <a:solidFill>
              <a:srgbClr val="EE802E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none" lIns="50346" tIns="26180" rIns="50346" bIns="26180" anchor="ctr"/>
            <a:lstStyle/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 err="1">
                  <a:solidFill>
                    <a:schemeClr val="bg1"/>
                  </a:solidFill>
                  <a:ea typeface="+mj-ea"/>
                  <a:cs typeface="+mj-cs"/>
                </a:rPr>
                <a:t>Teilfach</a:t>
              </a:r>
              <a:r>
                <a:rPr lang="de-DE" dirty="0"/>
                <a:t> </a:t>
              </a:r>
              <a:r>
                <a:rPr lang="de-DE" dirty="0">
                  <a:solidFill>
                    <a:schemeClr val="bg1"/>
                  </a:solidFill>
                  <a:ea typeface="+mj-ea"/>
                  <a:cs typeface="+mj-cs"/>
                </a:rPr>
                <a:t>B</a:t>
              </a:r>
              <a:r>
                <a:rPr lang="de-DE" dirty="0"/>
                <a:t> </a:t>
              </a:r>
              <a:endParaRPr lang="de-DE" dirty="0">
                <a:solidFill>
                  <a:schemeClr val="bg1"/>
                </a:solidFill>
                <a:ea typeface="+mj-ea"/>
                <a:cs typeface="+mj-cs"/>
              </a:endParaRPr>
            </a:p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>
                  <a:solidFill>
                    <a:schemeClr val="bg1"/>
                  </a:solidFill>
                  <a:ea typeface="+mj-ea"/>
                  <a:cs typeface="+mj-cs"/>
                </a:rPr>
                <a:t>66 C</a:t>
              </a:r>
              <a:endParaRPr dirty="0"/>
            </a:p>
          </p:txBody>
        </p:sp>
        <p:sp>
          <p:nvSpPr>
            <p:cNvPr id="18" name="Textfeld 17"/>
            <p:cNvSpPr/>
            <p:nvPr/>
          </p:nvSpPr>
          <p:spPr bwMode="auto">
            <a:xfrm>
              <a:off x="3676201" y="6023334"/>
              <a:ext cx="7703172" cy="3286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lIns="51152" tIns="25576" rIns="51152" bIns="25576">
              <a:spAutoFit/>
            </a:bodyPr>
            <a:lstStyle/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dirty="0">
                  <a:solidFill>
                    <a:prstClr val="white"/>
                  </a:solidFill>
                </a:rPr>
                <a:t>Insgesamt			 180 </a:t>
              </a:r>
              <a:r>
                <a:rPr lang="de-DE" b="1" dirty="0" err="1">
                  <a:solidFill>
                    <a:prstClr val="white"/>
                  </a:solidFill>
                </a:rPr>
                <a:t>Credits</a:t>
              </a:r>
              <a:endParaRPr lang="de-DE" b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Gerader Verbinder 21"/>
            <p:cNvCxnSpPr>
              <a:cxnSpLocks/>
            </p:cNvCxnSpPr>
            <p:nvPr/>
          </p:nvCxnSpPr>
          <p:spPr bwMode="auto">
            <a:xfrm>
              <a:off x="6148783" y="4437567"/>
              <a:ext cx="4653528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 bwMode="auto">
          <a:xfrm>
            <a:off x="3147837" y="752112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b="1" dirty="0"/>
              <a:t>Mono-Bachelor - Weltliteratur</a:t>
            </a:r>
            <a:endParaRPr b="1" dirty="0"/>
          </a:p>
        </p:txBody>
      </p:sp>
      <p:sp>
        <p:nvSpPr>
          <p:cNvPr id="13" name="Rechteck 13"/>
          <p:cNvSpPr/>
          <p:nvPr/>
        </p:nvSpPr>
        <p:spPr bwMode="auto">
          <a:xfrm>
            <a:off x="3791261" y="1904921"/>
            <a:ext cx="3690938" cy="4349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8" tIns="45714" rIns="91428" bIns="45714"/>
          <a:lstStyle/>
          <a:p>
            <a:pPr algn="r" defTabSz="914689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242611" y="2204863"/>
            <a:ext cx="7799295" cy="3149360"/>
            <a:chOff x="435816" y="1982709"/>
            <a:chExt cx="8942796" cy="3086725"/>
          </a:xfrm>
        </p:grpSpPr>
        <p:sp>
          <p:nvSpPr>
            <p:cNvPr id="5" name="Rechteck 3"/>
            <p:cNvSpPr/>
            <p:nvPr/>
          </p:nvSpPr>
          <p:spPr bwMode="auto">
            <a:xfrm>
              <a:off x="2951474" y="3209847"/>
              <a:ext cx="1023937" cy="18383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8" tIns="45714" rIns="91428" bIns="45714"/>
            <a:lstStyle/>
            <a:p>
              <a:pPr algn="r" defTabSz="914689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435816" y="2090057"/>
              <a:ext cx="3211912" cy="2958115"/>
            </a:xfrm>
            <a:prstGeom prst="rect">
              <a:avLst/>
            </a:prstGeom>
            <a:solidFill>
              <a:srgbClr val="EE802E"/>
            </a:solidFill>
            <a:ln w="9525">
              <a:noFill/>
              <a:miter lim="800000"/>
              <a:headEnd/>
              <a:tailEnd/>
            </a:ln>
          </p:spPr>
          <p:txBody>
            <a:bodyPr wrap="none" lIns="50346" tIns="26180" rIns="50346" bIns="26180" anchor="ctr"/>
            <a:lstStyle/>
            <a:p>
              <a:pPr algn="ctr" defTabSz="45720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Fachwissen-</a:t>
              </a:r>
            </a:p>
            <a:p>
              <a:pPr algn="ctr" defTabSz="45720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400" b="1" dirty="0" err="1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schaften</a:t>
              </a:r>
              <a:endParaRPr lang="de-DE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  <a:p>
              <a:pPr marL="287727" indent="-287727" algn="ctr" defTabSz="45720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(132 C)</a:t>
              </a: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751038" y="2960530"/>
              <a:ext cx="3320959" cy="2087641"/>
            </a:xfrm>
            <a:prstGeom prst="rect">
              <a:avLst/>
            </a:prstGeom>
            <a:solidFill>
              <a:srgbClr val="AE004A"/>
            </a:solidFill>
            <a:ln w="9525">
              <a:noFill/>
              <a:miter lim="800000"/>
              <a:headEnd/>
              <a:tailEnd/>
            </a:ln>
          </p:spPr>
          <p:txBody>
            <a:bodyPr wrap="none" lIns="50346" tIns="26180" rIns="50346" bIns="26180" anchor="ctr"/>
            <a:lstStyle/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dirty="0" err="1">
                  <a:solidFill>
                    <a:prstClr val="white"/>
                  </a:solidFill>
                </a:rPr>
                <a:t>Optionalbereich</a:t>
              </a:r>
              <a:endParaRPr lang="de-DE" b="1" dirty="0">
                <a:solidFill>
                  <a:prstClr val="white"/>
                </a:solidFill>
              </a:endParaRPr>
            </a:p>
            <a:p>
              <a:pPr algn="ctr" defTabSz="457200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1" dirty="0">
                <a:solidFill>
                  <a:prstClr val="white"/>
                </a:solidFill>
              </a:endParaRPr>
            </a:p>
            <a:p>
              <a:pPr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>
                  <a:solidFill>
                    <a:schemeClr val="bg1"/>
                  </a:solidFill>
                </a:rPr>
                <a:t>Sprachlicher Bereich (18 C)            </a:t>
              </a:r>
              <a:endParaRPr dirty="0"/>
            </a:p>
            <a:p>
              <a:pPr defTabSz="45720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>
                  <a:solidFill>
                    <a:schemeClr val="bg1"/>
                  </a:solidFill>
                </a:rPr>
                <a:t>Thematischer Bereich (3 C) </a:t>
              </a: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7175309" y="3253076"/>
              <a:ext cx="2203303" cy="1816358"/>
            </a:xfrm>
            <a:prstGeom prst="rect">
              <a:avLst/>
            </a:prstGeom>
            <a:solidFill>
              <a:srgbClr val="2C7A63"/>
            </a:solidFill>
            <a:ln w="9525">
              <a:noFill/>
              <a:miter lim="800000"/>
              <a:headEnd/>
              <a:tailEnd/>
            </a:ln>
          </p:spPr>
          <p:txBody>
            <a:bodyPr wrap="none" lIns="50346" tIns="26180" rIns="50346" bIns="26180" anchor="ctr"/>
            <a:lstStyle/>
            <a:p>
              <a:pPr algn="ctr" defTabSz="4572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dirty="0">
                  <a:solidFill>
                    <a:prstClr val="white"/>
                  </a:solidFill>
                </a:rPr>
                <a:t>Schlüssel-</a:t>
              </a:r>
              <a:endParaRPr dirty="0"/>
            </a:p>
            <a:p>
              <a:pPr algn="ctr" defTabSz="4572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dirty="0" err="1">
                  <a:solidFill>
                    <a:prstClr val="white"/>
                  </a:solidFill>
                </a:rPr>
                <a:t>kompetenzen</a:t>
              </a:r>
              <a:endParaRPr dirty="0"/>
            </a:p>
            <a:p>
              <a:pPr algn="ctr" defTabSz="4572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dirty="0">
                  <a:solidFill>
                    <a:prstClr val="white"/>
                  </a:solidFill>
                </a:rPr>
                <a:t>(15 C)</a:t>
              </a:r>
              <a:endParaRPr dirty="0"/>
            </a:p>
          </p:txBody>
        </p:sp>
        <p:sp>
          <p:nvSpPr>
            <p:cNvPr id="14" name="Rechteck 14"/>
            <p:cNvSpPr/>
            <p:nvPr/>
          </p:nvSpPr>
          <p:spPr bwMode="auto">
            <a:xfrm>
              <a:off x="3740460" y="1982709"/>
              <a:ext cx="3757613" cy="58102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8" tIns="45714" rIns="91428" bIns="45714"/>
            <a:lstStyle/>
            <a:p>
              <a:pPr algn="r" defTabSz="914689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132007" y="2314389"/>
            <a:ext cx="456875" cy="305882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vert270" wrap="none" lIns="50346" tIns="26180" rIns="50346" bIns="26180" anchor="ctr"/>
          <a:lstStyle/>
          <a:p>
            <a:pPr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bg1"/>
                </a:solidFill>
              </a:rPr>
              <a:t>Bachelorarbeit</a:t>
            </a:r>
            <a:r>
              <a:rPr lang="de-DE" dirty="0">
                <a:solidFill>
                  <a:schemeClr val="bg1"/>
                </a:solidFill>
              </a:rPr>
              <a:t> 	 </a:t>
            </a:r>
            <a:r>
              <a:rPr lang="de-DE" b="1" dirty="0">
                <a:solidFill>
                  <a:schemeClr val="bg1"/>
                </a:solidFill>
              </a:rPr>
              <a:t>12 C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" name="Textfeld 17"/>
          <p:cNvSpPr/>
          <p:nvPr/>
        </p:nvSpPr>
        <p:spPr bwMode="auto">
          <a:xfrm>
            <a:off x="6133922" y="2314389"/>
            <a:ext cx="4907984" cy="7903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51152" tIns="25576" rIns="51152" bIns="25576">
            <a:spAutoFit/>
          </a:bodyPr>
          <a:lstStyle/>
          <a:p>
            <a:pPr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prstClr val="white"/>
                </a:solidFill>
              </a:rPr>
              <a:t>Professionalisierungsbereich </a:t>
            </a:r>
          </a:p>
          <a:p>
            <a:pPr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prstClr val="white"/>
                </a:solidFill>
              </a:rPr>
              <a:t>(36 C)</a:t>
            </a:r>
            <a:endParaRPr sz="2400" dirty="0"/>
          </a:p>
        </p:txBody>
      </p:sp>
      <p:sp>
        <p:nvSpPr>
          <p:cNvPr id="17" name="Textfeld 17"/>
          <p:cNvSpPr/>
          <p:nvPr/>
        </p:nvSpPr>
        <p:spPr bwMode="auto">
          <a:xfrm>
            <a:off x="3242611" y="5517232"/>
            <a:ext cx="8346271" cy="3272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51152" tIns="25576" rIns="51152" bIns="25576">
            <a:spAutoFit/>
          </a:bodyPr>
          <a:lstStyle/>
          <a:p>
            <a:pPr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prstClr val="white"/>
                </a:solidFill>
              </a:rPr>
              <a:t>Insgesamt			 180 </a:t>
            </a:r>
            <a:r>
              <a:rPr lang="de-DE" b="1" dirty="0" err="1">
                <a:solidFill>
                  <a:prstClr val="white"/>
                </a:solidFill>
              </a:rPr>
              <a:t>Credits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18" name="Freihandform: Form 24">
            <a:extLst>
              <a:ext uri="{FF2B5EF4-FFF2-40B4-BE49-F238E27FC236}">
                <a16:creationId xmlns:a16="http://schemas.microsoft.com/office/drawing/2014/main" id="{C89BD1BB-DAB3-4224-8B55-4ECDAA6A24E7}"/>
              </a:ext>
            </a:extLst>
          </p:cNvPr>
          <p:cNvSpPr/>
          <p:nvPr/>
        </p:nvSpPr>
        <p:spPr bwMode="auto">
          <a:xfrm>
            <a:off x="-4345160" y="-6119"/>
            <a:ext cx="7573585" cy="6862761"/>
          </a:xfrm>
          <a:custGeom>
            <a:avLst/>
            <a:gdLst>
              <a:gd name="connsiteX0" fmla="*/ 1 w 7283890"/>
              <a:gd name="connsiteY0" fmla="*/ 0 h 6862762"/>
              <a:gd name="connsiteX1" fmla="*/ 6776141 w 7283890"/>
              <a:gd name="connsiteY1" fmla="*/ 0 h 6862762"/>
              <a:gd name="connsiteX2" fmla="*/ 6776141 w 7283890"/>
              <a:gd name="connsiteY2" fmla="*/ 2917113 h 6862762"/>
              <a:gd name="connsiteX3" fmla="*/ 7283890 w 7283890"/>
              <a:gd name="connsiteY3" fmla="*/ 3423492 h 6862762"/>
              <a:gd name="connsiteX4" fmla="*/ 6776141 w 7283890"/>
              <a:gd name="connsiteY4" fmla="*/ 3929871 h 6862762"/>
              <a:gd name="connsiteX5" fmla="*/ 6776141 w 7283890"/>
              <a:gd name="connsiteY5" fmla="*/ 5882034 h 6862762"/>
              <a:gd name="connsiteX6" fmla="*/ 6776141 w 7283890"/>
              <a:gd name="connsiteY6" fmla="*/ 6746130 h 6862762"/>
              <a:gd name="connsiteX7" fmla="*/ 6776140 w 7283890"/>
              <a:gd name="connsiteY7" fmla="*/ 6746130 h 6862762"/>
              <a:gd name="connsiteX8" fmla="*/ 6776140 w 7283890"/>
              <a:gd name="connsiteY8" fmla="*/ 6862762 h 6862762"/>
              <a:gd name="connsiteX9" fmla="*/ 0 w 7283890"/>
              <a:gd name="connsiteY9" fmla="*/ 6862762 h 6862762"/>
              <a:gd name="connsiteX10" fmla="*/ 0 w 7283890"/>
              <a:gd name="connsiteY10" fmla="*/ 6314083 h 6862762"/>
              <a:gd name="connsiteX11" fmla="*/ 1 w 7283890"/>
              <a:gd name="connsiteY11" fmla="*/ 6314083 h 6862762"/>
              <a:gd name="connsiteX12" fmla="*/ 1 w 7283890"/>
              <a:gd name="connsiteY12" fmla="*/ 5882034 h 6862762"/>
              <a:gd name="connsiteX13" fmla="*/ 1 w 7283890"/>
              <a:gd name="connsiteY13" fmla="*/ 3935378 h 6862762"/>
              <a:gd name="connsiteX14" fmla="*/ 507750 w 7283890"/>
              <a:gd name="connsiteY14" fmla="*/ 3428999 h 6862762"/>
              <a:gd name="connsiteX15" fmla="*/ 1 w 7283890"/>
              <a:gd name="connsiteY15" fmla="*/ 2922620 h 686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83890" h="6862762" extrusionOk="0">
                <a:moveTo>
                  <a:pt x="1" y="0"/>
                </a:moveTo>
                <a:lnTo>
                  <a:pt x="6776141" y="0"/>
                </a:lnTo>
                <a:lnTo>
                  <a:pt x="6776141" y="2917113"/>
                </a:lnTo>
                <a:lnTo>
                  <a:pt x="7283890" y="3423492"/>
                </a:lnTo>
                <a:lnTo>
                  <a:pt x="6776141" y="3929871"/>
                </a:lnTo>
                <a:lnTo>
                  <a:pt x="6776141" y="5882034"/>
                </a:lnTo>
                <a:lnTo>
                  <a:pt x="6776141" y="6746130"/>
                </a:lnTo>
                <a:lnTo>
                  <a:pt x="6776140" y="6746130"/>
                </a:lnTo>
                <a:lnTo>
                  <a:pt x="6776140" y="6862762"/>
                </a:lnTo>
                <a:lnTo>
                  <a:pt x="0" y="6862762"/>
                </a:lnTo>
                <a:lnTo>
                  <a:pt x="0" y="6314083"/>
                </a:lnTo>
                <a:lnTo>
                  <a:pt x="1" y="6314083"/>
                </a:lnTo>
                <a:lnTo>
                  <a:pt x="1" y="5882034"/>
                </a:lnTo>
                <a:lnTo>
                  <a:pt x="1" y="3935378"/>
                </a:lnTo>
                <a:lnTo>
                  <a:pt x="507750" y="3428999"/>
                </a:lnTo>
                <a:lnTo>
                  <a:pt x="1" y="29226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pic>
        <p:nvPicPr>
          <p:cNvPr id="19" name="Grafik 9">
            <a:extLst>
              <a:ext uri="{FF2B5EF4-FFF2-40B4-BE49-F238E27FC236}">
                <a16:creationId xmlns:a16="http://schemas.microsoft.com/office/drawing/2014/main" id="{854530AA-29BA-4B47-86E2-D58598E5D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6199998">
            <a:off x="-856656" y="5258432"/>
            <a:ext cx="2372766" cy="459790"/>
          </a:xfrm>
          <a:prstGeom prst="rect">
            <a:avLst/>
          </a:prstGeom>
        </p:spPr>
      </p:pic>
      <p:sp>
        <p:nvSpPr>
          <p:cNvPr id="20" name="Textfeld 10">
            <a:extLst>
              <a:ext uri="{FF2B5EF4-FFF2-40B4-BE49-F238E27FC236}">
                <a16:creationId xmlns:a16="http://schemas.microsoft.com/office/drawing/2014/main" id="{93529FB0-F9D9-4283-AD50-484A00BF9B8F}"/>
              </a:ext>
            </a:extLst>
          </p:cNvPr>
          <p:cNvSpPr/>
          <p:nvPr/>
        </p:nvSpPr>
        <p:spPr bwMode="auto">
          <a:xfrm rot="16199998">
            <a:off x="-1380273" y="1631680"/>
            <a:ext cx="3420000" cy="5232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defRPr/>
            </a:pPr>
            <a:r>
              <a:rPr lang="de-DE" sz="1400" b="1">
                <a:solidFill>
                  <a:schemeClr val="bg1"/>
                </a:solidFill>
                <a:latin typeface="Zapf Humanist 601 Ultra"/>
              </a:rPr>
              <a:t>Philosophische Fakultät</a:t>
            </a:r>
            <a:endParaRPr/>
          </a:p>
          <a:p>
            <a:pPr algn="r">
              <a:defRPr/>
            </a:pPr>
            <a:r>
              <a:rPr lang="de-DE" sz="1400">
                <a:solidFill>
                  <a:schemeClr val="bg1"/>
                </a:solidFill>
                <a:latin typeface="Zapf Humanist 601"/>
              </a:rPr>
              <a:t>Studiendekanat</a:t>
            </a:r>
            <a:endParaRPr/>
          </a:p>
        </p:txBody>
      </p:sp>
      <p:sp>
        <p:nvSpPr>
          <p:cNvPr id="21" name="Textfeld 18">
            <a:extLst>
              <a:ext uri="{FF2B5EF4-FFF2-40B4-BE49-F238E27FC236}">
                <a16:creationId xmlns:a16="http://schemas.microsoft.com/office/drawing/2014/main" id="{60689C30-49E2-4597-A88D-21E592E0EC39}"/>
              </a:ext>
            </a:extLst>
          </p:cNvPr>
          <p:cNvSpPr/>
          <p:nvPr/>
        </p:nvSpPr>
        <p:spPr bwMode="auto">
          <a:xfrm rot="16199998">
            <a:off x="-1421447" y="2945604"/>
            <a:ext cx="572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600" dirty="0">
                <a:solidFill>
                  <a:schemeClr val="bg1"/>
                </a:solidFill>
                <a:latin typeface="Zapf Humanist 601"/>
              </a:rPr>
              <a:t>Philosophische Fakultät III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00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Bildplatzhalter 6" descr="Ein Bild, das Karte enthält.&#10;&#10;Automatisch generierte Beschreibun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1262" r="41470"/>
          <a:stretch/>
        </p:blipFill>
        <p:spPr bwMode="auto">
          <a:xfrm>
            <a:off x="-1" y="1"/>
            <a:ext cx="3242257" cy="6857998"/>
          </a:xfrm>
          <a:prstGeom prst="rect">
            <a:avLst/>
          </a:prstGeom>
        </p:spPr>
      </p:pic>
      <p:sp>
        <p:nvSpPr>
          <p:cNvPr id="6" name="Freihandform: Form 24"/>
          <p:cNvSpPr/>
          <p:nvPr/>
        </p:nvSpPr>
        <p:spPr bwMode="auto">
          <a:xfrm>
            <a:off x="2707928" y="-4762"/>
            <a:ext cx="7573585" cy="6862761"/>
          </a:xfrm>
          <a:custGeom>
            <a:avLst/>
            <a:gdLst>
              <a:gd name="connsiteX0" fmla="*/ 1 w 7283890"/>
              <a:gd name="connsiteY0" fmla="*/ 0 h 6862762"/>
              <a:gd name="connsiteX1" fmla="*/ 6776141 w 7283890"/>
              <a:gd name="connsiteY1" fmla="*/ 0 h 6862762"/>
              <a:gd name="connsiteX2" fmla="*/ 6776141 w 7283890"/>
              <a:gd name="connsiteY2" fmla="*/ 2917113 h 6862762"/>
              <a:gd name="connsiteX3" fmla="*/ 7283890 w 7283890"/>
              <a:gd name="connsiteY3" fmla="*/ 3423492 h 6862762"/>
              <a:gd name="connsiteX4" fmla="*/ 6776141 w 7283890"/>
              <a:gd name="connsiteY4" fmla="*/ 3929871 h 6862762"/>
              <a:gd name="connsiteX5" fmla="*/ 6776141 w 7283890"/>
              <a:gd name="connsiteY5" fmla="*/ 5882034 h 6862762"/>
              <a:gd name="connsiteX6" fmla="*/ 6776141 w 7283890"/>
              <a:gd name="connsiteY6" fmla="*/ 6746130 h 6862762"/>
              <a:gd name="connsiteX7" fmla="*/ 6776140 w 7283890"/>
              <a:gd name="connsiteY7" fmla="*/ 6746130 h 6862762"/>
              <a:gd name="connsiteX8" fmla="*/ 6776140 w 7283890"/>
              <a:gd name="connsiteY8" fmla="*/ 6862762 h 6862762"/>
              <a:gd name="connsiteX9" fmla="*/ 0 w 7283890"/>
              <a:gd name="connsiteY9" fmla="*/ 6862762 h 6862762"/>
              <a:gd name="connsiteX10" fmla="*/ 0 w 7283890"/>
              <a:gd name="connsiteY10" fmla="*/ 6314083 h 6862762"/>
              <a:gd name="connsiteX11" fmla="*/ 1 w 7283890"/>
              <a:gd name="connsiteY11" fmla="*/ 6314083 h 6862762"/>
              <a:gd name="connsiteX12" fmla="*/ 1 w 7283890"/>
              <a:gd name="connsiteY12" fmla="*/ 5882034 h 6862762"/>
              <a:gd name="connsiteX13" fmla="*/ 1 w 7283890"/>
              <a:gd name="connsiteY13" fmla="*/ 3935378 h 6862762"/>
              <a:gd name="connsiteX14" fmla="*/ 507750 w 7283890"/>
              <a:gd name="connsiteY14" fmla="*/ 3428999 h 6862762"/>
              <a:gd name="connsiteX15" fmla="*/ 1 w 7283890"/>
              <a:gd name="connsiteY15" fmla="*/ 2922620 h 686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83890" h="6862762" extrusionOk="0">
                <a:moveTo>
                  <a:pt x="1" y="0"/>
                </a:moveTo>
                <a:lnTo>
                  <a:pt x="6776141" y="0"/>
                </a:lnTo>
                <a:lnTo>
                  <a:pt x="6776141" y="2917113"/>
                </a:lnTo>
                <a:lnTo>
                  <a:pt x="7283890" y="3423492"/>
                </a:lnTo>
                <a:lnTo>
                  <a:pt x="6776141" y="3929871"/>
                </a:lnTo>
                <a:lnTo>
                  <a:pt x="6776141" y="5882034"/>
                </a:lnTo>
                <a:lnTo>
                  <a:pt x="6776141" y="6746130"/>
                </a:lnTo>
                <a:lnTo>
                  <a:pt x="6776140" y="6746130"/>
                </a:lnTo>
                <a:lnTo>
                  <a:pt x="6776140" y="6862762"/>
                </a:lnTo>
                <a:lnTo>
                  <a:pt x="0" y="6862762"/>
                </a:lnTo>
                <a:lnTo>
                  <a:pt x="0" y="6314083"/>
                </a:lnTo>
                <a:lnTo>
                  <a:pt x="1" y="6314083"/>
                </a:lnTo>
                <a:lnTo>
                  <a:pt x="1" y="5882034"/>
                </a:lnTo>
                <a:lnTo>
                  <a:pt x="1" y="3935378"/>
                </a:lnTo>
                <a:lnTo>
                  <a:pt x="507750" y="3428999"/>
                </a:lnTo>
                <a:lnTo>
                  <a:pt x="1" y="29226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6"/>
          </p:nvPr>
        </p:nvSpPr>
        <p:spPr bwMode="auto"/>
        <p:txBody>
          <a:bodyPr>
            <a:normAutofit fontScale="92500"/>
          </a:bodyPr>
          <a:lstStyle/>
          <a:p>
            <a:pPr>
              <a:defRPr/>
            </a:pPr>
            <a:r>
              <a:rPr lang="de-DE" b="1" spc="-1" dirty="0">
                <a:solidFill>
                  <a:srgbClr val="000000"/>
                </a:solidFill>
                <a:latin typeface="Zapf Humanist 601"/>
                <a:ea typeface="Arial"/>
              </a:rPr>
              <a:t>Allgemeine Sprachwissenschaft</a:t>
            </a:r>
            <a:endParaRPr lang="en-GB" spc="-1" dirty="0">
              <a:latin typeface="Arial"/>
            </a:endParaRPr>
          </a:p>
        </p:txBody>
      </p:sp>
      <p:sp>
        <p:nvSpPr>
          <p:cNvPr id="9" name="CustomShape 3"/>
          <p:cNvSpPr/>
          <p:nvPr/>
        </p:nvSpPr>
        <p:spPr bwMode="auto">
          <a:xfrm>
            <a:off x="-1" y="5373216"/>
            <a:ext cx="2707930" cy="1484784"/>
          </a:xfrm>
          <a:prstGeom prst="rect">
            <a:avLst/>
          </a:prstGeom>
          <a:solidFill>
            <a:srgbClr val="FFFFFF">
              <a:alpha val="69804"/>
            </a:srgbClr>
          </a:solidFill>
          <a:ln w="1260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GB" spc="-1" dirty="0" err="1">
                <a:solidFill>
                  <a:srgbClr val="000000"/>
                </a:solidFill>
                <a:latin typeface="Arial"/>
                <a:ea typeface="DejaVu Sans"/>
              </a:rPr>
              <a:t>Indogermanische</a:t>
            </a: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pc="-1" dirty="0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GB" spc="-1" dirty="0" err="1">
                <a:solidFill>
                  <a:srgbClr val="000000"/>
                </a:solidFill>
                <a:latin typeface="Arial"/>
                <a:ea typeface="DejaVu Sans"/>
              </a:rPr>
              <a:t>Sprachfamilien</a:t>
            </a:r>
            <a:endParaRPr lang="en-GB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GB" sz="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defRPr/>
            </a:pPr>
            <a:r>
              <a:rPr lang="en-GB" sz="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By Indo-European branches map.png: Hayden120Georgia (orthographic--projection).</a:t>
            </a:r>
            <a:r>
              <a:rPr lang="en-GB" sz="5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svg</a:t>
            </a:r>
            <a:r>
              <a:rPr lang="en-GB" sz="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Giorgi </a:t>
            </a:r>
            <a:r>
              <a:rPr lang="en-GB" sz="5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Balakhadze</a:t>
            </a:r>
            <a:r>
              <a:rPr lang="en-GB" sz="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GB" sz="5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Flappiefhderivative</a:t>
            </a:r>
            <a:r>
              <a:rPr lang="en-GB" sz="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work: </a:t>
            </a:r>
            <a:r>
              <a:rPr lang="en-GB" sz="5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Alphathon</a:t>
            </a:r>
            <a:r>
              <a:rPr lang="en-GB" sz="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- Indo-European branches map.png, CC BY-SA 3.0, https://commons.wikimedia.org/w/index.php?curid=44354198</a:t>
            </a:r>
            <a:endParaRPr lang="en-GB" sz="500" b="0" strike="noStrike" spc="-1" dirty="0">
              <a:latin typeface="Arial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15679" y="1997512"/>
            <a:ext cx="7065834" cy="43204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b="1" dirty="0"/>
              <a:t>Gegenstand des Studiums: </a:t>
            </a:r>
          </a:p>
          <a:p>
            <a:pPr lvl="1">
              <a:lnSpc>
                <a:spcPct val="100000"/>
              </a:lnSpc>
              <a:defRPr/>
            </a:pPr>
            <a:r>
              <a:rPr lang="de-DE" sz="2800" dirty="0"/>
              <a:t>Untersuchung der menschlichen Sprachfähigkeit und Kognition</a:t>
            </a:r>
          </a:p>
          <a:p>
            <a:pPr lvl="1">
              <a:lnSpc>
                <a:spcPct val="100000"/>
              </a:lnSpc>
              <a:defRPr/>
            </a:pPr>
            <a:endParaRPr lang="de-DE" sz="2800" dirty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de-DE" b="1" dirty="0"/>
              <a:t>Inhalte des Studiums 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800" dirty="0"/>
              <a:t>Sprachtypologie und Sprachtheorie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800" dirty="0"/>
              <a:t>Indogermanische Sprachwissenschaft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409079D-1498-44BF-91FB-A9C156145EC5}"/>
              </a:ext>
            </a:extLst>
          </p:cNvPr>
          <p:cNvSpPr txBox="1"/>
          <p:nvPr/>
        </p:nvSpPr>
        <p:spPr>
          <a:xfrm>
            <a:off x="9484072" y="0"/>
            <a:ext cx="2707928" cy="4524315"/>
          </a:xfrm>
          <a:prstGeom prst="rect">
            <a:avLst/>
          </a:prstGeom>
          <a:solidFill>
            <a:schemeClr val="accent5"/>
          </a:solidFill>
          <a:ln w="76200">
            <a:noFill/>
          </a:ln>
          <a:effectLst/>
        </p:spPr>
        <p:txBody>
          <a:bodyPr wrap="square" rtlCol="0">
            <a:spAutoFit/>
          </a:bodyPr>
          <a:lstStyle/>
          <a:p>
            <a:pPr marL="444500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444500"/>
            <a:r>
              <a:rPr lang="de-DE" spc="-1" dirty="0">
                <a:ea typeface="DejaVu Sans"/>
                <a:cs typeface="Arial" panose="020B0604020202020204" pitchFamily="34" charset="0"/>
              </a:rPr>
              <a:t>… neben </a:t>
            </a:r>
            <a:r>
              <a:rPr lang="de-DE" b="1" spc="-1" dirty="0">
                <a:ea typeface="DejaVu Sans"/>
                <a:cs typeface="Arial" panose="020B0604020202020204" pitchFamily="34" charset="0"/>
              </a:rPr>
              <a:t>Deutsch</a:t>
            </a:r>
            <a:r>
              <a:rPr lang="de-DE" spc="-1" dirty="0">
                <a:ea typeface="DejaVu Sans"/>
                <a:cs typeface="Arial" panose="020B0604020202020204" pitchFamily="34" charset="0"/>
              </a:rPr>
              <a:t>, </a:t>
            </a:r>
            <a:r>
              <a:rPr lang="de-DE" b="1" spc="-1" dirty="0">
                <a:ea typeface="DejaVu Sans"/>
                <a:cs typeface="Arial" panose="020B0604020202020204" pitchFamily="34" charset="0"/>
              </a:rPr>
              <a:t>Englisch</a:t>
            </a:r>
            <a:r>
              <a:rPr lang="de-DE" spc="-1" dirty="0">
                <a:ea typeface="DejaVu Sans"/>
                <a:cs typeface="Arial" panose="020B0604020202020204" pitchFamily="34" charset="0"/>
              </a:rPr>
              <a:t> und anderen </a:t>
            </a:r>
            <a:r>
              <a:rPr lang="de-DE" b="1" spc="-1" dirty="0">
                <a:ea typeface="DejaVu Sans"/>
                <a:cs typeface="Arial" panose="020B0604020202020204" pitchFamily="34" charset="0"/>
              </a:rPr>
              <a:t>“großen” Sprachen</a:t>
            </a:r>
            <a:r>
              <a:rPr lang="de-DE" spc="-1" dirty="0">
                <a:ea typeface="DejaVu Sans"/>
                <a:cs typeface="Arial" panose="020B0604020202020204" pitchFamily="34" charset="0"/>
              </a:rPr>
              <a:t> </a:t>
            </a:r>
          </a:p>
          <a:p>
            <a:pPr marL="444500"/>
            <a:r>
              <a:rPr lang="de-DE" spc="-1" dirty="0">
                <a:ea typeface="DejaVu Sans"/>
                <a:cs typeface="Arial" panose="020B0604020202020204" pitchFamily="34" charset="0"/>
              </a:rPr>
              <a:t>z.B. auch:</a:t>
            </a:r>
          </a:p>
          <a:p>
            <a:pPr marL="182563"/>
            <a:r>
              <a:rPr lang="de-DE" i="1" spc="-1" dirty="0">
                <a:ea typeface="DejaVu Sans"/>
                <a:cs typeface="Arial" panose="020B0604020202020204" pitchFamily="34" charset="0"/>
              </a:rPr>
              <a:t>Armenisch, Baskisch, Georgisch, Varietäten des Griechischen, Sanskrit, (westafrikanische) </a:t>
            </a:r>
            <a:r>
              <a:rPr lang="de-DE" i="1" spc="-1" dirty="0" err="1">
                <a:ea typeface="DejaVu Sans"/>
                <a:cs typeface="Arial" panose="020B0604020202020204" pitchFamily="34" charset="0"/>
              </a:rPr>
              <a:t>Kwa</a:t>
            </a:r>
            <a:r>
              <a:rPr lang="de-DE" i="1" spc="-1" dirty="0">
                <a:ea typeface="DejaVu Sans"/>
                <a:cs typeface="Arial" panose="020B0604020202020204" pitchFamily="34" charset="0"/>
              </a:rPr>
              <a:t>- und </a:t>
            </a:r>
            <a:r>
              <a:rPr lang="de-DE" i="1" spc="-1" dirty="0" err="1">
                <a:ea typeface="DejaVu Sans"/>
                <a:cs typeface="Arial" panose="020B0604020202020204" pitchFamily="34" charset="0"/>
              </a:rPr>
              <a:t>Mabia</a:t>
            </a:r>
            <a:r>
              <a:rPr lang="de-DE" i="1" spc="-1" dirty="0">
                <a:ea typeface="DejaVu Sans"/>
                <a:cs typeface="Arial" panose="020B0604020202020204" pitchFamily="34" charset="0"/>
              </a:rPr>
              <a:t>/Gur-Sprachen, zentralamerikanische </a:t>
            </a:r>
          </a:p>
          <a:p>
            <a:pPr marL="182563"/>
            <a:r>
              <a:rPr lang="de-DE" i="1" spc="-1" dirty="0">
                <a:ea typeface="DejaVu Sans"/>
                <a:cs typeface="Arial" panose="020B0604020202020204" pitchFamily="34" charset="0"/>
              </a:rPr>
              <a:t>Sprachen (</a:t>
            </a:r>
            <a:r>
              <a:rPr lang="de-DE" i="1" spc="-1" dirty="0" err="1">
                <a:ea typeface="DejaVu Sans"/>
                <a:cs typeface="Arial" panose="020B0604020202020204" pitchFamily="34" charset="0"/>
              </a:rPr>
              <a:t>Chibcha</a:t>
            </a:r>
            <a:r>
              <a:rPr lang="de-DE" i="1" spc="-1" dirty="0">
                <a:ea typeface="DejaVu Sans"/>
                <a:cs typeface="Arial" panose="020B0604020202020204" pitchFamily="34" charset="0"/>
              </a:rPr>
              <a:t>-, Maya-Sprachen)</a:t>
            </a:r>
            <a:endParaRPr lang="de-DE" dirty="0">
              <a:cs typeface="Arial" panose="020B0604020202020204" pitchFamily="34" charset="0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8B7B906-B858-404E-AE39-DC99B82B928E}"/>
              </a:ext>
            </a:extLst>
          </p:cNvPr>
          <p:cNvCxnSpPr>
            <a:cxnSpLocks/>
          </p:cNvCxnSpPr>
          <p:nvPr/>
        </p:nvCxnSpPr>
        <p:spPr>
          <a:xfrm>
            <a:off x="9484072" y="-4762"/>
            <a:ext cx="0" cy="45290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FC0B3D50-4D6F-4C2D-84FD-3F6E148FC063}"/>
              </a:ext>
            </a:extLst>
          </p:cNvPr>
          <p:cNvSpPr txBox="1"/>
          <p:nvPr/>
        </p:nvSpPr>
        <p:spPr>
          <a:xfrm>
            <a:off x="9475152" y="0"/>
            <a:ext cx="4996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ildplatzhalter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F0248355-0150-46F0-ABA4-E35500CB49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1262" r="41470"/>
          <a:stretch/>
        </p:blipFill>
        <p:spPr bwMode="auto">
          <a:xfrm>
            <a:off x="-1" y="1"/>
            <a:ext cx="3242257" cy="6857998"/>
          </a:xfrm>
          <a:prstGeom prst="rect">
            <a:avLst/>
          </a:prstGeom>
        </p:spPr>
      </p:pic>
      <p:sp>
        <p:nvSpPr>
          <p:cNvPr id="12" name="Freihandform: Form 24">
            <a:extLst>
              <a:ext uri="{FF2B5EF4-FFF2-40B4-BE49-F238E27FC236}">
                <a16:creationId xmlns:a16="http://schemas.microsoft.com/office/drawing/2014/main" id="{DC55865D-C0A7-4BA5-B06F-48C0E8894978}"/>
              </a:ext>
            </a:extLst>
          </p:cNvPr>
          <p:cNvSpPr/>
          <p:nvPr/>
        </p:nvSpPr>
        <p:spPr bwMode="auto">
          <a:xfrm>
            <a:off x="2707928" y="-4762"/>
            <a:ext cx="7283890" cy="6862762"/>
          </a:xfrm>
          <a:custGeom>
            <a:avLst/>
            <a:gdLst>
              <a:gd name="connsiteX0" fmla="*/ 1 w 7283890"/>
              <a:gd name="connsiteY0" fmla="*/ 0 h 6862762"/>
              <a:gd name="connsiteX1" fmla="*/ 6776141 w 7283890"/>
              <a:gd name="connsiteY1" fmla="*/ 0 h 6862762"/>
              <a:gd name="connsiteX2" fmla="*/ 6776141 w 7283890"/>
              <a:gd name="connsiteY2" fmla="*/ 2917113 h 6862762"/>
              <a:gd name="connsiteX3" fmla="*/ 7283890 w 7283890"/>
              <a:gd name="connsiteY3" fmla="*/ 3423492 h 6862762"/>
              <a:gd name="connsiteX4" fmla="*/ 6776141 w 7283890"/>
              <a:gd name="connsiteY4" fmla="*/ 3929871 h 6862762"/>
              <a:gd name="connsiteX5" fmla="*/ 6776141 w 7283890"/>
              <a:gd name="connsiteY5" fmla="*/ 5882034 h 6862762"/>
              <a:gd name="connsiteX6" fmla="*/ 6776141 w 7283890"/>
              <a:gd name="connsiteY6" fmla="*/ 6746130 h 6862762"/>
              <a:gd name="connsiteX7" fmla="*/ 6776140 w 7283890"/>
              <a:gd name="connsiteY7" fmla="*/ 6746130 h 6862762"/>
              <a:gd name="connsiteX8" fmla="*/ 6776140 w 7283890"/>
              <a:gd name="connsiteY8" fmla="*/ 6862762 h 6862762"/>
              <a:gd name="connsiteX9" fmla="*/ 0 w 7283890"/>
              <a:gd name="connsiteY9" fmla="*/ 6862762 h 6862762"/>
              <a:gd name="connsiteX10" fmla="*/ 0 w 7283890"/>
              <a:gd name="connsiteY10" fmla="*/ 6314083 h 6862762"/>
              <a:gd name="connsiteX11" fmla="*/ 1 w 7283890"/>
              <a:gd name="connsiteY11" fmla="*/ 6314083 h 6862762"/>
              <a:gd name="connsiteX12" fmla="*/ 1 w 7283890"/>
              <a:gd name="connsiteY12" fmla="*/ 5882034 h 6862762"/>
              <a:gd name="connsiteX13" fmla="*/ 1 w 7283890"/>
              <a:gd name="connsiteY13" fmla="*/ 3935378 h 6862762"/>
              <a:gd name="connsiteX14" fmla="*/ 507750 w 7283890"/>
              <a:gd name="connsiteY14" fmla="*/ 3428999 h 6862762"/>
              <a:gd name="connsiteX15" fmla="*/ 1 w 7283890"/>
              <a:gd name="connsiteY15" fmla="*/ 2922620 h 686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83890" h="6862762" extrusionOk="0">
                <a:moveTo>
                  <a:pt x="1" y="0"/>
                </a:moveTo>
                <a:lnTo>
                  <a:pt x="6776141" y="0"/>
                </a:lnTo>
                <a:lnTo>
                  <a:pt x="6776141" y="2917113"/>
                </a:lnTo>
                <a:lnTo>
                  <a:pt x="7283890" y="3423492"/>
                </a:lnTo>
                <a:lnTo>
                  <a:pt x="6776141" y="3929871"/>
                </a:lnTo>
                <a:lnTo>
                  <a:pt x="6776141" y="5882034"/>
                </a:lnTo>
                <a:lnTo>
                  <a:pt x="6776141" y="6746130"/>
                </a:lnTo>
                <a:lnTo>
                  <a:pt x="6776140" y="6746130"/>
                </a:lnTo>
                <a:lnTo>
                  <a:pt x="6776140" y="6862762"/>
                </a:lnTo>
                <a:lnTo>
                  <a:pt x="0" y="6862762"/>
                </a:lnTo>
                <a:lnTo>
                  <a:pt x="0" y="6314083"/>
                </a:lnTo>
                <a:lnTo>
                  <a:pt x="1" y="6314083"/>
                </a:lnTo>
                <a:lnTo>
                  <a:pt x="1" y="5882034"/>
                </a:lnTo>
                <a:lnTo>
                  <a:pt x="1" y="3935378"/>
                </a:lnTo>
                <a:lnTo>
                  <a:pt x="507750" y="3428999"/>
                </a:lnTo>
                <a:lnTo>
                  <a:pt x="1" y="29226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11" name="Textplatzhalter 17">
            <a:extLst>
              <a:ext uri="{FF2B5EF4-FFF2-40B4-BE49-F238E27FC236}">
                <a16:creationId xmlns:a16="http://schemas.microsoft.com/office/drawing/2014/main" id="{A0E863BA-61E1-4401-8939-39B5A5890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/>
        <p:txBody>
          <a:bodyPr>
            <a:normAutofit fontScale="92500"/>
          </a:bodyPr>
          <a:lstStyle/>
          <a:p>
            <a:pPr>
              <a:defRPr/>
            </a:pPr>
            <a:r>
              <a:rPr lang="de-DE" b="1" spc="-1" dirty="0">
                <a:solidFill>
                  <a:srgbClr val="000000"/>
                </a:solidFill>
                <a:latin typeface="Zapf Humanist 601"/>
                <a:ea typeface="Arial"/>
              </a:rPr>
              <a:t>Allgemeine Sprachwissenschaft</a:t>
            </a:r>
            <a:endParaRPr lang="en-GB" spc="-1" dirty="0">
              <a:latin typeface="Arial"/>
            </a:endParaRPr>
          </a:p>
        </p:txBody>
      </p:sp>
      <p:sp>
        <p:nvSpPr>
          <p:cNvPr id="9" name="CustomShape 3"/>
          <p:cNvSpPr/>
          <p:nvPr/>
        </p:nvSpPr>
        <p:spPr bwMode="auto">
          <a:xfrm>
            <a:off x="-1" y="5373216"/>
            <a:ext cx="2707930" cy="1484784"/>
          </a:xfrm>
          <a:prstGeom prst="rect">
            <a:avLst/>
          </a:prstGeom>
          <a:solidFill>
            <a:srgbClr val="FFFFFF">
              <a:alpha val="69804"/>
            </a:srgbClr>
          </a:solidFill>
          <a:ln w="1260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GB" spc="-1" dirty="0" err="1">
                <a:solidFill>
                  <a:srgbClr val="000000"/>
                </a:solidFill>
                <a:latin typeface="Arial"/>
                <a:ea typeface="DejaVu Sans"/>
              </a:rPr>
              <a:t>Indogermanische</a:t>
            </a: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pc="-1" dirty="0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GB" spc="-1" dirty="0" err="1">
                <a:solidFill>
                  <a:srgbClr val="000000"/>
                </a:solidFill>
                <a:latin typeface="Arial"/>
                <a:ea typeface="DejaVu Sans"/>
              </a:rPr>
              <a:t>Sprachfamilien</a:t>
            </a:r>
            <a:endParaRPr lang="en-GB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GB" sz="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defRPr/>
            </a:pPr>
            <a:r>
              <a:rPr lang="en-GB" sz="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By Indo-European branches map.png: Hayden120Georgia (orthographic--projection).</a:t>
            </a:r>
            <a:r>
              <a:rPr lang="en-GB" sz="5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svg</a:t>
            </a:r>
            <a:r>
              <a:rPr lang="en-GB" sz="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Giorgi </a:t>
            </a:r>
            <a:r>
              <a:rPr lang="en-GB" sz="5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Balakhadze</a:t>
            </a:r>
            <a:r>
              <a:rPr lang="en-GB" sz="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GB" sz="5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Flappiefhderivative</a:t>
            </a:r>
            <a:r>
              <a:rPr lang="en-GB" sz="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work: </a:t>
            </a:r>
            <a:r>
              <a:rPr lang="en-GB" sz="5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Alphathon</a:t>
            </a:r>
            <a:r>
              <a:rPr lang="en-GB" sz="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- Indo-European branches map.png, CC BY-SA 3.0, https://commons.wikimedia.org/w/index.php?curid=44354198</a:t>
            </a:r>
            <a:endParaRPr lang="en-GB" sz="500" b="0" strike="noStrike" spc="-1" dirty="0">
              <a:latin typeface="Arial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quarter" idx="17"/>
          </p:nvPr>
        </p:nvSpPr>
        <p:spPr bwMode="auto">
          <a:xfrm>
            <a:off x="3242256" y="1997512"/>
            <a:ext cx="7966312" cy="43204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b="1" dirty="0"/>
              <a:t>Tätigkeiten: </a:t>
            </a:r>
          </a:p>
          <a:p>
            <a:pPr>
              <a:lnSpc>
                <a:spcPct val="100000"/>
              </a:lnSpc>
              <a:defRPr/>
            </a:pPr>
            <a:r>
              <a:rPr lang="de-DE" dirty="0"/>
              <a:t>Analyse sprachlicher Daten, Sprachdatenbanken, Sprachaufnahmen, Experimente</a:t>
            </a:r>
          </a:p>
          <a:p>
            <a:pPr>
              <a:lnSpc>
                <a:spcPct val="100000"/>
              </a:lnSpc>
              <a:defRPr/>
            </a:pPr>
            <a:r>
              <a:rPr lang="de-DE" dirty="0"/>
              <a:t>theoretische Reflektion über Natur der Sprache, ihre Rolle in der Gesellschaft und Kommunikation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de-DE" sz="22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4ACC227-B72A-4D99-94E2-E3178F63934A}"/>
              </a:ext>
            </a:extLst>
          </p:cNvPr>
          <p:cNvSpPr txBox="1"/>
          <p:nvPr/>
        </p:nvSpPr>
        <p:spPr bwMode="auto">
          <a:xfrm>
            <a:off x="9484072" y="0"/>
            <a:ext cx="2707928" cy="2308324"/>
          </a:xfrm>
          <a:prstGeom prst="rect">
            <a:avLst/>
          </a:prstGeom>
          <a:solidFill>
            <a:schemeClr val="accent5"/>
          </a:solidFill>
          <a:ln w="76200">
            <a:noFill/>
          </a:ln>
          <a:effectLst/>
        </p:spPr>
        <p:txBody>
          <a:bodyPr wrap="square" rtlCol="0">
            <a:spAutoFit/>
          </a:bodyPr>
          <a:lstStyle/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628650"/>
            <a:r>
              <a:rPr lang="de-DE" spc="-1" dirty="0">
                <a:ea typeface="DejaVu Sans"/>
                <a:cs typeface="Arial" panose="020B0604020202020204" pitchFamily="34" charset="0"/>
              </a:rPr>
              <a:t>Und warum kann </a:t>
            </a:r>
          </a:p>
          <a:p>
            <a:pPr marL="628650"/>
            <a:r>
              <a:rPr lang="de-DE" spc="-1" dirty="0">
                <a:ea typeface="DejaVu Sans"/>
                <a:cs typeface="Arial" panose="020B0604020202020204" pitchFamily="34" charset="0"/>
              </a:rPr>
              <a:t>der Unterschied </a:t>
            </a:r>
          </a:p>
          <a:p>
            <a:pPr marL="628650"/>
            <a:r>
              <a:rPr lang="de-DE" spc="-1" dirty="0">
                <a:ea typeface="DejaVu Sans"/>
                <a:cs typeface="Arial" panose="020B0604020202020204" pitchFamily="34" charset="0"/>
              </a:rPr>
              <a:t>zwischen Englisch</a:t>
            </a:r>
          </a:p>
          <a:p>
            <a:pPr marL="87313" defTabSz="357188"/>
            <a:r>
              <a:rPr lang="de-DE" spc="-1" dirty="0">
                <a:ea typeface="DejaVu Sans"/>
                <a:cs typeface="Arial" panose="020B0604020202020204" pitchFamily="34" charset="0"/>
              </a:rPr>
              <a:t>“</a:t>
            </a:r>
            <a:r>
              <a:rPr lang="de-DE" spc="-1" dirty="0" err="1">
                <a:ea typeface="DejaVu Sans"/>
                <a:cs typeface="Arial" panose="020B0604020202020204" pitchFamily="34" charset="0"/>
              </a:rPr>
              <a:t>had</a:t>
            </a:r>
            <a:r>
              <a:rPr lang="de-DE" spc="-1" dirty="0">
                <a:ea typeface="DejaVu Sans"/>
                <a:cs typeface="Arial" panose="020B0604020202020204" pitchFamily="34" charset="0"/>
              </a:rPr>
              <a:t>” und “hat” für</a:t>
            </a:r>
          </a:p>
          <a:p>
            <a:pPr marL="87313" defTabSz="357188"/>
            <a:r>
              <a:rPr lang="de-DE" spc="-1" dirty="0">
                <a:ea typeface="DejaVu Sans"/>
                <a:cs typeface="Arial" panose="020B0604020202020204" pitchFamily="34" charset="0"/>
              </a:rPr>
              <a:t>Menschen mit Deutsch als Muttersprache </a:t>
            </a:r>
          </a:p>
          <a:p>
            <a:pPr marL="87313" defTabSz="357188"/>
            <a:r>
              <a:rPr lang="de-DE" spc="-1" dirty="0">
                <a:ea typeface="DejaVu Sans"/>
                <a:cs typeface="Arial" panose="020B0604020202020204" pitchFamily="34" charset="0"/>
              </a:rPr>
              <a:t>Probleme bereiten?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6CBDBB6-C095-4CC3-BD99-E7B601B60FDF}"/>
              </a:ext>
            </a:extLst>
          </p:cNvPr>
          <p:cNvCxnSpPr>
            <a:cxnSpLocks/>
          </p:cNvCxnSpPr>
          <p:nvPr/>
        </p:nvCxnSpPr>
        <p:spPr bwMode="auto">
          <a:xfrm>
            <a:off x="9484072" y="-4762"/>
            <a:ext cx="0" cy="23130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4C07DBD8-1AE0-4492-8CA8-F6A506EE416F}"/>
              </a:ext>
            </a:extLst>
          </p:cNvPr>
          <p:cNvSpPr txBox="1"/>
          <p:nvPr/>
        </p:nvSpPr>
        <p:spPr bwMode="auto">
          <a:xfrm>
            <a:off x="9475152" y="0"/>
            <a:ext cx="4996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07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sz="quarter" idx="17"/>
          </p:nvPr>
        </p:nvSpPr>
        <p:spPr bwMode="auto">
          <a:xfrm>
            <a:off x="3242256" y="1988840"/>
            <a:ext cx="7246232" cy="486915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e-DE" b="1" dirty="0"/>
              <a:t>Inhalte des Studiums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/>
              <a:t>Digitale Analysemethoden und Techniken in den Geisteswissenschaften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de-DE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e-DE" b="1" dirty="0"/>
              <a:t>Forschungsthemen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/>
              <a:t>Mustererkennung</a:t>
            </a:r>
            <a:r>
              <a:rPr lang="de-DE" b="1" dirty="0"/>
              <a:t> </a:t>
            </a:r>
            <a:r>
              <a:rPr lang="de-DE" dirty="0"/>
              <a:t>in Bildern / Texten, 3-D-Visualisierungen, virtuelle Museen, Textmining, Künstliche Intelligenz</a:t>
            </a:r>
            <a:endParaRPr lang="de-DE" sz="2200" dirty="0"/>
          </a:p>
        </p:txBody>
      </p:sp>
      <p:pic>
        <p:nvPicPr>
          <p:cNvPr id="7" name="Bildplatzhalter 6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CAE0EE54-B550-494C-B52E-F707A6406E9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08" r="1750" b="1408"/>
          <a:stretch/>
        </p:blipFill>
        <p:spPr>
          <a:xfrm>
            <a:off x="-1" y="1"/>
            <a:ext cx="3242257" cy="6857998"/>
          </a:xfrm>
        </p:spPr>
      </p:pic>
      <p:sp>
        <p:nvSpPr>
          <p:cNvPr id="5" name="Textplatzhalter 17"/>
          <p:cNvSpPr>
            <a:spLocks noGrp="1"/>
          </p:cNvSpPr>
          <p:nvPr>
            <p:ph type="body" sz="quarter" idx="16"/>
          </p:nvPr>
        </p:nvSpPr>
        <p:spPr bwMode="auto">
          <a:xfrm>
            <a:off x="1991544" y="325484"/>
            <a:ext cx="4752528" cy="9175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b="1" spc="-1" dirty="0">
                <a:solidFill>
                  <a:srgbClr val="000000"/>
                </a:solidFill>
                <a:latin typeface="Zapf Humanist 601"/>
                <a:ea typeface="Arial"/>
              </a:rPr>
              <a:t>Digital </a:t>
            </a:r>
            <a:r>
              <a:rPr lang="de-DE" b="1" spc="-1" dirty="0" err="1">
                <a:solidFill>
                  <a:srgbClr val="000000"/>
                </a:solidFill>
                <a:latin typeface="Zapf Humanist 601"/>
                <a:ea typeface="Arial"/>
              </a:rPr>
              <a:t>Humanities</a:t>
            </a:r>
            <a:endParaRPr lang="de-DE" b="1" spc="-1" dirty="0">
              <a:solidFill>
                <a:srgbClr val="000000"/>
              </a:solidFill>
              <a:latin typeface="Zapf Humanist 601"/>
              <a:ea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714085-30F5-4E7B-9C31-20C2AA263B5A}"/>
              </a:ext>
            </a:extLst>
          </p:cNvPr>
          <p:cNvSpPr txBox="1"/>
          <p:nvPr/>
        </p:nvSpPr>
        <p:spPr bwMode="auto">
          <a:xfrm>
            <a:off x="9484072" y="0"/>
            <a:ext cx="2707928" cy="2308324"/>
          </a:xfrm>
          <a:prstGeom prst="rect">
            <a:avLst/>
          </a:prstGeom>
          <a:solidFill>
            <a:schemeClr val="accent5"/>
          </a:solidFill>
          <a:ln w="76200">
            <a:noFill/>
          </a:ln>
          <a:effectLst/>
        </p:spPr>
        <p:txBody>
          <a:bodyPr wrap="square" rtlCol="0">
            <a:spAutoFit/>
          </a:bodyPr>
          <a:lstStyle/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  <a:p>
            <a:pPr marL="536575"/>
            <a:endParaRPr lang="de-DE" spc="-1" dirty="0">
              <a:ea typeface="DejaVu Sans"/>
              <a:cs typeface="Arial" panose="020B0604020202020204" pitchFamily="34" charset="0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D9E6F6A-7B98-4DAE-AFA8-8E8698E7E2E6}"/>
              </a:ext>
            </a:extLst>
          </p:cNvPr>
          <p:cNvCxnSpPr>
            <a:cxnSpLocks/>
          </p:cNvCxnSpPr>
          <p:nvPr/>
        </p:nvCxnSpPr>
        <p:spPr bwMode="auto">
          <a:xfrm>
            <a:off x="9484072" y="-4762"/>
            <a:ext cx="0" cy="23130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8ECD7AE0-B7D7-4CFC-A7A2-4D613CD652B0}"/>
              </a:ext>
            </a:extLst>
          </p:cNvPr>
          <p:cNvSpPr txBox="1"/>
          <p:nvPr/>
        </p:nvSpPr>
        <p:spPr bwMode="auto">
          <a:xfrm>
            <a:off x="9475152" y="0"/>
            <a:ext cx="553998" cy="216329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chemeClr val="accent1"/>
                </a:solidFill>
              </a:rPr>
              <a:t>Besuche uns!</a:t>
            </a:r>
          </a:p>
        </p:txBody>
      </p:sp>
      <p:pic>
        <p:nvPicPr>
          <p:cNvPr id="10" name="Grafik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55060" y="188640"/>
            <a:ext cx="1974650" cy="197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2_Office">
  <a:themeElements>
    <a:clrScheme name="CD_Philosophische_Fakulkta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7123"/>
      </a:accent1>
      <a:accent2>
        <a:srgbClr val="B2004C"/>
      </a:accent2>
      <a:accent3>
        <a:srgbClr val="247E66"/>
      </a:accent3>
      <a:accent4>
        <a:srgbClr val="3A383C"/>
      </a:accent4>
      <a:accent5>
        <a:srgbClr val="E6E6E7"/>
      </a:accent5>
      <a:accent6>
        <a:srgbClr val="75488F"/>
      </a:accent6>
      <a:hlink>
        <a:srgbClr val="0076A5"/>
      </a:hlink>
      <a:folHlink>
        <a:srgbClr val="FF895A"/>
      </a:folHlink>
    </a:clrScheme>
    <a:fontScheme name="Philosophische Fakultät CD">
      <a:majorFont>
        <a:latin typeface="Zapf Humanist 601 Ultra"/>
        <a:ea typeface="Arial"/>
        <a:cs typeface="Arial"/>
      </a:majorFont>
      <a:minorFont>
        <a:latin typeface="Zapf Humanist 601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CD_Philosophische_Fakulkta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7123"/>
      </a:accent1>
      <a:accent2>
        <a:srgbClr val="B2004C"/>
      </a:accent2>
      <a:accent3>
        <a:srgbClr val="247E66"/>
      </a:accent3>
      <a:accent4>
        <a:srgbClr val="3A383C"/>
      </a:accent4>
      <a:accent5>
        <a:srgbClr val="E6E6E7"/>
      </a:accent5>
      <a:accent6>
        <a:srgbClr val="75488F"/>
      </a:accent6>
      <a:hlink>
        <a:srgbClr val="0076A5"/>
      </a:hlink>
      <a:folHlink>
        <a:srgbClr val="FF895A"/>
      </a:folHlink>
    </a:clrScheme>
    <a:fontScheme name="Philosophische Fakultät CD">
      <a:majorFont>
        <a:latin typeface="Zapf Humanist 601 Ultra"/>
        <a:ea typeface="Arial"/>
        <a:cs typeface="Arial"/>
      </a:majorFont>
      <a:minorFont>
        <a:latin typeface="Zapf Humanist 601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1377</Words>
  <Application>Microsoft Office PowerPoint</Application>
  <DocSecurity>0</DocSecurity>
  <PresentationFormat>Breitbild</PresentationFormat>
  <Paragraphs>269</Paragraphs>
  <Slides>25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Zapf Humanist 601</vt:lpstr>
      <vt:lpstr>Calibri</vt:lpstr>
      <vt:lpstr>Arial</vt:lpstr>
      <vt:lpstr>Zapf Humanist 601 Ultra</vt:lpstr>
      <vt:lpstr>2_Office</vt:lpstr>
      <vt:lpstr>1_Benutzerdefiniertes Design</vt:lpstr>
      <vt:lpstr> Sprache, Kultur, Literatur und Religion analysieren und verstehen</vt:lpstr>
      <vt:lpstr>PowerPoint-Präsentation</vt:lpstr>
      <vt:lpstr>PowerPoint-Präsentation</vt:lpstr>
      <vt:lpstr>PowerPoint-Präsentation</vt:lpstr>
      <vt:lpstr>PowerPoint-Präsentation</vt:lpstr>
      <vt:lpstr>Mono-Bachelor - Weltliteratur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Guido Albrecht-Böning</dc:creator>
  <cp:keywords/>
  <dc:description/>
  <cp:lastModifiedBy>Guido Albrecht-Böning</cp:lastModifiedBy>
  <cp:revision>239</cp:revision>
  <dcterms:created xsi:type="dcterms:W3CDTF">2021-01-27T00:36:24Z</dcterms:created>
  <dcterms:modified xsi:type="dcterms:W3CDTF">2021-03-29T12:14:47Z</dcterms:modified>
  <cp:category/>
  <dc:identifier/>
  <cp:contentStatus/>
  <dc:language/>
  <cp:version/>
</cp:coreProperties>
</file>