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3" r:id="rId1"/>
    <p:sldMasterId id="2147483674" r:id="rId2"/>
    <p:sldMasterId id="2147483725" r:id="rId3"/>
  </p:sldMasterIdLst>
  <p:notesMasterIdLst>
    <p:notesMasterId r:id="rId31"/>
  </p:notesMasterIdLst>
  <p:sldIdLst>
    <p:sldId id="256" r:id="rId4"/>
    <p:sldId id="257" r:id="rId5"/>
    <p:sldId id="258" r:id="rId6"/>
    <p:sldId id="259" r:id="rId7"/>
    <p:sldId id="260"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264" r:id="rId25"/>
    <p:sldId id="283" r:id="rId26"/>
    <p:sldId id="284" r:id="rId27"/>
    <p:sldId id="282" r:id="rId28"/>
    <p:sldId id="265" r:id="rId29"/>
    <p:sldId id="279" r:id="rId30"/>
  </p:sldIdLst>
  <p:sldSz cx="12192000" cy="6858000"/>
  <p:notesSz cx="6858000" cy="12192000"/>
  <p:embeddedFontLst>
    <p:embeddedFont>
      <p:font typeface="Zapf Humanist 601 Ultra" charset="0"/>
      <p:bold r:id="rId32"/>
    </p:embeddedFont>
    <p:embeddedFont>
      <p:font typeface="Zapf Humanist 601" charset="0"/>
      <p:regular r:id="rId33"/>
      <p:italic r:id="rId34"/>
    </p:embeddedFont>
    <p:embeddedFont>
      <p:font typeface="Calibri" panose="020F0502020204030204" pitchFamily="34" charset="0"/>
      <p:regular r:id="rId35"/>
      <p:bold r:id="rId36"/>
      <p:italic r:id="rId37"/>
      <p:boldItalic r:id="rId38"/>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F8071A-B14C-BACD-DFC5-D8743A42AF38}">
  <a:tblStyle styleId="{3EF8071A-B14C-BACD-DFC5-D8743A42AF38}" styleName="Mittlere Formatvorlage 2 - Akz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3" autoAdjust="0"/>
    <p:restoredTop sz="78941" autoAdjust="0"/>
  </p:normalViewPr>
  <p:slideViewPr>
    <p:cSldViewPr>
      <p:cViewPr varScale="1">
        <p:scale>
          <a:sx n="58" d="100"/>
          <a:sy n="58" d="100"/>
        </p:scale>
        <p:origin x="124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dirty="0"/>
          </a:p>
        </p:txBody>
      </p:sp>
      <p:sp>
        <p:nvSpPr>
          <p:cNvPr id="5"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A512BBCE-D835-432E-9443-BA0FB99BE60C}" type="datetimeFigureOut">
              <a:rPr lang="de-DE"/>
              <a:t>07.03.2021</a:t>
            </a:fld>
            <a:endParaRPr lang="de-DE" dirty="0"/>
          </a:p>
        </p:txBody>
      </p:sp>
      <p:sp>
        <p:nvSpPr>
          <p:cNvPr id="6"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dirty="0"/>
          </a:p>
        </p:txBody>
      </p:sp>
      <p:sp>
        <p:nvSpPr>
          <p:cNvPr id="7"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dirty="0"/>
          </a:p>
        </p:txBody>
      </p:sp>
      <p:sp>
        <p:nvSpPr>
          <p:cNvPr id="9"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A26204BF-131E-40B9-9905-0319A8693C8B}" type="slidenum">
              <a:rPr lang="de-DE"/>
              <a:t>‹Nr.›</a:t>
            </a:fld>
            <a:endParaRPr lang="de-DE" dirty="0"/>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tudienorientierung.uni-goettingen.de/navigator/antike_kultur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Herzlich willkommen zu dem Vortrag „</a:t>
            </a:r>
            <a:r>
              <a:rPr lang="de-DE" sz="1200" i="1" dirty="0" smtClean="0">
                <a:solidFill>
                  <a:schemeClr val="tx1"/>
                </a:solidFill>
                <a:effectLst/>
                <a:latin typeface="+mn-lt"/>
                <a:ea typeface="+mn-ea"/>
                <a:cs typeface="+mn-cs"/>
              </a:rPr>
              <a:t>Vergangenes und Modernes entdecken und bewahren für die Zukunft!</a:t>
            </a:r>
            <a:r>
              <a:rPr lang="de-DE" sz="1200" dirty="0" smtClean="0">
                <a:solidFill>
                  <a:schemeClr val="tx1"/>
                </a:solidFill>
                <a:effectLst/>
                <a:latin typeface="+mn-lt"/>
                <a:ea typeface="+mn-ea"/>
                <a:cs typeface="+mn-cs"/>
              </a:rPr>
              <a:t>“ Teil zwei der Vorstellung des Fächerangebots der Philosophischen Fakultät.</a:t>
            </a:r>
          </a:p>
          <a:p>
            <a:r>
              <a:rPr lang="de-DE" sz="1200" dirty="0" smtClean="0">
                <a:solidFill>
                  <a:schemeClr val="tx1"/>
                </a:solidFill>
                <a:effectLst/>
                <a:latin typeface="+mn-lt"/>
                <a:ea typeface="+mn-ea"/>
                <a:cs typeface="+mn-cs"/>
              </a:rPr>
              <a:t>Mein Name ist Eva Wolff, ich bin Studienberaterin im Studiendekanat der Philosophischen Fakultät und werde Ihnen im Folgenden neun geistes- und kulturwissenschaftliche Fächer vorstellen.</a:t>
            </a:r>
          </a:p>
          <a:p>
            <a:r>
              <a:rPr lang="de-DE" sz="1200" dirty="0" smtClean="0">
                <a:solidFill>
                  <a:schemeClr val="tx1"/>
                </a:solidFill>
                <a:effectLst/>
                <a:latin typeface="+mn-lt"/>
                <a:ea typeface="+mn-ea"/>
                <a:cs typeface="+mn-cs"/>
              </a:rPr>
              <a:t>Vorab möchte ich noch ein paar organisatorische Dinge klären. Leider ist dieser Vortrag nicht barrierefrei, gern schicke die Präsentation jedoch bei Anfrage per E-Mail zu, sie finden sie aber auch auf der Homepage der Philosophischen Fakultät zu den Infotagen. Hier gibt es auch eine barrierefreie Wordversion des Vortrags zum Download. Geben Sie uns gern eine Rückmeldung dazu, wir möchten möglichst alle Studieninteressierten und Studierende erreichen und können durch Ihre Rückmeldung unsere Angebote stetig verändern und verbessern.</a:t>
            </a:r>
          </a:p>
          <a:p>
            <a:r>
              <a:rPr lang="de-DE" sz="1200" dirty="0" smtClean="0">
                <a:solidFill>
                  <a:schemeClr val="tx1"/>
                </a:solidFill>
                <a:effectLst/>
                <a:latin typeface="+mn-lt"/>
                <a:ea typeface="+mn-ea"/>
                <a:cs typeface="+mn-cs"/>
              </a:rPr>
              <a:t>Grafiken und Bilder der PowerPoint Präsentation werde ich mündlich beschreiben, sofern sie keine Schmuckillustration sind. </a:t>
            </a:r>
          </a:p>
          <a:p>
            <a:r>
              <a:rPr lang="de-DE" sz="1200" dirty="0" smtClean="0">
                <a:solidFill>
                  <a:schemeClr val="tx1"/>
                </a:solidFill>
                <a:effectLst/>
                <a:latin typeface="+mn-lt"/>
                <a:ea typeface="+mn-ea"/>
                <a:cs typeface="+mn-cs"/>
              </a:rPr>
              <a:t>Fragen können Sie im Chat stellen, Sie werden von meiner Kollegin gesammelt und zum Schluss wird ausreichend Zeit zur Beantwortung sein. </a:t>
            </a:r>
          </a:p>
          <a:p>
            <a:r>
              <a:rPr lang="de-DE" sz="1200" dirty="0" smtClean="0">
                <a:solidFill>
                  <a:schemeClr val="tx1"/>
                </a:solidFill>
                <a:effectLst/>
                <a:latin typeface="+mn-lt"/>
                <a:ea typeface="+mn-ea"/>
                <a:cs typeface="+mn-cs"/>
              </a:rPr>
              <a:t>Diese Fächer werde ich Ihnen im Verlauf vorstellen:</a:t>
            </a:r>
          </a:p>
          <a:p>
            <a:pPr lvl="0"/>
            <a:r>
              <a:rPr lang="de-DE" sz="1200" dirty="0" smtClean="0">
                <a:solidFill>
                  <a:schemeClr val="tx1"/>
                </a:solidFill>
                <a:effectLst/>
                <a:latin typeface="+mn-lt"/>
                <a:ea typeface="+mn-ea"/>
                <a:cs typeface="+mn-cs"/>
              </a:rPr>
              <a:t>Ägyptologie und Koptologie </a:t>
            </a:r>
          </a:p>
          <a:p>
            <a:pPr lvl="0"/>
            <a:r>
              <a:rPr lang="de-DE" sz="1200" dirty="0" smtClean="0">
                <a:solidFill>
                  <a:schemeClr val="tx1"/>
                </a:solidFill>
                <a:effectLst/>
                <a:latin typeface="+mn-lt"/>
                <a:ea typeface="+mn-ea"/>
                <a:cs typeface="+mn-cs"/>
              </a:rPr>
              <a:t>Mythosforschung/Altorientalistik </a:t>
            </a:r>
          </a:p>
          <a:p>
            <a:pPr lvl="0"/>
            <a:r>
              <a:rPr lang="de-DE" sz="1200" dirty="0" smtClean="0">
                <a:solidFill>
                  <a:schemeClr val="tx1"/>
                </a:solidFill>
                <a:effectLst/>
                <a:latin typeface="+mn-lt"/>
                <a:ea typeface="+mn-ea"/>
                <a:cs typeface="+mn-cs"/>
              </a:rPr>
              <a:t>Antike Kulturen </a:t>
            </a:r>
          </a:p>
          <a:p>
            <a:pPr lvl="0"/>
            <a:r>
              <a:rPr lang="de-DE" sz="1200" dirty="0" smtClean="0">
                <a:solidFill>
                  <a:schemeClr val="tx1"/>
                </a:solidFill>
                <a:effectLst/>
                <a:latin typeface="+mn-lt"/>
                <a:ea typeface="+mn-ea"/>
                <a:cs typeface="+mn-cs"/>
              </a:rPr>
              <a:t>Archäologie der Griechischen, Römischen und Byzantinischen Welt </a:t>
            </a:r>
          </a:p>
          <a:p>
            <a:pPr lvl="0"/>
            <a:r>
              <a:rPr lang="de-DE" sz="1200" dirty="0" smtClean="0">
                <a:solidFill>
                  <a:schemeClr val="tx1"/>
                </a:solidFill>
                <a:effectLst/>
                <a:latin typeface="+mn-lt"/>
                <a:ea typeface="+mn-ea"/>
                <a:cs typeface="+mn-cs"/>
              </a:rPr>
              <a:t>Geschichte (auch Lehramt) </a:t>
            </a:r>
          </a:p>
          <a:p>
            <a:pPr lvl="0"/>
            <a:r>
              <a:rPr lang="de-DE" sz="1200" dirty="0" smtClean="0">
                <a:solidFill>
                  <a:schemeClr val="tx1"/>
                </a:solidFill>
                <a:effectLst/>
                <a:latin typeface="+mn-lt"/>
                <a:ea typeface="+mn-ea"/>
                <a:cs typeface="+mn-cs"/>
              </a:rPr>
              <a:t>Kunstgeschichte </a:t>
            </a:r>
          </a:p>
          <a:p>
            <a:pPr lvl="0"/>
            <a:r>
              <a:rPr lang="de-DE" sz="1200" dirty="0" smtClean="0">
                <a:solidFill>
                  <a:schemeClr val="tx1"/>
                </a:solidFill>
                <a:effectLst/>
                <a:latin typeface="+mn-lt"/>
                <a:ea typeface="+mn-ea"/>
                <a:cs typeface="+mn-cs"/>
              </a:rPr>
              <a:t>Ur- und Frühgeschichte </a:t>
            </a:r>
          </a:p>
          <a:p>
            <a:pPr lvl="0"/>
            <a:r>
              <a:rPr lang="de-DE" sz="1200" dirty="0" smtClean="0">
                <a:solidFill>
                  <a:schemeClr val="tx1"/>
                </a:solidFill>
                <a:effectLst/>
                <a:latin typeface="+mn-lt"/>
                <a:ea typeface="+mn-ea"/>
                <a:cs typeface="+mn-cs"/>
              </a:rPr>
              <a:t>Wirtschafts- und Sozialgeschichte</a:t>
            </a:r>
          </a:p>
          <a:p>
            <a:endParaRPr lang="de-DE" dirty="0"/>
          </a:p>
        </p:txBody>
      </p:sp>
      <p:sp>
        <p:nvSpPr>
          <p:cNvPr id="4" name="Foliennummernplatzhalter 3"/>
          <p:cNvSpPr>
            <a:spLocks noGrp="1"/>
          </p:cNvSpPr>
          <p:nvPr>
            <p:ph type="sldNum" sz="quarter" idx="10"/>
          </p:nvPr>
        </p:nvSpPr>
        <p:spPr/>
        <p:txBody>
          <a:bodyPr/>
          <a:lstStyle/>
          <a:p>
            <a:pPr>
              <a:defRPr/>
            </a:pPr>
            <a:fld id="{A26204BF-131E-40B9-9905-0319A8693C8B}" type="slidenum">
              <a:rPr lang="de-DE" smtClean="0"/>
              <a:t>1</a:t>
            </a:fld>
            <a:endParaRPr lang="de-DE" dirty="0"/>
          </a:p>
        </p:txBody>
      </p:sp>
    </p:spTree>
    <p:extLst>
      <p:ext uri="{BB962C8B-B14F-4D97-AF65-F5344CB8AC3E}">
        <p14:creationId xmlns:p14="http://schemas.microsoft.com/office/powerpoint/2010/main" val="163913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Inhalte des Studienfachs </a:t>
            </a:r>
          </a:p>
          <a:p>
            <a:r>
              <a:rPr lang="de-DE" sz="1200" i="1" dirty="0" smtClean="0">
                <a:solidFill>
                  <a:schemeClr val="tx1"/>
                </a:solidFill>
                <a:effectLst/>
                <a:latin typeface="+mn-lt"/>
                <a:ea typeface="+mn-ea"/>
                <a:cs typeface="+mn-cs"/>
              </a:rPr>
              <a:t>Einzigartig großes Studienangebot </a:t>
            </a:r>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Sie haben die Möglichkeit </a:t>
            </a:r>
            <a:r>
              <a:rPr lang="de-DE" sz="1200" b="1" dirty="0" smtClean="0">
                <a:solidFill>
                  <a:schemeClr val="tx1"/>
                </a:solidFill>
                <a:effectLst/>
                <a:latin typeface="+mn-lt"/>
                <a:ea typeface="+mn-ea"/>
                <a:cs typeface="+mn-cs"/>
              </a:rPr>
              <a:t>die alten Kulturen Europas / Vorderasiens</a:t>
            </a:r>
            <a:r>
              <a:rPr lang="de-DE" sz="1200" dirty="0" smtClean="0">
                <a:solidFill>
                  <a:schemeClr val="tx1"/>
                </a:solidFill>
                <a:effectLst/>
                <a:latin typeface="+mn-lt"/>
                <a:ea typeface="+mn-ea"/>
                <a:cs typeface="+mn-cs"/>
              </a:rPr>
              <a:t> in einem Zeitraum zwischen </a:t>
            </a:r>
            <a:r>
              <a:rPr lang="de-DE" sz="1200" b="1" dirty="0" smtClean="0">
                <a:solidFill>
                  <a:schemeClr val="tx1"/>
                </a:solidFill>
                <a:effectLst/>
                <a:latin typeface="+mn-lt"/>
                <a:ea typeface="+mn-ea"/>
                <a:cs typeface="+mn-cs"/>
              </a:rPr>
              <a:t>3000 v. Chr. und ca. 1000 n. Chr.</a:t>
            </a:r>
            <a:r>
              <a:rPr lang="de-DE" sz="1200" dirty="0" smtClean="0">
                <a:solidFill>
                  <a:schemeClr val="tx1"/>
                </a:solidFill>
                <a:effectLst/>
                <a:latin typeface="+mn-lt"/>
                <a:ea typeface="+mn-ea"/>
                <a:cs typeface="+mn-cs"/>
              </a:rPr>
              <a:t> zu studieren. </a:t>
            </a:r>
          </a:p>
          <a:p>
            <a:r>
              <a:rPr lang="de-DE" sz="1200" i="1" dirty="0" smtClean="0">
                <a:solidFill>
                  <a:schemeClr val="tx1"/>
                </a:solidFill>
                <a:effectLst/>
                <a:latin typeface="+mn-lt"/>
                <a:ea typeface="+mn-ea"/>
                <a:cs typeface="+mn-cs"/>
              </a:rPr>
              <a:t>(Individuelle Schwerpunkte: Altorientalistik, Ägyptologie, Koptologie, Ur- und Frühgeschichte, Alte Geschichte, Klassische Archäologie, Griechische Philologie, Lateinische Philologie, Spätantike oder Christlicher Orient)</a:t>
            </a:r>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Sie haben </a:t>
            </a:r>
            <a:r>
              <a:rPr lang="de-DE" sz="1200" b="1" dirty="0" smtClean="0">
                <a:solidFill>
                  <a:schemeClr val="tx1"/>
                </a:solidFill>
                <a:effectLst/>
                <a:latin typeface="+mn-lt"/>
                <a:ea typeface="+mn-ea"/>
                <a:cs typeface="+mn-cs"/>
              </a:rPr>
              <a:t>hervorragende Studienbedingungen</a:t>
            </a:r>
            <a:r>
              <a:rPr lang="de-DE" sz="1200" dirty="0" smtClean="0">
                <a:solidFill>
                  <a:schemeClr val="tx1"/>
                </a:solidFill>
                <a:effectLst/>
                <a:latin typeface="+mn-lt"/>
                <a:ea typeface="+mn-ea"/>
                <a:cs typeface="+mn-cs"/>
              </a:rPr>
              <a:t>: ausgezeichnete Bibliotheken, moderne Studienräume, ein breites digitales Angebot.</a:t>
            </a:r>
          </a:p>
          <a:p>
            <a:r>
              <a:rPr lang="de-DE" sz="1200" dirty="0" smtClean="0">
                <a:solidFill>
                  <a:schemeClr val="tx1"/>
                </a:solidFill>
                <a:effectLst/>
                <a:latin typeface="+mn-lt"/>
                <a:ea typeface="+mn-ea"/>
                <a:cs typeface="+mn-cs"/>
              </a:rPr>
              <a:t>Sie studieren </a:t>
            </a:r>
            <a:r>
              <a:rPr lang="de-DE" sz="1200" b="1" dirty="0" smtClean="0">
                <a:solidFill>
                  <a:schemeClr val="tx1"/>
                </a:solidFill>
                <a:effectLst/>
                <a:latin typeface="+mn-lt"/>
                <a:ea typeface="+mn-ea"/>
                <a:cs typeface="+mn-cs"/>
              </a:rPr>
              <a:t>praxis- und forschungsnah von Anfang an</a:t>
            </a:r>
            <a:r>
              <a:rPr lang="de-DE" sz="1200" dirty="0" smtClean="0">
                <a:solidFill>
                  <a:schemeClr val="tx1"/>
                </a:solidFill>
                <a:effectLst/>
                <a:latin typeface="+mn-lt"/>
                <a:ea typeface="+mn-ea"/>
                <a:cs typeface="+mn-cs"/>
              </a:rPr>
              <a:t>: durch Praktika in Museen, Landesexkursionen, Grabungen im In- und Ausland, Einbindung in Forschungsvorhaben, internationale wie nationale Studienaustauschprogramme.</a:t>
            </a:r>
          </a:p>
          <a:p>
            <a:r>
              <a:rPr lang="de-DE" sz="1200" i="1" dirty="0" smtClean="0">
                <a:solidFill>
                  <a:schemeClr val="tx1"/>
                </a:solidFill>
                <a:effectLst/>
                <a:latin typeface="+mn-lt"/>
                <a:ea typeface="+mn-ea"/>
                <a:cs typeface="+mn-cs"/>
              </a:rPr>
              <a:t>Was macht uns besonders?</a:t>
            </a:r>
            <a:endParaRPr lang="de-DE" sz="1200" dirty="0" smtClean="0">
              <a:solidFill>
                <a:schemeClr val="tx1"/>
              </a:solidFill>
              <a:effectLst/>
              <a:latin typeface="+mn-lt"/>
              <a:ea typeface="+mn-ea"/>
              <a:cs typeface="+mn-cs"/>
            </a:endParaRPr>
          </a:p>
          <a:p>
            <a:r>
              <a:rPr lang="de-DE" sz="1200" i="1" dirty="0" smtClean="0">
                <a:solidFill>
                  <a:schemeClr val="tx1"/>
                </a:solidFill>
                <a:effectLst/>
                <a:latin typeface="+mn-lt"/>
                <a:ea typeface="+mn-ea"/>
                <a:cs typeface="+mn-cs"/>
              </a:rPr>
              <a:t>Individuelle Studienschwerpunktsetzung mit umfangreichen Einblicken in alte Kulturen und breite Forschungsmethoden: mehr als 200 Studienkurse pro Semester in freundlicher, familiären Studienatmosphäre mit individueller Studienberatung!</a:t>
            </a:r>
            <a:endParaRPr lang="de-DE" sz="1200" dirty="0" smtClean="0">
              <a:solidFill>
                <a:schemeClr val="tx1"/>
              </a:solidFill>
              <a:effectLst/>
              <a:latin typeface="+mn-lt"/>
              <a:ea typeface="+mn-ea"/>
              <a:cs typeface="+mn-cs"/>
            </a:endParaRPr>
          </a:p>
          <a:p>
            <a:r>
              <a:rPr lang="de-DE" sz="1200" i="1" dirty="0" smtClean="0">
                <a:solidFill>
                  <a:schemeClr val="tx1"/>
                </a:solidFill>
                <a:effectLst/>
                <a:latin typeface="+mn-lt"/>
                <a:ea typeface="+mn-ea"/>
                <a:cs typeface="+mn-cs"/>
              </a:rPr>
              <a:t>Ganz wichtig:</a:t>
            </a:r>
            <a:r>
              <a:rPr lang="de-DE" sz="1200" dirty="0" smtClean="0">
                <a:solidFill>
                  <a:schemeClr val="tx1"/>
                </a:solidFill>
                <a:effectLst/>
                <a:latin typeface="+mn-lt"/>
                <a:ea typeface="+mn-ea"/>
                <a:cs typeface="+mn-cs"/>
              </a:rPr>
              <a:t> </a:t>
            </a:r>
            <a:r>
              <a:rPr lang="de-DE" sz="1200" b="1" dirty="0" smtClean="0">
                <a:solidFill>
                  <a:schemeClr val="tx1"/>
                </a:solidFill>
                <a:effectLst/>
                <a:latin typeface="+mn-lt"/>
                <a:ea typeface="+mn-ea"/>
                <a:cs typeface="+mn-cs"/>
              </a:rPr>
              <a:t>für die Antiken Kulturen ist eine virtuelle Studienorientierung vorhanden</a:t>
            </a:r>
            <a:r>
              <a:rPr lang="de-DE" sz="1200" dirty="0" smtClean="0">
                <a:solidFill>
                  <a:schemeClr val="tx1"/>
                </a:solidFill>
                <a:effectLst/>
                <a:latin typeface="+mn-lt"/>
                <a:ea typeface="+mn-ea"/>
                <a:cs typeface="+mn-cs"/>
              </a:rPr>
              <a:t>. Das ist ein Online-Navigator, mit dem Sie sich z.B. anhand von Videos umfassend über das Fach informieren können, um herausfinden, ob der Studiengang der Antiken Kulturen zu Ihnen passt. Am besten notieren Sie sich diesen Begriff und suchen im Internet nach den Schlagworten </a:t>
            </a:r>
            <a:r>
              <a:rPr lang="de-DE" sz="1200" i="1" dirty="0" smtClean="0">
                <a:solidFill>
                  <a:schemeClr val="tx1"/>
                </a:solidFill>
                <a:effectLst/>
                <a:latin typeface="+mn-lt"/>
                <a:ea typeface="+mn-ea"/>
                <a:cs typeface="+mn-cs"/>
              </a:rPr>
              <a:t>Virtuelle Studienorientierung Göttingen</a:t>
            </a:r>
            <a:r>
              <a:rPr lang="de-DE" sz="1200" dirty="0" smtClean="0">
                <a:solidFill>
                  <a:schemeClr val="tx1"/>
                </a:solidFill>
                <a:effectLst/>
                <a:latin typeface="+mn-lt"/>
                <a:ea typeface="+mn-ea"/>
                <a:cs typeface="+mn-cs"/>
              </a:rPr>
              <a:t> (Siehe auch</a:t>
            </a:r>
            <a:r>
              <a:rPr lang="de-DE" sz="1200" b="1" dirty="0" smtClean="0">
                <a:solidFill>
                  <a:schemeClr val="tx1"/>
                </a:solidFill>
                <a:effectLst/>
                <a:latin typeface="+mn-lt"/>
                <a:ea typeface="+mn-ea"/>
                <a:cs typeface="+mn-cs"/>
              </a:rPr>
              <a:t> </a:t>
            </a:r>
            <a:r>
              <a:rPr lang="de-DE" sz="1200" i="1" u="none" strike="noStrike" dirty="0" smtClean="0">
                <a:solidFill>
                  <a:schemeClr val="tx1"/>
                </a:solidFill>
                <a:effectLst/>
                <a:latin typeface="+mn-lt"/>
                <a:ea typeface="+mn-ea"/>
                <a:cs typeface="+mn-cs"/>
                <a:hlinkClick r:id="rId3"/>
              </a:rPr>
              <a:t>https://www.studienorientierung.uni-goettingen.de/navigator/antike_kulturen</a:t>
            </a:r>
            <a:r>
              <a:rPr lang="de-DE" sz="1200" dirty="0" smtClean="0">
                <a:solidFill>
                  <a:schemeClr val="tx1"/>
                </a:solidFill>
                <a:effectLst/>
                <a:latin typeface="+mn-lt"/>
                <a:ea typeface="+mn-ea"/>
                <a:cs typeface="+mn-cs"/>
              </a:rPr>
              <a:t>).</a:t>
            </a:r>
            <a:r>
              <a:rPr lang="de-DE" sz="1200" b="1" dirty="0" smtClean="0">
                <a:solidFill>
                  <a:schemeClr val="tx1"/>
                </a:solidFill>
                <a:effectLst/>
                <a:latin typeface="+mn-lt"/>
                <a:ea typeface="+mn-ea"/>
                <a:cs typeface="+mn-cs"/>
              </a:rPr>
              <a:t> </a:t>
            </a:r>
            <a:endParaRPr lang="de-DE" sz="1200" dirty="0" smtClean="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dirty="0" smtClean="0"/>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dirty="0" smtClean="0"/>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10</a:t>
            </a:fld>
            <a:endParaRPr lang="de-DE" dirty="0"/>
          </a:p>
        </p:txBody>
      </p:sp>
    </p:spTree>
    <p:extLst>
      <p:ext uri="{BB962C8B-B14F-4D97-AF65-F5344CB8AC3E}">
        <p14:creationId xmlns:p14="http://schemas.microsoft.com/office/powerpoint/2010/main" val="3939250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Sie können durch</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Grabungs- oder Forschungsarbeit eine universitäre Karriere mit aufbauenden Master- und Promotionsstudiengänge anstreben.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hohen schriftlichen Ausdruck im Journalismus, Verlagswesen, Mitarbeit in (modernen) Medien Fuß fassen.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große Organisationsfähigkeit im Museumsmanagement, Verwaltungsarbeit, Archiv- oder Bibliothekswesen arbeiten.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virtuelle Kompetenz in Digital Humanities tätig sein und </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den persönlichen Umgang mit Menschen Erfahrungen für Tourismus, Erwachsenenbildung sammeln.</a:t>
            </a:r>
          </a:p>
          <a:p>
            <a:r>
              <a:rPr lang="de-DE" sz="1200" i="1" dirty="0" smtClean="0">
                <a:solidFill>
                  <a:schemeClr val="tx1"/>
                </a:solidFill>
                <a:effectLst/>
                <a:latin typeface="+mn-lt"/>
                <a:ea typeface="+mn-ea"/>
                <a:cs typeface="+mn-cs"/>
              </a:rPr>
              <a:t>"Ich habe mich entschieden in Göttingen zu studieren, da man in dem Fach 'Antike Kulturen' einen Überblick bekommt und in alle antiken Gesellschaften reinschnuppern kann." Svenja Paetzold-Belz (Online-Redakteurin bei der "Goslarsche Zeitung")</a:t>
            </a:r>
          </a:p>
          <a:p>
            <a:r>
              <a:rPr lang="de-DE" sz="1200" dirty="0" smtClean="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11</a:t>
            </a:fld>
            <a:endParaRPr lang="de-DE" dirty="0"/>
          </a:p>
        </p:txBody>
      </p:sp>
    </p:spTree>
    <p:extLst>
      <p:ext uri="{BB962C8B-B14F-4D97-AF65-F5344CB8AC3E}">
        <p14:creationId xmlns:p14="http://schemas.microsoft.com/office/powerpoint/2010/main" val="3384672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Inhalte des Studienfachs </a:t>
            </a:r>
          </a:p>
          <a:p>
            <a:pPr lvl="0"/>
            <a:r>
              <a:rPr lang="de-DE" sz="1200" dirty="0" smtClean="0">
                <a:solidFill>
                  <a:schemeClr val="tx1"/>
                </a:solidFill>
                <a:effectLst/>
                <a:latin typeface="+mn-lt"/>
                <a:ea typeface="+mn-ea"/>
                <a:cs typeface="+mn-cs"/>
              </a:rPr>
              <a:t>Wir erforschen den antiken Mittelmeerraum und das Gebiet des römischen und byzantischen Reiches – von 1200 v. Chr. bis spätestens 1453 n. Chr. </a:t>
            </a:r>
          </a:p>
          <a:p>
            <a:pPr lvl="0"/>
            <a:r>
              <a:rPr lang="de-DE" sz="1200" dirty="0" smtClean="0">
                <a:solidFill>
                  <a:schemeClr val="tx1"/>
                </a:solidFill>
                <a:effectLst/>
                <a:latin typeface="+mn-lt"/>
                <a:ea typeface="+mn-ea"/>
                <a:cs typeface="+mn-cs"/>
              </a:rPr>
              <a:t>Griechen, Römer und Byzantiner haben uns mit bemalten Vasen, Statuen, Mosaiken, Wandmalereien und Reliefs viele Bilder hinterlassen, die uns Einblick in ihre Lebens- und Gedankenwelt geben.</a:t>
            </a:r>
          </a:p>
          <a:p>
            <a:pPr lvl="0"/>
            <a:r>
              <a:rPr lang="de-DE" sz="1200" dirty="0" smtClean="0">
                <a:solidFill>
                  <a:schemeClr val="tx1"/>
                </a:solidFill>
                <a:effectLst/>
                <a:latin typeface="+mn-lt"/>
                <a:ea typeface="+mn-ea"/>
                <a:cs typeface="+mn-cs"/>
              </a:rPr>
              <a:t>Wir befassen uns auch mit Siedlungen, Städten und Bauwerken : Wie haben die Menschen gelebt und ihren öffentlichen Raum gestaltet?</a:t>
            </a:r>
          </a:p>
          <a:p>
            <a:pPr lvl="0"/>
            <a:r>
              <a:rPr lang="de-DE" sz="1200" dirty="0" smtClean="0">
                <a:solidFill>
                  <a:schemeClr val="tx1"/>
                </a:solidFill>
                <a:effectLst/>
                <a:latin typeface="+mn-lt"/>
                <a:ea typeface="+mn-ea"/>
                <a:cs typeface="+mn-cs"/>
              </a:rPr>
              <a:t>Außerdem steht das Verhältnis von Mensch und Umwelt im Fokus: Wie haben die Menschen Landschaften und natürliche Ressourcen genutzt?</a:t>
            </a:r>
          </a:p>
          <a:p>
            <a:pPr lvl="0"/>
            <a:r>
              <a:rPr lang="de-DE" sz="1200" dirty="0" smtClean="0">
                <a:solidFill>
                  <a:schemeClr val="tx1"/>
                </a:solidFill>
                <a:effectLst/>
                <a:latin typeface="+mn-lt"/>
                <a:ea typeface="+mn-ea"/>
                <a:cs typeface="+mn-cs"/>
              </a:rPr>
              <a:t>Wichtig ist uns dabei immer, auch Bezüge zur Gegenwart zu finden.</a:t>
            </a:r>
          </a:p>
          <a:p>
            <a:r>
              <a:rPr lang="de-DE" sz="1200" dirty="0" smtClean="0">
                <a:solidFill>
                  <a:schemeClr val="tx1"/>
                </a:solidFill>
                <a:effectLst/>
                <a:latin typeface="+mn-lt"/>
                <a:ea typeface="+mn-ea"/>
                <a:cs typeface="+mn-cs"/>
              </a:rPr>
              <a:t>Erwünschte Vorkenntnisse: (Lateinisch, Griechisch, Englisch, Französisch)</a:t>
            </a:r>
          </a:p>
          <a:p>
            <a:r>
              <a:rPr lang="de-DE" sz="1200" i="1" dirty="0" smtClean="0">
                <a:solidFill>
                  <a:schemeClr val="tx1"/>
                </a:solidFill>
                <a:effectLst/>
                <a:latin typeface="+mn-lt"/>
                <a:ea typeface="+mn-ea"/>
                <a:cs typeface="+mn-cs"/>
              </a:rPr>
              <a:t>Wir sind </a:t>
            </a:r>
            <a:r>
              <a:rPr lang="de-DE" sz="1200" b="1" dirty="0" smtClean="0">
                <a:solidFill>
                  <a:schemeClr val="tx1"/>
                </a:solidFill>
                <a:effectLst/>
                <a:latin typeface="+mn-lt"/>
                <a:ea typeface="+mn-ea"/>
                <a:cs typeface="+mn-cs"/>
              </a:rPr>
              <a:t>der einzige Standort in Niedersachsen</a:t>
            </a:r>
            <a:r>
              <a:rPr lang="de-DE" sz="1200" i="1" dirty="0" smtClean="0">
                <a:solidFill>
                  <a:schemeClr val="tx1"/>
                </a:solidFill>
                <a:effectLst/>
                <a:latin typeface="+mn-lt"/>
                <a:ea typeface="+mn-ea"/>
                <a:cs typeface="+mn-cs"/>
              </a:rPr>
              <a:t> mit diesem Angebot! Mit unseren </a:t>
            </a:r>
            <a:r>
              <a:rPr lang="de-DE" sz="1200" b="1" dirty="0" smtClean="0">
                <a:solidFill>
                  <a:schemeClr val="tx1"/>
                </a:solidFill>
                <a:effectLst/>
                <a:latin typeface="+mn-lt"/>
                <a:ea typeface="+mn-ea"/>
                <a:cs typeface="+mn-cs"/>
              </a:rPr>
              <a:t>Lehr- und Forschungssammlungen </a:t>
            </a:r>
            <a:r>
              <a:rPr lang="de-DE" sz="1200" i="1" dirty="0" smtClean="0">
                <a:solidFill>
                  <a:schemeClr val="tx1"/>
                </a:solidFill>
                <a:effectLst/>
                <a:latin typeface="+mn-lt"/>
                <a:ea typeface="+mn-ea"/>
                <a:cs typeface="+mn-cs"/>
              </a:rPr>
              <a:t>sind wir hervorragend ausgestattet. Unseren Studierenden bieten wir außerdem zahlreiche Möglichkeiten, sich durch </a:t>
            </a:r>
            <a:r>
              <a:rPr lang="de-DE" sz="1200" b="1" dirty="0" smtClean="0">
                <a:solidFill>
                  <a:schemeClr val="tx1"/>
                </a:solidFill>
                <a:effectLst/>
                <a:latin typeface="+mn-lt"/>
                <a:ea typeface="+mn-ea"/>
                <a:cs typeface="+mn-cs"/>
              </a:rPr>
              <a:t>Projektteilnahmen</a:t>
            </a:r>
            <a:r>
              <a:rPr lang="de-DE" sz="1200" i="1" dirty="0" smtClean="0">
                <a:solidFill>
                  <a:schemeClr val="tx1"/>
                </a:solidFill>
                <a:effectLst/>
                <a:latin typeface="+mn-lt"/>
                <a:ea typeface="+mn-ea"/>
                <a:cs typeface="+mn-cs"/>
              </a:rPr>
              <a:t> und </a:t>
            </a:r>
            <a:r>
              <a:rPr lang="de-DE" sz="1200" b="1" dirty="0" smtClean="0">
                <a:solidFill>
                  <a:schemeClr val="tx1"/>
                </a:solidFill>
                <a:effectLst/>
                <a:latin typeface="+mn-lt"/>
                <a:ea typeface="+mn-ea"/>
                <a:cs typeface="+mn-cs"/>
              </a:rPr>
              <a:t>Praktika</a:t>
            </a:r>
            <a:r>
              <a:rPr lang="de-DE" sz="1200" i="1" dirty="0" smtClean="0">
                <a:solidFill>
                  <a:schemeClr val="tx1"/>
                </a:solidFill>
                <a:effectLst/>
                <a:latin typeface="+mn-lt"/>
                <a:ea typeface="+mn-ea"/>
                <a:cs typeface="+mn-cs"/>
              </a:rPr>
              <a:t> beruflich zu qualifizieren.</a:t>
            </a:r>
            <a:endParaRPr lang="de-DE" sz="1200" dirty="0" smtClean="0">
              <a:solidFill>
                <a:schemeClr val="tx1"/>
              </a:solidFill>
              <a:effectLst/>
              <a:latin typeface="+mn-lt"/>
              <a:ea typeface="+mn-ea"/>
              <a:cs typeface="+mn-cs"/>
            </a:endParaRPr>
          </a:p>
          <a:p>
            <a:pPr marL="0" indent="0">
              <a:buNone/>
              <a:defRPr/>
            </a:pPr>
            <a:endParaRPr lang="de-DE" sz="1200"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12</a:t>
            </a:fld>
            <a:endParaRPr lang="de-DE" dirty="0"/>
          </a:p>
        </p:txBody>
      </p:sp>
    </p:spTree>
    <p:extLst>
      <p:ext uri="{BB962C8B-B14F-4D97-AF65-F5344CB8AC3E}">
        <p14:creationId xmlns:p14="http://schemas.microsoft.com/office/powerpoint/2010/main" val="4272642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Berufsaussichten (eine Auswahl)</a:t>
            </a:r>
          </a:p>
          <a:p>
            <a:pPr lvl="0"/>
            <a:r>
              <a:rPr lang="de-DE" sz="1200" dirty="0" smtClean="0">
                <a:solidFill>
                  <a:schemeClr val="tx1"/>
                </a:solidFill>
                <a:effectLst/>
                <a:latin typeface="+mn-lt"/>
                <a:ea typeface="+mn-ea"/>
                <a:cs typeface="+mn-cs"/>
              </a:rPr>
              <a:t>Wissenschaftliche Laufbahn (setzt M.A. und Promotion voraus)</a:t>
            </a:r>
          </a:p>
          <a:p>
            <a:pPr lvl="0"/>
            <a:r>
              <a:rPr lang="de-DE" sz="1200" dirty="0" smtClean="0">
                <a:solidFill>
                  <a:schemeClr val="tx1"/>
                </a:solidFill>
                <a:effectLst/>
                <a:latin typeface="+mn-lt"/>
                <a:ea typeface="+mn-ea"/>
                <a:cs typeface="+mn-cs"/>
              </a:rPr>
              <a:t>Arbeit im Museum (Kurator*in, Vermittlung, Öffentlichkeitsarbeit – Praktika qualifizieren zusätzlich)</a:t>
            </a:r>
          </a:p>
          <a:p>
            <a:pPr lvl="0"/>
            <a:r>
              <a:rPr lang="de-DE" sz="1200" dirty="0" smtClean="0">
                <a:solidFill>
                  <a:schemeClr val="tx1"/>
                </a:solidFill>
                <a:effectLst/>
                <a:latin typeface="+mn-lt"/>
                <a:ea typeface="+mn-ea"/>
                <a:cs typeface="+mn-cs"/>
              </a:rPr>
              <a:t>Kulturbereich </a:t>
            </a:r>
          </a:p>
          <a:p>
            <a:pPr lvl="0"/>
            <a:r>
              <a:rPr lang="de-DE" sz="1200" dirty="0" smtClean="0">
                <a:solidFill>
                  <a:schemeClr val="tx1"/>
                </a:solidFill>
                <a:effectLst/>
                <a:latin typeface="+mn-lt"/>
                <a:ea typeface="+mn-ea"/>
                <a:cs typeface="+mn-cs"/>
              </a:rPr>
              <a:t>Medien &amp; Marketing</a:t>
            </a:r>
          </a:p>
          <a:p>
            <a:pPr lvl="0"/>
            <a:r>
              <a:rPr lang="de-DE" sz="1200" dirty="0" smtClean="0">
                <a:solidFill>
                  <a:schemeClr val="tx1"/>
                </a:solidFill>
                <a:effectLst/>
                <a:latin typeface="+mn-lt"/>
                <a:ea typeface="+mn-ea"/>
                <a:cs typeface="+mn-cs"/>
              </a:rPr>
              <a:t>Quereinstieg in die Wirtschaft</a:t>
            </a:r>
          </a:p>
          <a:p>
            <a:r>
              <a:rPr lang="de-DE" sz="1200" i="1" dirty="0" smtClean="0">
                <a:solidFill>
                  <a:schemeClr val="tx1"/>
                </a:solidFill>
                <a:effectLst/>
                <a:latin typeface="+mn-lt"/>
                <a:ea typeface="+mn-ea"/>
                <a:cs typeface="+mn-cs"/>
              </a:rPr>
              <a:t>O-Ton: Hier in Göttingen kann ich direkt an den Objekten in den Sammlungen mein Wissen anwenden und vertiefen. Außerdem ermöglicht mir das Studium, die materielle Kultur auch vor Ort durch Exkursionen nach Rom, Athen, um. zu erforschen. Zusätzlich werden jährlich meistens zwei Grabungen in Griechenland und auf Sizilien angeboten, wo ich mal weg vom Schreibtisch komme und Archäologie live erleben kann.</a:t>
            </a:r>
            <a:r>
              <a:rPr lang="de-DE" sz="1200" dirty="0" smtClean="0">
                <a:solidFill>
                  <a:schemeClr val="tx1"/>
                </a:solidFill>
                <a:effectLst/>
                <a:latin typeface="+mn-lt"/>
                <a:ea typeface="+mn-ea"/>
                <a:cs typeface="+mn-cs"/>
              </a:rPr>
              <a:t> Josefine Neidhardt (Absolventin des B.A.)</a:t>
            </a:r>
          </a:p>
          <a:p>
            <a:r>
              <a:rPr lang="de-DE" sz="1200" dirty="0" smtClean="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13</a:t>
            </a:fld>
            <a:endParaRPr lang="de-DE" dirty="0"/>
          </a:p>
        </p:txBody>
      </p:sp>
    </p:spTree>
    <p:extLst>
      <p:ext uri="{BB962C8B-B14F-4D97-AF65-F5344CB8AC3E}">
        <p14:creationId xmlns:p14="http://schemas.microsoft.com/office/powerpoint/2010/main" val="3156119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Wenn Sie Geschichte in Göttingen studieren,</a:t>
            </a:r>
          </a:p>
          <a:p>
            <a:pPr lvl="0"/>
            <a:r>
              <a:rPr lang="de-DE" sz="1200" dirty="0" smtClean="0">
                <a:solidFill>
                  <a:schemeClr val="tx1"/>
                </a:solidFill>
                <a:effectLst/>
                <a:latin typeface="+mn-lt"/>
                <a:ea typeface="+mn-ea"/>
                <a:cs typeface="+mn-cs"/>
              </a:rPr>
              <a:t>machen Sie eine Reise in die Vergangenheit mit eigenen Fragen</a:t>
            </a:r>
          </a:p>
          <a:p>
            <a:pPr lvl="0"/>
            <a:r>
              <a:rPr lang="de-DE" sz="1200" dirty="0" smtClean="0">
                <a:solidFill>
                  <a:schemeClr val="tx1"/>
                </a:solidFill>
                <a:effectLst/>
                <a:latin typeface="+mn-lt"/>
                <a:ea typeface="+mn-ea"/>
                <a:cs typeface="+mn-cs"/>
              </a:rPr>
              <a:t>entdecken Sie die Konzepte des Eigenen und Fremden</a:t>
            </a:r>
          </a:p>
          <a:p>
            <a:pPr lvl="0"/>
            <a:r>
              <a:rPr lang="de-DE" sz="1200" dirty="0" smtClean="0">
                <a:solidFill>
                  <a:schemeClr val="tx1"/>
                </a:solidFill>
                <a:effectLst/>
                <a:latin typeface="+mn-lt"/>
                <a:ea typeface="+mn-ea"/>
                <a:cs typeface="+mn-cs"/>
              </a:rPr>
              <a:t>entwickeln Sie Verständnis für die Gegenwart</a:t>
            </a:r>
          </a:p>
          <a:p>
            <a:pPr lvl="0"/>
            <a:r>
              <a:rPr lang="de-DE" sz="1200" dirty="0" smtClean="0">
                <a:solidFill>
                  <a:schemeClr val="tx1"/>
                </a:solidFill>
                <a:effectLst/>
                <a:latin typeface="+mn-lt"/>
                <a:ea typeface="+mn-ea"/>
                <a:cs typeface="+mn-cs"/>
              </a:rPr>
              <a:t>lernen Sie die Geschichte Europas und seiner außereuropäischen Beziehungen</a:t>
            </a:r>
          </a:p>
          <a:p>
            <a:pPr lvl="0"/>
            <a:r>
              <a:rPr lang="de-DE" sz="1200" dirty="0" smtClean="0">
                <a:solidFill>
                  <a:schemeClr val="tx1"/>
                </a:solidFill>
                <a:effectLst/>
                <a:latin typeface="+mn-lt"/>
                <a:ea typeface="+mn-ea"/>
                <a:cs typeface="+mn-cs"/>
              </a:rPr>
              <a:t>wird Lehre und Forschungspraxis durch Praxis- und Praktikumsmodule verknüpft</a:t>
            </a:r>
          </a:p>
          <a:p>
            <a:r>
              <a:rPr lang="de-DE" sz="1200" i="1" dirty="0" smtClean="0">
                <a:solidFill>
                  <a:schemeClr val="tx1"/>
                </a:solidFill>
                <a:effectLst/>
                <a:latin typeface="+mn-lt"/>
                <a:ea typeface="+mn-ea"/>
                <a:cs typeface="+mn-cs"/>
              </a:rPr>
              <a:t>Was macht uns besonders? Ein breites Themenspektrum, theoretische Reflexion von Anfang an, innovative Forschungsfelder, internationale Kooperations- und Austauschprogramme</a:t>
            </a:r>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Beachte beim Lehramtsprofil Geschichte: Es wird nur das Lehramt an Gymnasien angeboten. Und Achtung: Nur bestimmte Fächerkombinationen sind im anschließenden Master of Education zulässig. Der Master of Education ist notwendig, um Lehrer:in am Gymnasium zu werden. Dies bedeutet, dass die Kombinationsmöglichkeiten bereits bei der Fächerwahl im Bachelor berücksichtigt werden sollten. Mehr erfahren Sie auf der Homepage des Studiendekanats Lehrer:innenbildung (</a:t>
            </a:r>
            <a:r>
              <a:rPr lang="de-DE" sz="1200" i="1" dirty="0" smtClean="0">
                <a:solidFill>
                  <a:schemeClr val="tx1"/>
                </a:solidFill>
                <a:effectLst/>
                <a:latin typeface="+mn-lt"/>
                <a:ea typeface="+mn-ea"/>
                <a:cs typeface="+mn-cs"/>
              </a:rPr>
              <a:t>https://www.uni-goettingen.de/de/studieng%c3%a4nge/319129.html</a:t>
            </a:r>
            <a:r>
              <a:rPr lang="de-DE" sz="1200" dirty="0" smtClean="0">
                <a:solidFill>
                  <a:schemeClr val="tx1"/>
                </a:solidFill>
                <a:effectLst/>
                <a:latin typeface="+mn-lt"/>
                <a:ea typeface="+mn-ea"/>
                <a:cs typeface="+mn-cs"/>
              </a:rPr>
              <a:t>).</a:t>
            </a:r>
          </a:p>
          <a:p>
            <a:r>
              <a:rPr lang="de-DE" sz="1200" b="1" dirty="0" smtClean="0">
                <a:solidFill>
                  <a:schemeClr val="tx1"/>
                </a:solidFill>
                <a:effectLst/>
                <a:latin typeface="+mn-lt"/>
                <a:ea typeface="+mn-ea"/>
                <a:cs typeface="+mn-cs"/>
              </a:rPr>
              <a:t>1.-6. Semester zulassungsbeschränkt im Lehramtsprofil! Sonst zulassungsfrei </a:t>
            </a:r>
            <a:endParaRPr lang="de-DE" sz="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14</a:t>
            </a:fld>
            <a:endParaRPr lang="de-DE" dirty="0"/>
          </a:p>
        </p:txBody>
      </p:sp>
    </p:spTree>
    <p:extLst>
      <p:ext uri="{BB962C8B-B14F-4D97-AF65-F5344CB8AC3E}">
        <p14:creationId xmlns:p14="http://schemas.microsoft.com/office/powerpoint/2010/main" val="1220348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Berufsaussichten (eine Auswahl)</a:t>
            </a:r>
          </a:p>
          <a:p>
            <a:pPr lvl="0"/>
            <a:r>
              <a:rPr lang="de-DE" sz="1200" dirty="0" smtClean="0">
                <a:solidFill>
                  <a:schemeClr val="tx1"/>
                </a:solidFill>
                <a:effectLst/>
                <a:latin typeface="+mn-lt"/>
                <a:ea typeface="+mn-ea"/>
                <a:cs typeface="+mn-cs"/>
              </a:rPr>
              <a:t>Vermittlung von Geschichte in Gedenkstätten, Museen, Archiven</a:t>
            </a:r>
          </a:p>
          <a:p>
            <a:pPr lvl="0"/>
            <a:r>
              <a:rPr lang="de-DE" sz="1200" dirty="0" smtClean="0">
                <a:solidFill>
                  <a:schemeClr val="tx1"/>
                </a:solidFill>
                <a:effectLst/>
                <a:latin typeface="+mn-lt"/>
                <a:ea typeface="+mn-ea"/>
                <a:cs typeface="+mn-cs"/>
              </a:rPr>
              <a:t>Fachliche Beratung bei Dokumentationen, Computerspielen</a:t>
            </a:r>
          </a:p>
          <a:p>
            <a:pPr lvl="0"/>
            <a:r>
              <a:rPr lang="de-DE" sz="1200" dirty="0" smtClean="0">
                <a:solidFill>
                  <a:schemeClr val="tx1"/>
                </a:solidFill>
                <a:effectLst/>
                <a:latin typeface="+mn-lt"/>
                <a:ea typeface="+mn-ea"/>
                <a:cs typeface="+mn-cs"/>
              </a:rPr>
              <a:t>Erwachsenenbildung</a:t>
            </a:r>
          </a:p>
          <a:p>
            <a:pPr lvl="0"/>
            <a:r>
              <a:rPr lang="de-DE" sz="1200" dirty="0" smtClean="0">
                <a:solidFill>
                  <a:schemeClr val="tx1"/>
                </a:solidFill>
                <a:effectLst/>
                <a:latin typeface="+mn-lt"/>
                <a:ea typeface="+mn-ea"/>
                <a:cs typeface="+mn-cs"/>
              </a:rPr>
              <a:t>Geschichtsvermittlung in Schulen und an Universitäten</a:t>
            </a:r>
          </a:p>
          <a:p>
            <a:pPr lvl="0"/>
            <a:r>
              <a:rPr lang="de-DE" sz="1200" dirty="0" smtClean="0">
                <a:solidFill>
                  <a:schemeClr val="tx1"/>
                </a:solidFill>
                <a:effectLst/>
                <a:latin typeface="+mn-lt"/>
                <a:ea typeface="+mn-ea"/>
                <a:cs typeface="+mn-cs"/>
              </a:rPr>
              <a:t>Arbeit als freie Historiker:innen</a:t>
            </a:r>
          </a:p>
          <a:p>
            <a:r>
              <a:rPr lang="de-DE" sz="1200" i="1" dirty="0" smtClean="0">
                <a:solidFill>
                  <a:schemeClr val="tx1"/>
                </a:solidFill>
                <a:effectLst/>
                <a:latin typeface="+mn-lt"/>
                <a:ea typeface="+mn-ea"/>
                <a:cs typeface="+mn-cs"/>
              </a:rPr>
              <a:t>„Für meine erfolgreiche Bewerbung auf dem internationalen Wissenschaftsmarkt war die breite Ausbildung und das Selbstmanagement, das ich in Göttingen mitbekommen habe, ausschlaggebend.“ Alumnus Achim Klüppelberg, M.A</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15</a:t>
            </a:fld>
            <a:endParaRPr lang="de-DE" dirty="0"/>
          </a:p>
        </p:txBody>
      </p:sp>
    </p:spTree>
    <p:extLst>
      <p:ext uri="{BB962C8B-B14F-4D97-AF65-F5344CB8AC3E}">
        <p14:creationId xmlns:p14="http://schemas.microsoft.com/office/powerpoint/2010/main" val="3586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Inhalte des Studienfachs </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Die kontextuelle Analyse von Werken der Malerei, Skulptur, Architektur, Grafik, Fotografie, Videokunst, ...</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Die praktische Mitarbeit an Ausstellungs-, Digitalisierungsprojekten der Kunstsammlung</a:t>
            </a:r>
          </a:p>
          <a:p>
            <a:r>
              <a:rPr lang="de-DE" sz="1200" i="1" dirty="0" smtClean="0">
                <a:solidFill>
                  <a:schemeClr val="tx1"/>
                </a:solidFill>
                <a:effectLst/>
                <a:latin typeface="+mn-lt"/>
                <a:ea typeface="+mn-ea"/>
                <a:cs typeface="+mn-cs"/>
              </a:rPr>
              <a:t>Was macht uns besonders: Das Ältestes kunsthistorische Institut, verfügt über die größte akademische Kunstsammlung Deutschlands. </a:t>
            </a:r>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Durch die Einbindung der Kunstsammlung in die Lehre ist die kunsthistorische Ausbildung in Göttingen </a:t>
            </a:r>
            <a:r>
              <a:rPr lang="de-DE" sz="1200" b="1" dirty="0" smtClean="0">
                <a:solidFill>
                  <a:schemeClr val="tx1"/>
                </a:solidFill>
                <a:effectLst/>
                <a:latin typeface="+mn-lt"/>
                <a:ea typeface="+mn-ea"/>
                <a:cs typeface="+mn-cs"/>
              </a:rPr>
              <a:t>in einzigartiger Weise objekt- und zugleich praxisorientiert</a:t>
            </a:r>
            <a:r>
              <a:rPr lang="de-DE" sz="1200" dirty="0" smtClean="0">
                <a:solidFill>
                  <a:schemeClr val="tx1"/>
                </a:solidFill>
                <a:effectLst/>
                <a:latin typeface="+mn-lt"/>
                <a:ea typeface="+mn-ea"/>
                <a:cs typeface="+mn-cs"/>
              </a:rPr>
              <a:t>. </a:t>
            </a:r>
          </a:p>
          <a:p>
            <a:endParaRPr lang="de-DE" sz="1200" dirty="0" smtClean="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i="1" dirty="0" smtClean="0">
                <a:solidFill>
                  <a:schemeClr val="tx1"/>
                </a:solidFill>
                <a:effectLst/>
                <a:latin typeface="+mn-lt"/>
                <a:ea typeface="+mn-ea"/>
                <a:cs typeface="+mn-cs"/>
              </a:rPr>
              <a:t>(Empfehlung: Kenntnisse der englischen Sprache sowie mindestens einer zweiten modernen Fremdsprache, z. B. Italienisch, Französisch oder Niederländisch sowie Grundkenntnisse Latein)</a:t>
            </a:r>
            <a:endParaRPr lang="de-DE" sz="1200" dirty="0" smtClean="0">
              <a:solidFill>
                <a:schemeClr val="tx1"/>
              </a:solidFill>
              <a:effectLst/>
              <a:latin typeface="+mn-lt"/>
              <a:ea typeface="+mn-ea"/>
              <a:cs typeface="+mn-cs"/>
            </a:endParaRPr>
          </a:p>
          <a:p>
            <a:endParaRPr lang="de-DE" sz="1200" dirty="0" smtClean="0">
              <a:solidFill>
                <a:schemeClr val="tx1"/>
              </a:solidFill>
              <a:effectLst/>
              <a:latin typeface="+mn-lt"/>
              <a:ea typeface="+mn-ea"/>
              <a:cs typeface="+mn-cs"/>
            </a:endParaRPr>
          </a:p>
          <a:p>
            <a:pPr lvl="1">
              <a:defRPr/>
            </a:pPr>
            <a:endParaRPr lang="de-DE" sz="1800" i="1"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16</a:t>
            </a:fld>
            <a:endParaRPr lang="de-DE" dirty="0"/>
          </a:p>
        </p:txBody>
      </p:sp>
    </p:spTree>
    <p:extLst>
      <p:ext uri="{BB962C8B-B14F-4D97-AF65-F5344CB8AC3E}">
        <p14:creationId xmlns:p14="http://schemas.microsoft.com/office/powerpoint/2010/main" val="629322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(Eine Auswahl)</a:t>
            </a:r>
          </a:p>
          <a:p>
            <a:r>
              <a:rPr lang="de-DE" sz="1200" dirty="0" smtClean="0">
                <a:solidFill>
                  <a:schemeClr val="tx1"/>
                </a:solidFill>
                <a:effectLst/>
                <a:latin typeface="+mn-lt"/>
                <a:ea typeface="+mn-ea"/>
                <a:cs typeface="+mn-cs"/>
              </a:rPr>
              <a:t>Unsere Absolvent:innen arbeiten </a:t>
            </a:r>
          </a:p>
          <a:p>
            <a:pPr lvl="0"/>
            <a:r>
              <a:rPr lang="de-DE" sz="1200" dirty="0" smtClean="0">
                <a:solidFill>
                  <a:schemeClr val="tx1"/>
                </a:solidFill>
                <a:effectLst/>
                <a:latin typeface="+mn-lt"/>
                <a:ea typeface="+mn-ea"/>
                <a:cs typeface="+mn-cs"/>
              </a:rPr>
              <a:t>im Sammlungs- und Ausstellungsmanagement (Museum, Bibliothek, Archiv)</a:t>
            </a:r>
          </a:p>
          <a:p>
            <a:pPr lvl="0"/>
            <a:r>
              <a:rPr lang="de-DE" sz="1200" dirty="0" smtClean="0">
                <a:solidFill>
                  <a:schemeClr val="tx1"/>
                </a:solidFill>
                <a:effectLst/>
                <a:latin typeface="+mn-lt"/>
                <a:ea typeface="+mn-ea"/>
                <a:cs typeface="+mn-cs"/>
              </a:rPr>
              <a:t>in der Kunstvermittlung (Museum, Hochschule, Journalismus)</a:t>
            </a:r>
          </a:p>
          <a:p>
            <a:pPr lvl="0"/>
            <a:r>
              <a:rPr lang="de-DE" sz="1200" dirty="0" smtClean="0">
                <a:solidFill>
                  <a:schemeClr val="tx1"/>
                </a:solidFill>
                <a:effectLst/>
                <a:latin typeface="+mn-lt"/>
                <a:ea typeface="+mn-ea"/>
                <a:cs typeface="+mn-cs"/>
              </a:rPr>
              <a:t>in Kultur- und Denkmalpflege (Behörde)</a:t>
            </a:r>
          </a:p>
          <a:p>
            <a:pPr lvl="0"/>
            <a:r>
              <a:rPr lang="de-DE" sz="1200" dirty="0" smtClean="0">
                <a:solidFill>
                  <a:schemeClr val="tx1"/>
                </a:solidFill>
                <a:effectLst/>
                <a:latin typeface="+mn-lt"/>
                <a:ea typeface="+mn-ea"/>
                <a:cs typeface="+mn-cs"/>
              </a:rPr>
              <a:t>im Kunsthandel (Galerie, Auktionshaus)</a:t>
            </a:r>
          </a:p>
          <a:p>
            <a:pPr lvl="0"/>
            <a:r>
              <a:rPr lang="de-DE" sz="1200" dirty="0" smtClean="0">
                <a:solidFill>
                  <a:schemeClr val="tx1"/>
                </a:solidFill>
                <a:effectLst/>
                <a:latin typeface="+mn-lt"/>
                <a:ea typeface="+mn-ea"/>
                <a:cs typeface="+mn-cs"/>
              </a:rPr>
              <a:t>in der Forschung (Hochschule, Museum, Forschungseinrichtung)</a:t>
            </a:r>
          </a:p>
          <a:p>
            <a:r>
              <a:rPr lang="de-DE" sz="1200" dirty="0" smtClean="0">
                <a:solidFill>
                  <a:schemeClr val="tx1"/>
                </a:solidFill>
                <a:effectLst/>
                <a:latin typeface="+mn-lt"/>
                <a:ea typeface="+mn-ea"/>
                <a:cs typeface="+mn-cs"/>
              </a:rPr>
              <a:t> </a:t>
            </a:r>
          </a:p>
          <a:p>
            <a:r>
              <a:rPr lang="de-DE" sz="1200" i="1" dirty="0" smtClean="0">
                <a:solidFill>
                  <a:schemeClr val="tx1"/>
                </a:solidFill>
                <a:effectLst/>
                <a:latin typeface="+mn-lt"/>
                <a:ea typeface="+mn-ea"/>
                <a:cs typeface="+mn-cs"/>
              </a:rPr>
              <a:t>"Neben dem direkten Austausch zwischen Dozierenden und Studierenden habe ich während meines Studiums der Kunstgeschichte an der Uni Göttingen besonders die praktische Einbindung der Studierenden in die vielen Ausstellungs- und Digitalisierungsprojekte sehr geschätzt, wodurch ich auf meine jetzige Tätigkeit in der Hamburger Kunsthalle gut vorbereitet wurde."</a:t>
            </a:r>
            <a:r>
              <a:rPr lang="de-DE" sz="1200" dirty="0" smtClean="0">
                <a:solidFill>
                  <a:schemeClr val="tx1"/>
                </a:solidFill>
                <a:effectLst/>
                <a:latin typeface="+mn-lt"/>
                <a:ea typeface="+mn-ea"/>
                <a:cs typeface="+mn-cs"/>
              </a:rPr>
              <a:t> Amelie Baader (M.A. Absolventin)</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17</a:t>
            </a:fld>
            <a:endParaRPr lang="de-DE" dirty="0"/>
          </a:p>
        </p:txBody>
      </p:sp>
    </p:spTree>
    <p:extLst>
      <p:ext uri="{BB962C8B-B14F-4D97-AF65-F5344CB8AC3E}">
        <p14:creationId xmlns:p14="http://schemas.microsoft.com/office/powerpoint/2010/main" val="3181299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Inhalte des Studienfachs </a:t>
            </a:r>
          </a:p>
          <a:p>
            <a:r>
              <a:rPr lang="de-DE" sz="1200" dirty="0" smtClean="0">
                <a:solidFill>
                  <a:schemeClr val="tx1"/>
                </a:solidFill>
                <a:effectLst/>
                <a:latin typeface="+mn-lt"/>
                <a:ea typeface="+mn-ea"/>
                <a:cs typeface="+mn-cs"/>
              </a:rPr>
              <a:t>Wenn Sie Ur- und Frühgeschichte in Göttingen studieren, untersuchen Sie</a:t>
            </a:r>
            <a:r>
              <a:rPr lang="de-DE" sz="1200" b="1" dirty="0" smtClean="0">
                <a:solidFill>
                  <a:schemeClr val="tx1"/>
                </a:solidFill>
                <a:effectLst/>
                <a:latin typeface="+mn-lt"/>
                <a:ea typeface="+mn-ea"/>
                <a:cs typeface="+mn-cs"/>
              </a:rPr>
              <a:t> Mensch und Gesellschaft von der Steinzeit bis ins Mittelalter</a:t>
            </a:r>
            <a:r>
              <a:rPr lang="de-DE" sz="1200" dirty="0" smtClean="0">
                <a:solidFill>
                  <a:schemeClr val="tx1"/>
                </a:solidFill>
                <a:effectLst/>
                <a:latin typeface="+mn-lt"/>
                <a:ea typeface="+mn-ea"/>
                <a:cs typeface="+mn-cs"/>
              </a:rPr>
              <a:t>.</a:t>
            </a:r>
          </a:p>
          <a:p>
            <a:r>
              <a:rPr lang="de-DE" sz="1200" dirty="0" smtClean="0">
                <a:solidFill>
                  <a:schemeClr val="tx1"/>
                </a:solidFill>
                <a:effectLst/>
                <a:latin typeface="+mn-lt"/>
                <a:ea typeface="+mn-ea"/>
                <a:cs typeface="+mn-cs"/>
              </a:rPr>
              <a:t>Sie nehmen an </a:t>
            </a:r>
            <a:r>
              <a:rPr lang="de-DE" sz="1200" b="1" dirty="0" smtClean="0">
                <a:solidFill>
                  <a:schemeClr val="tx1"/>
                </a:solidFill>
                <a:effectLst/>
                <a:latin typeface="+mn-lt"/>
                <a:ea typeface="+mn-ea"/>
                <a:cs typeface="+mn-cs"/>
              </a:rPr>
              <a:t>Ausgrabungen ab dem 1. Semester</a:t>
            </a:r>
            <a:r>
              <a:rPr lang="de-DE" sz="1200" dirty="0" smtClean="0">
                <a:solidFill>
                  <a:schemeClr val="tx1"/>
                </a:solidFill>
                <a:effectLst/>
                <a:latin typeface="+mn-lt"/>
                <a:ea typeface="+mn-ea"/>
                <a:cs typeface="+mn-cs"/>
              </a:rPr>
              <a:t> teil, lernen </a:t>
            </a:r>
            <a:r>
              <a:rPr lang="de-DE" sz="1200" b="1" dirty="0" smtClean="0">
                <a:solidFill>
                  <a:schemeClr val="tx1"/>
                </a:solidFill>
                <a:effectLst/>
                <a:latin typeface="+mn-lt"/>
                <a:ea typeface="+mn-ea"/>
                <a:cs typeface="+mn-cs"/>
              </a:rPr>
              <a:t>Funde erkennen und analysieren</a:t>
            </a:r>
            <a:r>
              <a:rPr lang="de-DE" sz="1200" dirty="0" smtClean="0">
                <a:solidFill>
                  <a:schemeClr val="tx1"/>
                </a:solidFill>
                <a:effectLst/>
                <a:latin typeface="+mn-lt"/>
                <a:ea typeface="+mn-ea"/>
                <a:cs typeface="+mn-cs"/>
              </a:rPr>
              <a:t>. Sie üben sich in </a:t>
            </a:r>
            <a:r>
              <a:rPr lang="de-DE" sz="1200" b="1" dirty="0" smtClean="0">
                <a:solidFill>
                  <a:schemeClr val="tx1"/>
                </a:solidFill>
                <a:effectLst/>
                <a:latin typeface="+mn-lt"/>
                <a:ea typeface="+mn-ea"/>
                <a:cs typeface="+mn-cs"/>
              </a:rPr>
              <a:t>digitalen Methoden</a:t>
            </a:r>
            <a:r>
              <a:rPr lang="de-DE" sz="1200" dirty="0" smtClean="0">
                <a:solidFill>
                  <a:schemeClr val="tx1"/>
                </a:solidFill>
                <a:effectLst/>
                <a:latin typeface="+mn-lt"/>
                <a:ea typeface="+mn-ea"/>
                <a:cs typeface="+mn-cs"/>
              </a:rPr>
              <a:t> und können </a:t>
            </a:r>
            <a:r>
              <a:rPr lang="de-DE" sz="1200" b="1" dirty="0" smtClean="0">
                <a:solidFill>
                  <a:schemeClr val="tx1"/>
                </a:solidFill>
                <a:effectLst/>
                <a:latin typeface="+mn-lt"/>
                <a:ea typeface="+mn-ea"/>
                <a:cs typeface="+mn-cs"/>
              </a:rPr>
              <a:t>an internationalen Exkursionen</a:t>
            </a:r>
            <a:r>
              <a:rPr lang="de-DE" sz="1200" dirty="0" smtClean="0">
                <a:solidFill>
                  <a:schemeClr val="tx1"/>
                </a:solidFill>
                <a:effectLst/>
                <a:latin typeface="+mn-lt"/>
                <a:ea typeface="+mn-ea"/>
                <a:cs typeface="+mn-cs"/>
              </a:rPr>
              <a:t> teilnehmen.</a:t>
            </a:r>
          </a:p>
          <a:p>
            <a:r>
              <a:rPr lang="de-DE" sz="1200" i="1" dirty="0" smtClean="0">
                <a:solidFill>
                  <a:schemeClr val="tx1"/>
                </a:solidFill>
                <a:effectLst/>
                <a:latin typeface="+mn-lt"/>
                <a:ea typeface="+mn-ea"/>
                <a:cs typeface="+mn-cs"/>
              </a:rPr>
              <a:t>Das gibt es nur hier: Ein sehr forschungsorientiertes Studium! </a:t>
            </a:r>
            <a:endParaRPr lang="de-DE" sz="1200" dirty="0" smtClean="0">
              <a:solidFill>
                <a:schemeClr val="tx1"/>
              </a:solidFill>
              <a:effectLst/>
              <a:latin typeface="+mn-lt"/>
              <a:ea typeface="+mn-ea"/>
              <a:cs typeface="+mn-cs"/>
            </a:endParaRPr>
          </a:p>
          <a:p>
            <a:pPr>
              <a:defRPr/>
            </a:pPr>
            <a:endParaRPr lang="de-DE" sz="2200" dirty="0" smtClean="0"/>
          </a:p>
          <a:p>
            <a:pPr>
              <a:defRPr/>
            </a:pPr>
            <a:endParaRPr lang="de-DE" sz="2200" dirty="0" smtClean="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18</a:t>
            </a:fld>
            <a:endParaRPr lang="de-DE" dirty="0"/>
          </a:p>
        </p:txBody>
      </p:sp>
    </p:spTree>
    <p:extLst>
      <p:ext uri="{BB962C8B-B14F-4D97-AF65-F5344CB8AC3E}">
        <p14:creationId xmlns:p14="http://schemas.microsoft.com/office/powerpoint/2010/main" val="3307114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(Eine Auswahl)</a:t>
            </a:r>
          </a:p>
          <a:p>
            <a:r>
              <a:rPr lang="de-DE" sz="1200" dirty="0" smtClean="0">
                <a:solidFill>
                  <a:schemeClr val="tx1"/>
                </a:solidFill>
                <a:effectLst/>
                <a:latin typeface="+mn-lt"/>
                <a:ea typeface="+mn-ea"/>
                <a:cs typeface="+mn-cs"/>
              </a:rPr>
              <a:t>Sie können mit einem Abschluss in Ur- und Frühgeschichte </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in der Praktischen Archäologie</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in Denkmalpflegeeinrichtungen in Deutschland</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in Museen und Tourismus</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bei Fachverlagen </a:t>
            </a:r>
          </a:p>
          <a:p>
            <a:r>
              <a:rPr lang="de-DE" sz="1200" dirty="0" smtClean="0">
                <a:solidFill>
                  <a:schemeClr val="tx1"/>
                </a:solidFill>
                <a:effectLst/>
                <a:latin typeface="+mn-lt"/>
                <a:ea typeface="+mn-ea"/>
                <a:cs typeface="+mn-cs"/>
              </a:rPr>
              <a:t>arbeiten und mit weiterführenden Abschlüssen auch eine wissenschaftliche Laufbahn einschlagen.</a:t>
            </a:r>
          </a:p>
          <a:p>
            <a:r>
              <a:rPr lang="de-DE" sz="1200" i="1" dirty="0" smtClean="0">
                <a:solidFill>
                  <a:schemeClr val="tx1"/>
                </a:solidFill>
                <a:effectLst/>
                <a:latin typeface="+mn-lt"/>
                <a:ea typeface="+mn-ea"/>
                <a:cs typeface="+mn-cs"/>
              </a:rPr>
              <a:t>„Ich war ein planloser Ersti, dementsprechend war alles neu und ich habe insbesondere in der UFG festgestellt, dass es mir Spaß macht, mich interessiert und mir liegt. Deswegen habe ich auch wirklich viel mitgenommen und freue mich darauf, weiterzumachen“</a:t>
            </a:r>
            <a:r>
              <a:rPr lang="de-DE" sz="1200" dirty="0" smtClean="0">
                <a:solidFill>
                  <a:schemeClr val="tx1"/>
                </a:solidFill>
                <a:effectLst/>
                <a:latin typeface="+mn-lt"/>
                <a:ea typeface="+mn-ea"/>
                <a:cs typeface="+mn-cs"/>
              </a:rPr>
              <a:t> (O-Ton von Erstsemester Lara G.)</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19</a:t>
            </a:fld>
            <a:endParaRPr lang="de-DE" dirty="0"/>
          </a:p>
        </p:txBody>
      </p:sp>
    </p:spTree>
    <p:extLst>
      <p:ext uri="{BB962C8B-B14F-4D97-AF65-F5344CB8AC3E}">
        <p14:creationId xmlns:p14="http://schemas.microsoft.com/office/powerpoint/2010/main" val="413030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Was erwartet Sie in diesem Vortrag?</a:t>
            </a:r>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Ich werde Ihnen erläutern, was der Name Philosophische Fakultät bedeutet und die Fakultät vorstellen. </a:t>
            </a:r>
          </a:p>
          <a:p>
            <a:r>
              <a:rPr lang="de-DE" sz="1200" dirty="0" smtClean="0">
                <a:solidFill>
                  <a:schemeClr val="tx1"/>
                </a:solidFill>
                <a:effectLst/>
                <a:latin typeface="+mn-lt"/>
                <a:ea typeface="+mn-ea"/>
                <a:cs typeface="+mn-cs"/>
              </a:rPr>
              <a:t>Ich werde Ihnen die </a:t>
            </a:r>
            <a:r>
              <a:rPr lang="de-DE" sz="1200" b="1" dirty="0" smtClean="0">
                <a:solidFill>
                  <a:schemeClr val="tx1"/>
                </a:solidFill>
                <a:effectLst/>
                <a:latin typeface="+mn-lt"/>
                <a:ea typeface="+mn-ea"/>
                <a:cs typeface="+mn-cs"/>
              </a:rPr>
              <a:t>Studienstruktur</a:t>
            </a:r>
            <a:r>
              <a:rPr lang="de-DE" sz="1200" dirty="0" smtClean="0">
                <a:solidFill>
                  <a:schemeClr val="tx1"/>
                </a:solidFill>
                <a:effectLst/>
                <a:latin typeface="+mn-lt"/>
                <a:ea typeface="+mn-ea"/>
                <a:cs typeface="+mn-cs"/>
              </a:rPr>
              <a:t>, das Bachelorstudium an der Philosophischen Fakultät skizzieren.</a:t>
            </a:r>
          </a:p>
          <a:p>
            <a:r>
              <a:rPr lang="de-DE" sz="1200" dirty="0" smtClean="0">
                <a:solidFill>
                  <a:schemeClr val="tx1"/>
                </a:solidFill>
                <a:effectLst/>
                <a:latin typeface="+mn-lt"/>
                <a:ea typeface="+mn-ea"/>
                <a:cs typeface="+mn-cs"/>
              </a:rPr>
              <a:t>In der Vorstellung der Fächer werde ich auf Inhalte und Methoden sowie Berufsperspektiven eingehen.</a:t>
            </a:r>
          </a:p>
          <a:p>
            <a:r>
              <a:rPr lang="de-DE" sz="1200" dirty="0" smtClean="0">
                <a:solidFill>
                  <a:schemeClr val="tx1"/>
                </a:solidFill>
                <a:effectLst/>
                <a:latin typeface="+mn-lt"/>
                <a:ea typeface="+mn-ea"/>
                <a:cs typeface="+mn-cs"/>
              </a:rPr>
              <a:t>Im Anschluss werde ich Auslandsaufenthalte und Praktika im Studium mit Ihnen betrachten, denn mit den Fächern unserer Fakultät steht Ihnen die Welt offen! </a:t>
            </a:r>
          </a:p>
          <a:p>
            <a:r>
              <a:rPr lang="de-DE" sz="1200" dirty="0" smtClean="0">
                <a:solidFill>
                  <a:schemeClr val="tx1"/>
                </a:solidFill>
                <a:effectLst/>
                <a:latin typeface="+mn-lt"/>
                <a:ea typeface="+mn-ea"/>
                <a:cs typeface="+mn-cs"/>
              </a:rPr>
              <a:t>Danach werde ich noch einmal kurz auf Ihre Zukunft als Absolvent:innen unserer Fächer eingehen, d.h. </a:t>
            </a:r>
            <a:r>
              <a:rPr lang="de-DE" sz="1200" b="1" dirty="0" smtClean="0">
                <a:solidFill>
                  <a:schemeClr val="tx1"/>
                </a:solidFill>
                <a:effectLst/>
                <a:latin typeface="+mn-lt"/>
                <a:ea typeface="+mn-ea"/>
                <a:cs typeface="+mn-cs"/>
              </a:rPr>
              <a:t>Berufsfelder</a:t>
            </a:r>
            <a:r>
              <a:rPr lang="de-DE" sz="1200" dirty="0" smtClean="0">
                <a:solidFill>
                  <a:schemeClr val="tx1"/>
                </a:solidFill>
                <a:effectLst/>
                <a:latin typeface="+mn-lt"/>
                <a:ea typeface="+mn-ea"/>
                <a:cs typeface="+mn-cs"/>
              </a:rPr>
              <a:t> und </a:t>
            </a:r>
            <a:r>
              <a:rPr lang="de-DE" sz="1200" b="1" dirty="0" smtClean="0">
                <a:solidFill>
                  <a:schemeClr val="tx1"/>
                </a:solidFill>
                <a:effectLst/>
                <a:latin typeface="+mn-lt"/>
                <a:ea typeface="+mn-ea"/>
                <a:cs typeface="+mn-cs"/>
              </a:rPr>
              <a:t>Karrierechancen</a:t>
            </a:r>
            <a:r>
              <a:rPr lang="de-DE" sz="1200" dirty="0" smtClean="0">
                <a:solidFill>
                  <a:schemeClr val="tx1"/>
                </a:solidFill>
                <a:effectLst/>
                <a:latin typeface="+mn-lt"/>
                <a:ea typeface="+mn-ea"/>
                <a:cs typeface="+mn-cs"/>
              </a:rPr>
              <a:t> beschreiben.</a:t>
            </a:r>
          </a:p>
          <a:p>
            <a:r>
              <a:rPr lang="de-DE" sz="1200" dirty="0" smtClean="0">
                <a:solidFill>
                  <a:schemeClr val="tx1"/>
                </a:solidFill>
                <a:effectLst/>
                <a:latin typeface="+mn-lt"/>
                <a:ea typeface="+mn-ea"/>
                <a:cs typeface="+mn-cs"/>
              </a:rPr>
              <a:t>Zu guter Letzt stelle ich Ihnen unsere </a:t>
            </a:r>
            <a:r>
              <a:rPr lang="de-DE" sz="1200" b="1" dirty="0" smtClean="0">
                <a:solidFill>
                  <a:schemeClr val="tx1"/>
                </a:solidFill>
                <a:effectLst/>
                <a:latin typeface="+mn-lt"/>
                <a:ea typeface="+mn-ea"/>
                <a:cs typeface="+mn-cs"/>
              </a:rPr>
              <a:t>Kontakt- und Beratungsmöglichkeiten </a:t>
            </a:r>
            <a:r>
              <a:rPr lang="de-DE" sz="1200" dirty="0" smtClean="0">
                <a:solidFill>
                  <a:schemeClr val="tx1"/>
                </a:solidFill>
                <a:effectLst/>
                <a:latin typeface="+mn-lt"/>
                <a:ea typeface="+mn-ea"/>
                <a:cs typeface="+mn-cs"/>
              </a:rPr>
              <a:t>dar. </a:t>
            </a:r>
          </a:p>
          <a:p>
            <a:r>
              <a:rPr lang="de-DE" sz="1200" dirty="0" smtClean="0">
                <a:solidFill>
                  <a:schemeClr val="tx1"/>
                </a:solidFill>
                <a:effectLst/>
                <a:latin typeface="+mn-lt"/>
                <a:ea typeface="+mn-ea"/>
                <a:cs typeface="+mn-cs"/>
              </a:rPr>
              <a:t>Im Anschluss an meinen Vortrag haben Sie die Möglichkeit, in sogenannten </a:t>
            </a:r>
            <a:r>
              <a:rPr lang="de-DE" sz="1200" b="1" dirty="0" smtClean="0">
                <a:solidFill>
                  <a:schemeClr val="tx1"/>
                </a:solidFill>
                <a:effectLst/>
                <a:latin typeface="+mn-lt"/>
                <a:ea typeface="+mn-ea"/>
                <a:cs typeface="+mn-cs"/>
              </a:rPr>
              <a:t>Breakout-Rooms, d.h. virtuellen Konferenzräumen</a:t>
            </a:r>
            <a:r>
              <a:rPr lang="de-DE" sz="1200" dirty="0" smtClean="0">
                <a:solidFill>
                  <a:schemeClr val="tx1"/>
                </a:solidFill>
                <a:effectLst/>
                <a:latin typeface="+mn-lt"/>
                <a:ea typeface="+mn-ea"/>
                <a:cs typeface="+mn-cs"/>
              </a:rPr>
              <a:t> die von mir nur kurz vorgestellten </a:t>
            </a:r>
            <a:r>
              <a:rPr lang="de-DE" sz="1200" b="1" dirty="0" smtClean="0">
                <a:solidFill>
                  <a:schemeClr val="tx1"/>
                </a:solidFill>
                <a:effectLst/>
                <a:latin typeface="+mn-lt"/>
                <a:ea typeface="+mn-ea"/>
                <a:cs typeface="+mn-cs"/>
              </a:rPr>
              <a:t>Fächer näher kennenzulernen</a:t>
            </a:r>
            <a:r>
              <a:rPr lang="de-DE" sz="1200" dirty="0" smtClean="0">
                <a:solidFill>
                  <a:schemeClr val="tx1"/>
                </a:solidFill>
                <a:effectLst/>
                <a:latin typeface="+mn-lt"/>
                <a:ea typeface="+mn-ea"/>
                <a:cs typeface="+mn-cs"/>
              </a:rPr>
              <a:t>, den Fachstudienberater:innen Fragen zu stellen und sich mit Studierenden auszutauschen – oder einfach ihren Erfahrungsberichten zu lauschen. Die Zugangsdaten erhalten Sie am Ende des Vortrages.</a:t>
            </a:r>
          </a:p>
          <a:p>
            <a:r>
              <a:rPr lang="de-DE" sz="1200" dirty="0" smtClean="0">
                <a:solidFill>
                  <a:schemeClr val="tx1"/>
                </a:solidFill>
                <a:effectLst/>
                <a:latin typeface="+mn-lt"/>
                <a:ea typeface="+mn-ea"/>
                <a:cs typeface="+mn-cs"/>
              </a:rPr>
              <a:t>Bitte nutzen Sie für allgemeine Fragen den Chat, für fachspezifische Fragen (z.B. Voraussetzungen zum Studium etc.) bitte am Ende des Vortrags in den Konferenzraum, bzw. Break-Out-Room des Fachs wechseln; Ihre allgemeinen Fragen werden nach dem Vortrag beantwortet. </a:t>
            </a:r>
          </a:p>
          <a:p>
            <a:endParaRPr lang="de-DE" dirty="0"/>
          </a:p>
        </p:txBody>
      </p:sp>
      <p:sp>
        <p:nvSpPr>
          <p:cNvPr id="4" name="Foliennummernplatzhalter 3"/>
          <p:cNvSpPr>
            <a:spLocks noGrp="1"/>
          </p:cNvSpPr>
          <p:nvPr>
            <p:ph type="sldNum" sz="quarter" idx="10"/>
          </p:nvPr>
        </p:nvSpPr>
        <p:spPr/>
        <p:txBody>
          <a:bodyPr/>
          <a:lstStyle/>
          <a:p>
            <a:pPr>
              <a:defRPr/>
            </a:pPr>
            <a:fld id="{A26204BF-131E-40B9-9905-0319A8693C8B}" type="slidenum">
              <a:rPr lang="de-DE" smtClean="0"/>
              <a:t>2</a:t>
            </a:fld>
            <a:endParaRPr lang="de-DE" dirty="0"/>
          </a:p>
        </p:txBody>
      </p:sp>
    </p:spTree>
    <p:extLst>
      <p:ext uri="{BB962C8B-B14F-4D97-AF65-F5344CB8AC3E}">
        <p14:creationId xmlns:p14="http://schemas.microsoft.com/office/powerpoint/2010/main" val="1934351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Inhalte des Studienfachs </a:t>
            </a:r>
          </a:p>
          <a:p>
            <a:r>
              <a:rPr lang="de-DE" sz="1200" dirty="0" smtClean="0">
                <a:solidFill>
                  <a:schemeClr val="tx1"/>
                </a:solidFill>
                <a:effectLst/>
                <a:latin typeface="+mn-lt"/>
                <a:ea typeface="+mn-ea"/>
                <a:cs typeface="+mn-cs"/>
              </a:rPr>
              <a:t>Das Fach fragt nach der Prägung unserer Gegenwart durch ökonomische und soziale Entwicklungen in der Vergangenheit und nimmt damit auch aktuelle Fragestellungen und Entwicklungen in den Blick.</a:t>
            </a:r>
          </a:p>
          <a:p>
            <a:r>
              <a:rPr lang="de-DE" sz="1200" dirty="0" smtClean="0">
                <a:solidFill>
                  <a:schemeClr val="tx1"/>
                </a:solidFill>
                <a:effectLst/>
                <a:latin typeface="+mn-lt"/>
                <a:ea typeface="+mn-ea"/>
                <a:cs typeface="+mn-cs"/>
              </a:rPr>
              <a:t>Der Studiengang bietet Einblick in die wichtigsten Trends der wirtschaftlichen und gesellschaftlichen Entwicklung besonders im 19. und 20. Jahrhundert. </a:t>
            </a:r>
          </a:p>
          <a:p>
            <a:r>
              <a:rPr lang="de-DE" sz="1200" dirty="0" smtClean="0">
                <a:solidFill>
                  <a:schemeClr val="tx1"/>
                </a:solidFill>
                <a:effectLst/>
                <a:latin typeface="+mn-lt"/>
                <a:ea typeface="+mn-ea"/>
                <a:cs typeface="+mn-cs"/>
              </a:rPr>
              <a:t>Schwerpunkte in Forschung und Lehre sind Unternehmensgeschichte, Konsumgeschichte und die Geschichte der Globalisierung.</a:t>
            </a:r>
          </a:p>
          <a:p>
            <a:r>
              <a:rPr lang="de-DE" sz="1200" i="1" dirty="0" smtClean="0">
                <a:solidFill>
                  <a:schemeClr val="tx1"/>
                </a:solidFill>
                <a:effectLst/>
                <a:latin typeface="+mn-lt"/>
                <a:ea typeface="+mn-ea"/>
                <a:cs typeface="+mn-cs"/>
              </a:rPr>
              <a:t>Was macht uns besonders? Unsere Interdisziplinarität: Studierende der Wirtschafts- und Sozialgeschichte haben eine große Wahlmöglichkeit bei der Auswahl von Lehrveranstaltungen!</a:t>
            </a:r>
            <a:endParaRPr lang="de-DE" sz="1200" dirty="0" smtClean="0">
              <a:solidFill>
                <a:schemeClr val="tx1"/>
              </a:solidFill>
              <a:effectLst/>
              <a:latin typeface="+mn-lt"/>
              <a:ea typeface="+mn-ea"/>
              <a:cs typeface="+mn-cs"/>
            </a:endParaRPr>
          </a:p>
          <a:p>
            <a:pPr>
              <a:defRPr/>
            </a:pPr>
            <a:endParaRPr lang="de-DE" sz="2200" dirty="0"/>
          </a:p>
          <a:p>
            <a:pPr>
              <a:defRPr/>
            </a:pPr>
            <a:endParaRPr lang="de-DE" sz="2200"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20</a:t>
            </a:fld>
            <a:endParaRPr lang="de-DE" dirty="0"/>
          </a:p>
        </p:txBody>
      </p:sp>
    </p:spTree>
    <p:extLst>
      <p:ext uri="{BB962C8B-B14F-4D97-AF65-F5344CB8AC3E}">
        <p14:creationId xmlns:p14="http://schemas.microsoft.com/office/powerpoint/2010/main" val="2301042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Absolvent:innen des Studienfachs </a:t>
            </a:r>
          </a:p>
          <a:p>
            <a:pPr lvl="0"/>
            <a:r>
              <a:rPr lang="de-DE" sz="1200" dirty="0" smtClean="0">
                <a:solidFill>
                  <a:schemeClr val="tx1"/>
                </a:solidFill>
                <a:effectLst/>
                <a:latin typeface="+mn-lt"/>
                <a:ea typeface="+mn-ea"/>
                <a:cs typeface="+mn-cs"/>
              </a:rPr>
              <a:t>übernehmen fachbezogene Tätigkeiten: in Wissenschaft, Museen und im Archivbereich (speziell Wirtschaftsarchive in Unternehmen)</a:t>
            </a:r>
          </a:p>
          <a:p>
            <a:pPr lvl="0"/>
            <a:r>
              <a:rPr lang="de-DE" sz="1200" dirty="0" smtClean="0">
                <a:solidFill>
                  <a:schemeClr val="tx1"/>
                </a:solidFill>
                <a:effectLst/>
                <a:latin typeface="+mn-lt"/>
                <a:ea typeface="+mn-ea"/>
                <a:cs typeface="+mn-cs"/>
              </a:rPr>
              <a:t>arbeiten bei wirtschaftlichen und staatlichen Forschungsinstitutionen</a:t>
            </a:r>
          </a:p>
          <a:p>
            <a:pPr lvl="0"/>
            <a:r>
              <a:rPr lang="de-DE" sz="1200" dirty="0" smtClean="0">
                <a:solidFill>
                  <a:schemeClr val="tx1"/>
                </a:solidFill>
                <a:effectLst/>
                <a:latin typeface="+mn-lt"/>
                <a:ea typeface="+mn-ea"/>
                <a:cs typeface="+mn-cs"/>
              </a:rPr>
              <a:t>finden Arbeit in der (historischen) Kommunikation von Unternehmen u. Banken und im (Geschichts-)Marketing in Public Relations</a:t>
            </a:r>
          </a:p>
          <a:p>
            <a:pPr lvl="0"/>
            <a:r>
              <a:rPr lang="de-DE" sz="1200" dirty="0" smtClean="0">
                <a:solidFill>
                  <a:schemeClr val="tx1"/>
                </a:solidFill>
                <a:effectLst/>
                <a:latin typeface="+mn-lt"/>
                <a:ea typeface="+mn-ea"/>
                <a:cs typeface="+mn-cs"/>
              </a:rPr>
              <a:t>arbeiten in Unternehmensberatungen, im (Wirtschafts-)Journalismus und vieles mehr !!! </a:t>
            </a:r>
          </a:p>
          <a:p>
            <a:r>
              <a:rPr lang="de-DE" sz="1200" dirty="0" smtClean="0">
                <a:solidFill>
                  <a:schemeClr val="tx1"/>
                </a:solidFill>
                <a:effectLst/>
                <a:latin typeface="+mn-lt"/>
                <a:ea typeface="+mn-ea"/>
                <a:cs typeface="+mn-cs"/>
              </a:rPr>
              <a:t>Das Studienfach bietet regelmäßige Veranstaltungen zur Berufsvorbereitung, wie z.B. die „Berufsbilder“ und Praktikumsvorstellungen an. </a:t>
            </a:r>
          </a:p>
          <a:p>
            <a:endParaRPr lang="de-DE" sz="1200" dirty="0" smtClean="0">
              <a:solidFill>
                <a:schemeClr val="tx1"/>
              </a:solidFill>
              <a:effectLst/>
              <a:latin typeface="+mn-lt"/>
              <a:ea typeface="+mn-ea"/>
              <a:cs typeface="+mn-cs"/>
            </a:endParaRPr>
          </a:p>
          <a:p>
            <a:r>
              <a:rPr lang="de-DE" sz="1200" i="1" dirty="0" smtClean="0">
                <a:solidFill>
                  <a:schemeClr val="tx1"/>
                </a:solidFill>
                <a:effectLst/>
                <a:latin typeface="+mn-lt"/>
                <a:ea typeface="+mn-ea"/>
                <a:cs typeface="+mn-cs"/>
              </a:rPr>
              <a:t>„Anhand von spannenden Themen habe ich gelernt Zusammenhänge zu erkennen und mich selbstständig in neue Untersuchungsgegenstände einzuarbeiten.  Diese Fähigkeiten helfen mir heute in meinem Job in der Kommunikationsbranche“</a:t>
            </a:r>
            <a:r>
              <a:rPr lang="de-DE" sz="1200" dirty="0" smtClean="0">
                <a:solidFill>
                  <a:schemeClr val="tx1"/>
                </a:solidFill>
                <a:effectLst/>
                <a:latin typeface="+mn-lt"/>
                <a:ea typeface="+mn-ea"/>
                <a:cs typeface="+mn-cs"/>
              </a:rPr>
              <a:t> Frauke Lorenz, Junior Consultant bei Deekeling Arndt Advisors</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21</a:t>
            </a:fld>
            <a:endParaRPr lang="de-DE" dirty="0"/>
          </a:p>
        </p:txBody>
      </p:sp>
    </p:spTree>
    <p:extLst>
      <p:ext uri="{BB962C8B-B14F-4D97-AF65-F5344CB8AC3E}">
        <p14:creationId xmlns:p14="http://schemas.microsoft.com/office/powerpoint/2010/main" val="2412553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Auslandserfahrungen sind wichtig, um interkulturelle Erfahrungen zu machen und eine Vielzahl an wichtigen Kompetenzen zu erwerben</a:t>
            </a:r>
            <a:r>
              <a:rPr lang="de-DE" sz="1200" dirty="0" smtClean="0">
                <a:solidFill>
                  <a:schemeClr val="tx1"/>
                </a:solidFill>
                <a:effectLst/>
                <a:latin typeface="+mn-lt"/>
                <a:ea typeface="+mn-ea"/>
                <a:cs typeface="+mn-cs"/>
              </a:rPr>
              <a:t>. </a:t>
            </a:r>
          </a:p>
          <a:p>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Hier möchte ich Ihnen das abgebildete Bild auf der Folie beschreiben: Sie sehen darauf eine blaue Weltkarte mit pinken Punkten, welche überall auf der Karte abgebildet sind. Diese zeigen Ihnen an, dass die Uni Göttingen Ihnen fast überall auf der Welt durch ihre </a:t>
            </a:r>
            <a:r>
              <a:rPr lang="de-DE" sz="1200" b="1" dirty="0" smtClean="0">
                <a:solidFill>
                  <a:schemeClr val="tx1"/>
                </a:solidFill>
                <a:effectLst/>
                <a:latin typeface="+mn-lt"/>
                <a:ea typeface="+mn-ea"/>
                <a:cs typeface="+mn-cs"/>
              </a:rPr>
              <a:t>vielzähligen Kooperationen mit Institutionen und Universitäten</a:t>
            </a:r>
            <a:r>
              <a:rPr lang="de-DE" sz="1200" dirty="0" smtClean="0">
                <a:solidFill>
                  <a:schemeClr val="tx1"/>
                </a:solidFill>
                <a:effectLst/>
                <a:latin typeface="+mn-lt"/>
                <a:ea typeface="+mn-ea"/>
                <a:cs typeface="+mn-cs"/>
              </a:rPr>
              <a:t> (u.a. 510 Partnerschaften mit Austauschbeziehungen in 90 Ländern) tolle Möglichkeiten bietet, im Studium ins Ausland zu gehen um dort zu studieren oder Praktika zu absolvieren. </a:t>
            </a:r>
          </a:p>
          <a:p>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Zum Beispiel, um dort zu studieren oder Praktika zu absolvieren. Sie werden dabei an der Universität sogar von einer eigenen Abteilung </a:t>
            </a:r>
            <a:r>
              <a:rPr lang="de-DE" sz="1200" i="1" dirty="0" smtClean="0">
                <a:solidFill>
                  <a:schemeClr val="tx1"/>
                </a:solidFill>
                <a:effectLst/>
                <a:latin typeface="+mn-lt"/>
                <a:ea typeface="+mn-ea"/>
                <a:cs typeface="+mn-cs"/>
              </a:rPr>
              <a:t>Göttingen International</a:t>
            </a:r>
            <a:r>
              <a:rPr lang="de-DE" sz="1200" dirty="0" smtClean="0">
                <a:solidFill>
                  <a:schemeClr val="tx1"/>
                </a:solidFill>
                <a:effectLst/>
                <a:latin typeface="+mn-lt"/>
                <a:ea typeface="+mn-ea"/>
                <a:cs typeface="+mn-cs"/>
              </a:rPr>
              <a:t> mit Rat und Tat unterstützt. (</a:t>
            </a:r>
            <a:r>
              <a:rPr lang="de-DE" sz="1200" i="1" dirty="0" smtClean="0">
                <a:solidFill>
                  <a:schemeClr val="tx1"/>
                </a:solidFill>
                <a:effectLst/>
                <a:latin typeface="+mn-lt"/>
                <a:ea typeface="+mn-ea"/>
                <a:cs typeface="+mn-cs"/>
              </a:rPr>
              <a:t>https://www.uni-goettingen.de/de/311055.html</a:t>
            </a:r>
            <a:r>
              <a:rPr lang="de-DE" sz="1200" dirty="0" smtClean="0">
                <a:solidFill>
                  <a:schemeClr val="tx1"/>
                </a:solidFill>
                <a:effectLst/>
                <a:latin typeface="+mn-lt"/>
                <a:ea typeface="+mn-ea"/>
                <a:cs typeface="+mn-cs"/>
              </a:rPr>
              <a:t>) </a:t>
            </a:r>
            <a:endParaRPr lang="de-DE" sz="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a:defRPr/>
            </a:pPr>
            <a:fld id="{A26204BF-131E-40B9-9905-0319A8693C8B}" type="slidenum">
              <a:rPr lang="de-DE" smtClean="0"/>
              <a:t>22</a:t>
            </a:fld>
            <a:endParaRPr lang="de-DE" dirty="0"/>
          </a:p>
        </p:txBody>
      </p:sp>
    </p:spTree>
    <p:extLst>
      <p:ext uri="{BB962C8B-B14F-4D97-AF65-F5344CB8AC3E}">
        <p14:creationId xmlns:p14="http://schemas.microsoft.com/office/powerpoint/2010/main" val="2035513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defRPr/>
            </a:pPr>
            <a:r>
              <a:rPr lang="de-DE" sz="1200" baseline="0" dirty="0"/>
              <a:t>Geistes-, und Kulturwissenschaftler:innen studieren (in den allermeisten Fällen) nicht auf ein konkretes</a:t>
            </a:r>
            <a:r>
              <a:rPr lang="de-DE" sz="1200" dirty="0"/>
              <a:t> Berufsziel (Ausnahme: Lehramtsprofil) hin, sondern sie eignen sich in einem</a:t>
            </a:r>
            <a:r>
              <a:rPr lang="de-DE" sz="1200" baseline="0" dirty="0"/>
              <a:t> geistes- und kulturwissenschaftlichen Studium Kompetenzen und Wissen an</a:t>
            </a:r>
            <a:r>
              <a:rPr lang="de-DE" sz="1200" dirty="0"/>
              <a:t>, das sie für</a:t>
            </a:r>
            <a:r>
              <a:rPr lang="de-DE" sz="1200" baseline="0" dirty="0"/>
              <a:t> ein breites Berufsfeld qualifiziert. </a:t>
            </a:r>
          </a:p>
          <a:p>
            <a:pPr marL="0" indent="0">
              <a:buNone/>
              <a:defRPr/>
            </a:pPr>
            <a:endParaRPr lang="de-DE" sz="1200" baseline="0" dirty="0"/>
          </a:p>
          <a:p>
            <a:pPr marL="0" indent="0">
              <a:buNone/>
              <a:defRPr/>
            </a:pPr>
            <a:r>
              <a:rPr lang="de-DE" sz="1200" baseline="0" dirty="0"/>
              <a:t>Es ist wunderbar, wenn Sie schon jetzt wissen, wo Sie sich später beruflich einbringen möchten, es ist aber viel wichtiger, für das zu brennen, was man studiert – denn Berufe, die heute noch existieren, werden morgen schon von anderen verdrängt oder abgelöst worden sein. Heutige Wissensinhalte werden morgen von neuen abgelöst – aber wie Sie sich Wissen aneignen und wie Sie die Welt um sich herum betrachten und sich zu eigen machen – das sind Dinge, die Ihnen für immer zur Verfügung stehen werden!</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23</a:t>
            </a:fld>
            <a:endParaRPr lang="de-DE" dirty="0"/>
          </a:p>
        </p:txBody>
      </p:sp>
    </p:spTree>
    <p:extLst>
      <p:ext uri="{BB962C8B-B14F-4D97-AF65-F5344CB8AC3E}">
        <p14:creationId xmlns:p14="http://schemas.microsoft.com/office/powerpoint/2010/main" val="128253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Flexiblen Generalisten gehört die Zukunft!</a:t>
            </a:r>
          </a:p>
          <a:p>
            <a:r>
              <a:rPr lang="de-DE" sz="1200" dirty="0" smtClean="0">
                <a:solidFill>
                  <a:schemeClr val="tx1"/>
                </a:solidFill>
                <a:effectLst/>
                <a:latin typeface="+mn-lt"/>
                <a:ea typeface="+mn-ea"/>
                <a:cs typeface="+mn-cs"/>
              </a:rPr>
              <a:t>In einer Zeit, in der die Welt zusammenrückt, alles im Umbruch, die Zukunft ungewiss ist, die Halbwertzeit von Wissen immer kürzer wird, Kommunikation digital und vernetzt immer schneller funktioniert – entstehen ganze Berufsfelder neu und andere gehen unter (vor 15 Jahren kannte noch niemand Instagram oder TikTok, in 15 Jahren werden diese Apps wahrscheinlich genauso vergessen sein wie studiVZ, der flashplayer oder myspace und – gestatten Sie mir diesen Einwurf –hoffentlich auch Kohlekraftwerke) </a:t>
            </a:r>
            <a:r>
              <a:rPr lang="de-DE" sz="1200" i="1" dirty="0" smtClean="0">
                <a:solidFill>
                  <a:schemeClr val="tx1"/>
                </a:solidFill>
                <a:effectLst/>
                <a:latin typeface="+mn-lt"/>
                <a:ea typeface="+mn-ea"/>
                <a:cs typeface="+mn-cs"/>
              </a:rPr>
              <a:t>Hier werden flexible Generalist:innen, werden Geistes- und Kulturwissenschaftler:innen dringend gebraucht!</a:t>
            </a:r>
            <a:r>
              <a:rPr lang="de-DE" sz="1200" dirty="0" smtClean="0">
                <a:solidFill>
                  <a:schemeClr val="tx1"/>
                </a:solidFill>
                <a:effectLst/>
                <a:latin typeface="+mn-lt"/>
                <a:ea typeface="+mn-ea"/>
                <a:cs typeface="+mn-cs"/>
              </a:rPr>
              <a:t> </a:t>
            </a:r>
          </a:p>
          <a:p>
            <a:r>
              <a:rPr lang="de-DE" sz="1200" dirty="0" smtClean="0">
                <a:solidFill>
                  <a:schemeClr val="tx1"/>
                </a:solidFill>
                <a:effectLst/>
                <a:latin typeface="+mn-lt"/>
                <a:ea typeface="+mn-ea"/>
                <a:cs typeface="+mn-cs"/>
              </a:rPr>
              <a:t>Sie lernen nicht bloß Stoff auswendig, den sie morgen schon wieder vergessen haben, sie lernen systematisch, vernetzt und kritisch zu denken und analytisch zu arbeiten. Sie können über den Tellerrand schauen, im Team kreative Lösungen entwickeln – international und über interkulturelle Grenzen hinweg! Sie sind es nach Ihrem Studium gewohnt, verschiedenste Perspektiven einzunehmen und können Ihre Arbeitsergebnisse darüber hinaus auch situationsadäquat präsentieren. </a:t>
            </a:r>
          </a:p>
          <a:p>
            <a:r>
              <a:rPr lang="de-DE" sz="1200" dirty="0" smtClean="0">
                <a:solidFill>
                  <a:schemeClr val="tx1"/>
                </a:solidFill>
                <a:effectLst/>
                <a:latin typeface="+mn-lt"/>
                <a:ea typeface="+mn-ea"/>
                <a:cs typeface="+mn-cs"/>
              </a:rPr>
              <a:t>All diese Kompetenzen – das Handwerkszeug für die Zukunft – lernen unsere Studierenden in einem Umfeld, in dem Neugierde, Diskussion und Begeisterung willkommen sind und gefördert werden!</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24</a:t>
            </a:fld>
            <a:endParaRPr lang="de-DE" dirty="0"/>
          </a:p>
        </p:txBody>
      </p:sp>
    </p:spTree>
    <p:extLst>
      <p:ext uri="{BB962C8B-B14F-4D97-AF65-F5344CB8AC3E}">
        <p14:creationId xmlns:p14="http://schemas.microsoft.com/office/powerpoint/2010/main" val="730099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Was ich Ihnen mit den vorangegangenen</a:t>
            </a:r>
            <a:r>
              <a:rPr lang="de-DE" baseline="0" dirty="0" smtClean="0"/>
              <a:t> </a:t>
            </a:r>
            <a:r>
              <a:rPr lang="de-DE" dirty="0" smtClean="0"/>
              <a:t>Ausführungen deutlich machen möchte: unsere Studierenden haben</a:t>
            </a:r>
            <a:r>
              <a:rPr lang="de-DE" baseline="0" dirty="0" smtClean="0"/>
              <a:t> sich für ihre Studienfächer entschieden, weil sie sich dafür begeistern – sie brennen für das, was sie lernen. Und wir… sind gern für Sie da! </a:t>
            </a:r>
          </a:p>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Bei allgemeinen Fragen</a:t>
            </a:r>
            <a:r>
              <a:rPr lang="de-DE" sz="1200" baseline="0" dirty="0" smtClean="0">
                <a:solidFill>
                  <a:schemeClr val="tx1"/>
                </a:solidFill>
                <a:effectLst/>
                <a:latin typeface="+mn-lt"/>
                <a:ea typeface="+mn-ea"/>
                <a:cs typeface="+mn-cs"/>
              </a:rPr>
              <a:t> kontaktieren Sie die </a:t>
            </a:r>
            <a:r>
              <a:rPr lang="de-DE" sz="1200" dirty="0" smtClean="0">
                <a:solidFill>
                  <a:schemeClr val="tx1"/>
                </a:solidFill>
                <a:effectLst/>
                <a:latin typeface="+mn-lt"/>
                <a:ea typeface="+mn-ea"/>
                <a:cs typeface="+mn-cs"/>
              </a:rPr>
              <a:t>Studien- und Prüfungsberatung (sie finden uns unter </a:t>
            </a:r>
            <a:r>
              <a:rPr lang="de-DE" sz="1200" i="1" dirty="0" smtClean="0">
                <a:solidFill>
                  <a:prstClr val="black"/>
                </a:solidFill>
                <a:cs typeface="+mn-cs"/>
              </a:rPr>
              <a:t>phil.uni-goettingen.de/studienberatung)</a:t>
            </a:r>
          </a:p>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Fachspezifische Fragen können Sie</a:t>
            </a:r>
            <a:r>
              <a:rPr lang="de-DE" sz="1200" baseline="0" dirty="0" smtClean="0">
                <a:solidFill>
                  <a:schemeClr val="tx1"/>
                </a:solidFill>
                <a:effectLst/>
                <a:latin typeface="+mn-lt"/>
                <a:ea typeface="+mn-ea"/>
                <a:cs typeface="+mn-cs"/>
              </a:rPr>
              <a:t> den Fachstudienberater:innen stellen</a:t>
            </a:r>
            <a:r>
              <a:rPr lang="de-DE" sz="1200" dirty="0" smtClean="0">
                <a:solidFill>
                  <a:schemeClr val="tx1"/>
                </a:solidFill>
                <a:effectLst/>
                <a:latin typeface="+mn-lt"/>
                <a:ea typeface="+mn-ea"/>
                <a:cs typeface="+mn-cs"/>
              </a:rPr>
              <a:t> </a:t>
            </a:r>
            <a:r>
              <a:rPr lang="de-DE" sz="1200" dirty="0" smtClean="0">
                <a:solidFill>
                  <a:schemeClr val="tx1"/>
                </a:solidFill>
                <a:effectLst/>
                <a:latin typeface="+mn-lt"/>
                <a:ea typeface="+mn-ea"/>
                <a:cs typeface="+mn-cs"/>
                <a:sym typeface="Wingdings" panose="05000000000000000000" pitchFamily="2" charset="2"/>
              </a:rPr>
              <a:t>(</a:t>
            </a:r>
            <a:r>
              <a:rPr lang="de-DE" sz="1200" i="1" dirty="0" smtClean="0">
                <a:solidFill>
                  <a:prstClr val="black"/>
                </a:solidFill>
                <a:cs typeface="+mn-cs"/>
              </a:rPr>
              <a:t>phil.uni-goettingen.de/fsb)</a:t>
            </a:r>
            <a:endParaRPr lang="de-DE" sz="1200" dirty="0" smtClean="0">
              <a:solidFill>
                <a:schemeClr val="tx1"/>
              </a:solidFill>
              <a:effectLst/>
              <a:latin typeface="+mn-lt"/>
              <a:ea typeface="+mn-ea"/>
              <a:cs typeface="+mn-cs"/>
            </a:endParaRPr>
          </a:p>
          <a:p>
            <a:pPr lvl="0">
              <a:defRPr/>
            </a:pPr>
            <a:r>
              <a:rPr lang="de-DE" sz="1200" dirty="0" smtClean="0">
                <a:solidFill>
                  <a:schemeClr val="tx1"/>
                </a:solidFill>
                <a:effectLst/>
                <a:latin typeface="+mn-lt"/>
                <a:ea typeface="+mn-ea"/>
                <a:cs typeface="+mn-cs"/>
              </a:rPr>
              <a:t>Wenn mein</a:t>
            </a:r>
            <a:r>
              <a:rPr lang="de-DE" sz="1200" baseline="0" dirty="0" smtClean="0">
                <a:solidFill>
                  <a:schemeClr val="tx1"/>
                </a:solidFill>
                <a:effectLst/>
                <a:latin typeface="+mn-lt"/>
                <a:ea typeface="+mn-ea"/>
                <a:cs typeface="+mn-cs"/>
              </a:rPr>
              <a:t> </a:t>
            </a:r>
            <a:r>
              <a:rPr lang="de-DE" sz="1200" dirty="0" smtClean="0">
                <a:solidFill>
                  <a:schemeClr val="tx1"/>
                </a:solidFill>
                <a:effectLst/>
                <a:latin typeface="+mn-lt"/>
                <a:ea typeface="+mn-ea"/>
                <a:cs typeface="+mn-cs"/>
              </a:rPr>
              <a:t>Vortrag per E-Mail gewünscht ist (auch eine barrierefreie Wordversion ist möglich): Bitte E-Mail schreiben </a:t>
            </a:r>
            <a:r>
              <a:rPr lang="de-DE" sz="1200" dirty="0" smtClean="0">
                <a:solidFill>
                  <a:schemeClr val="tx1"/>
                </a:solidFill>
                <a:effectLst/>
                <a:latin typeface="+mn-lt"/>
                <a:ea typeface="+mn-ea"/>
                <a:cs typeface="+mn-cs"/>
                <a:sym typeface="Wingdings" panose="05000000000000000000" pitchFamily="2" charset="2"/>
              </a:rPr>
              <a:t></a:t>
            </a:r>
            <a:r>
              <a:rPr lang="de-DE" sz="1200" dirty="0" smtClean="0">
                <a:solidFill>
                  <a:schemeClr val="tx1"/>
                </a:solidFill>
                <a:effectLst/>
                <a:latin typeface="+mn-lt"/>
                <a:ea typeface="+mn-ea"/>
                <a:cs typeface="+mn-cs"/>
              </a:rPr>
              <a:t> </a:t>
            </a:r>
            <a:r>
              <a:rPr lang="de-DE" sz="1200" i="1" dirty="0" smtClean="0">
                <a:solidFill>
                  <a:prstClr val="black"/>
                </a:solidFill>
                <a:cs typeface="+mn-cs"/>
              </a:rPr>
              <a:t>studienberatung@phil.uni-goettingen.de</a:t>
            </a:r>
          </a:p>
          <a:p>
            <a:endParaRPr lang="de-DE" dirty="0"/>
          </a:p>
        </p:txBody>
      </p:sp>
      <p:sp>
        <p:nvSpPr>
          <p:cNvPr id="4" name="Foliennummernplatzhalter 3"/>
          <p:cNvSpPr>
            <a:spLocks noGrp="1"/>
          </p:cNvSpPr>
          <p:nvPr>
            <p:ph type="sldNum" sz="quarter" idx="10"/>
          </p:nvPr>
        </p:nvSpPr>
        <p:spPr/>
        <p:txBody>
          <a:bodyPr/>
          <a:lstStyle/>
          <a:p>
            <a:pPr>
              <a:defRPr/>
            </a:pPr>
            <a:fld id="{A26204BF-131E-40B9-9905-0319A8693C8B}" type="slidenum">
              <a:rPr lang="de-DE" smtClean="0"/>
              <a:t>25</a:t>
            </a:fld>
            <a:endParaRPr lang="de-DE" dirty="0"/>
          </a:p>
        </p:txBody>
      </p:sp>
    </p:spTree>
    <p:extLst>
      <p:ext uri="{BB962C8B-B14F-4D97-AF65-F5344CB8AC3E}">
        <p14:creationId xmlns:p14="http://schemas.microsoft.com/office/powerpoint/2010/main" val="2166495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Nun haben Sie die Möglichkeit, in verschiedenen Konferenzräumen die von mir nur kurz vorgestellten Fächer näher kennenzulernen, den Fachstudienberater:innen Fragen zu stellen und sich mit Studierenden auszutauschen – oder einfach ihren Erfahrungsberichten zu lauschen. </a:t>
            </a:r>
          </a:p>
          <a:p>
            <a:r>
              <a:rPr lang="de-DE" sz="1200" b="1" dirty="0" smtClean="0">
                <a:solidFill>
                  <a:schemeClr val="tx1"/>
                </a:solidFill>
                <a:effectLst/>
                <a:latin typeface="+mn-lt"/>
                <a:ea typeface="+mn-ea"/>
                <a:cs typeface="+mn-cs"/>
              </a:rPr>
              <a:t>Bevor Sie wechseln noch einige Hinweise:</a:t>
            </a:r>
            <a:endParaRPr lang="de-DE" sz="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Die Links auf dieser Homepage sind jetzt auch im Chat, bitte notieren Sie sich gleich die Zugangsdaten zu den einzelnen Videokonferenzräumen und auch, falls angegeben, die Kenncodes und Meeting-IDs </a:t>
            </a:r>
            <a:r>
              <a:rPr lang="de-DE" sz="1200" i="1" dirty="0" smtClean="0">
                <a:solidFill>
                  <a:schemeClr val="tx1"/>
                </a:solidFill>
                <a:effectLst/>
                <a:latin typeface="+mn-lt"/>
                <a:ea typeface="+mn-ea"/>
                <a:cs typeface="+mn-cs"/>
              </a:rPr>
              <a:t>bevor Sie auf den Link klicken</a:t>
            </a:r>
            <a:r>
              <a:rPr lang="de-DE" sz="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Sie finden die Links auch auf der Homepage: www.phil.uni-goettingen.de/infotage</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Bitte wundern Sie sich nicht, es wird sowohl Zoom-Räume als auch Räume in BigBlueButton geben, teilweise mit Kenncode, teilweise ohne</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Bitte treten Sie aus diesem virtuellen Raum komplett aus, damit Mikro und Kamera im neuen funktionieren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Teilweise bieten die Fächer noch eigene, ausführliche Online-Veranstaltungen an </a:t>
            </a:r>
            <a:r>
              <a:rPr lang="de-DE" sz="1200" dirty="0" smtClean="0">
                <a:solidFill>
                  <a:schemeClr val="tx1"/>
                </a:solidFill>
                <a:effectLst/>
                <a:latin typeface="+mn-lt"/>
                <a:ea typeface="+mn-ea"/>
                <a:cs typeface="+mn-cs"/>
                <a:sym typeface="Wingdings" panose="05000000000000000000" pitchFamily="2" charset="2"/>
              </a:rPr>
              <a:t></a:t>
            </a:r>
            <a:r>
              <a:rPr lang="de-DE" sz="1200" dirty="0" smtClean="0">
                <a:solidFill>
                  <a:schemeClr val="tx1"/>
                </a:solidFill>
                <a:effectLst/>
                <a:latin typeface="+mn-lt"/>
                <a:ea typeface="+mn-ea"/>
                <a:cs typeface="+mn-cs"/>
              </a:rPr>
              <a:t> bitte über die Erkundungsmeile der Infotage-Homepage informieren</a:t>
            </a:r>
          </a:p>
          <a:p>
            <a:r>
              <a:rPr lang="de-DE" sz="1200" dirty="0" smtClean="0">
                <a:solidFill>
                  <a:schemeClr val="tx1"/>
                </a:solidFill>
                <a:effectLst/>
                <a:latin typeface="+mn-lt"/>
                <a:ea typeface="+mn-ea"/>
                <a:cs typeface="+mn-cs"/>
              </a:rPr>
              <a:t>Vielen Dank fürs Zuhören/ Zusehen und viel Spaß in den Break-Out-Sessions!</a:t>
            </a:r>
          </a:p>
          <a:p>
            <a:r>
              <a:rPr lang="de-DE" sz="1200" dirty="0" smtClean="0">
                <a:solidFill>
                  <a:schemeClr val="tx1"/>
                </a:solidFill>
                <a:effectLst/>
                <a:latin typeface="+mn-lt"/>
                <a:ea typeface="+mn-ea"/>
                <a:cs typeface="+mn-cs"/>
              </a:rPr>
              <a:t>Nun ist noch Raum für die Beantwortung allgemeiner Fragen aus dem Chat.</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A26204BF-131E-40B9-9905-0319A8693C8B}" type="slidenum">
              <a:rPr lang="de-DE" smtClean="0"/>
              <a:t>26</a:t>
            </a:fld>
            <a:endParaRPr lang="de-DE" dirty="0"/>
          </a:p>
        </p:txBody>
      </p:sp>
    </p:spTree>
    <p:extLst>
      <p:ext uri="{BB962C8B-B14F-4D97-AF65-F5344CB8AC3E}">
        <p14:creationId xmlns:p14="http://schemas.microsoft.com/office/powerpoint/2010/main" val="2861653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3</a:t>
            </a:fld>
            <a:endParaRPr lang="de-DE" dirty="0"/>
          </a:p>
        </p:txBody>
      </p:sp>
    </p:spTree>
    <p:extLst>
      <p:ext uri="{BB962C8B-B14F-4D97-AF65-F5344CB8AC3E}">
        <p14:creationId xmlns:p14="http://schemas.microsoft.com/office/powerpoint/2010/main" val="142717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Im Zwei-Fächer-Bachelor werden </a:t>
            </a:r>
            <a:r>
              <a:rPr lang="de-DE" sz="1200" b="1" dirty="0" smtClean="0">
                <a:solidFill>
                  <a:schemeClr val="tx1"/>
                </a:solidFill>
                <a:effectLst/>
                <a:latin typeface="+mn-lt"/>
                <a:ea typeface="+mn-ea"/>
                <a:cs typeface="+mn-cs"/>
              </a:rPr>
              <a:t>zwei Fächer gleichberichtigt</a:t>
            </a:r>
            <a:r>
              <a:rPr lang="de-DE" sz="1200" dirty="0" smtClean="0">
                <a:solidFill>
                  <a:schemeClr val="tx1"/>
                </a:solidFill>
                <a:effectLst/>
                <a:latin typeface="+mn-lt"/>
                <a:ea typeface="+mn-ea"/>
                <a:cs typeface="+mn-cs"/>
              </a:rPr>
              <a:t> studiert. Fast alle </a:t>
            </a:r>
            <a:r>
              <a:rPr lang="de-DE" sz="1200" b="1" dirty="0" smtClean="0">
                <a:solidFill>
                  <a:schemeClr val="tx1"/>
                </a:solidFill>
                <a:effectLst/>
                <a:latin typeface="+mn-lt"/>
                <a:ea typeface="+mn-ea"/>
                <a:cs typeface="+mn-cs"/>
              </a:rPr>
              <a:t>Fächer</a:t>
            </a:r>
            <a:r>
              <a:rPr lang="de-DE" sz="1200" dirty="0" smtClean="0">
                <a:solidFill>
                  <a:schemeClr val="tx1"/>
                </a:solidFill>
                <a:effectLst/>
                <a:latin typeface="+mn-lt"/>
                <a:ea typeface="+mn-ea"/>
                <a:cs typeface="+mn-cs"/>
              </a:rPr>
              <a:t> im Zwei-Fächer-Bachelor sind </a:t>
            </a:r>
            <a:r>
              <a:rPr lang="de-DE" sz="1200" b="1" dirty="0" smtClean="0">
                <a:solidFill>
                  <a:schemeClr val="tx1"/>
                </a:solidFill>
                <a:effectLst/>
                <a:latin typeface="+mn-lt"/>
                <a:ea typeface="+mn-ea"/>
                <a:cs typeface="+mn-cs"/>
              </a:rPr>
              <a:t>untereinander kombinierbar</a:t>
            </a:r>
            <a:r>
              <a:rPr lang="de-DE" sz="1200" dirty="0" smtClean="0">
                <a:solidFill>
                  <a:schemeClr val="tx1"/>
                </a:solidFill>
                <a:effectLst/>
                <a:latin typeface="+mn-lt"/>
                <a:ea typeface="+mn-ea"/>
                <a:cs typeface="+mn-cs"/>
              </a:rPr>
              <a:t>. Die Kombination mit Fächern anderer Fakultäten im Rahmen des Zwei-Fächer-Bachelors ist ebenfalls möglich. </a:t>
            </a:r>
            <a:r>
              <a:rPr lang="de-DE" sz="1200" b="1" dirty="0" smtClean="0">
                <a:solidFill>
                  <a:schemeClr val="tx1"/>
                </a:solidFill>
                <a:effectLst/>
                <a:latin typeface="+mn-lt"/>
                <a:ea typeface="+mn-ea"/>
                <a:cs typeface="+mn-cs"/>
              </a:rPr>
              <a:t>Besondere Bestimmungen gelten jedoch für das Lehramt und die Fächer der Ostasienwissenschaft!</a:t>
            </a:r>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Insgesamt erwerben Sie 180 Credits, grob verteilt auf drei Bereiche: </a:t>
            </a:r>
            <a:r>
              <a:rPr lang="de-DE" sz="1200" b="1" dirty="0" smtClean="0">
                <a:solidFill>
                  <a:schemeClr val="tx1"/>
                </a:solidFill>
                <a:effectLst/>
                <a:latin typeface="+mn-lt"/>
                <a:ea typeface="+mn-ea"/>
                <a:cs typeface="+mn-cs"/>
              </a:rPr>
              <a:t>66 Credits pro Fach, 36 Credits im Professionalisierungsbereich und 12 Credits für die Bachelorarbeit</a:t>
            </a:r>
            <a:r>
              <a:rPr lang="de-DE" sz="1200" dirty="0" smtClean="0">
                <a:solidFill>
                  <a:schemeClr val="tx1"/>
                </a:solidFill>
                <a:effectLst/>
                <a:latin typeface="+mn-lt"/>
                <a:ea typeface="+mn-ea"/>
                <a:cs typeface="+mn-cs"/>
              </a:rPr>
              <a:t>. Der Professionalisierungsbereich ist der Bereich, in dem Sie Ihr Studium individuell ausgestalten können. Hier gibt es zahlreiche Wahlmöglichkeiten. Im </a:t>
            </a:r>
            <a:r>
              <a:rPr lang="de-DE" sz="1200" b="1" dirty="0" smtClean="0">
                <a:solidFill>
                  <a:schemeClr val="tx1"/>
                </a:solidFill>
                <a:effectLst/>
                <a:latin typeface="+mn-lt"/>
                <a:ea typeface="+mn-ea"/>
                <a:cs typeface="+mn-cs"/>
              </a:rPr>
              <a:t>Lehramtsprofil</a:t>
            </a:r>
            <a:r>
              <a:rPr lang="de-DE" sz="1200" dirty="0" smtClean="0">
                <a:solidFill>
                  <a:schemeClr val="tx1"/>
                </a:solidFill>
                <a:effectLst/>
                <a:latin typeface="+mn-lt"/>
                <a:ea typeface="+mn-ea"/>
                <a:cs typeface="+mn-cs"/>
              </a:rPr>
              <a:t> haben Sie jedoch eine </a:t>
            </a:r>
            <a:r>
              <a:rPr lang="de-DE" sz="1200" b="1" dirty="0" smtClean="0">
                <a:solidFill>
                  <a:schemeClr val="tx1"/>
                </a:solidFill>
                <a:effectLst/>
                <a:latin typeface="+mn-lt"/>
                <a:ea typeface="+mn-ea"/>
                <a:cs typeface="+mn-cs"/>
              </a:rPr>
              <a:t>geringere Wahlmöglichkeit</a:t>
            </a:r>
            <a:r>
              <a:rPr lang="de-DE" sz="1200" dirty="0" smtClean="0">
                <a:solidFill>
                  <a:schemeClr val="tx1"/>
                </a:solidFill>
                <a:effectLst/>
                <a:latin typeface="+mn-lt"/>
                <a:ea typeface="+mn-ea"/>
                <a:cs typeface="+mn-cs"/>
              </a:rPr>
              <a:t>, da hier im Professionalisierungsbereich vor allem Erziehungswissenschaftliche Kompetenzen erworben werden müssen.</a:t>
            </a:r>
            <a:endParaRPr lang="de-DE" dirty="0" smtClean="0"/>
          </a:p>
        </p:txBody>
      </p:sp>
      <p:sp>
        <p:nvSpPr>
          <p:cNvPr id="4" name="Foliennummernplatzhalter 3"/>
          <p:cNvSpPr>
            <a:spLocks noGrp="1"/>
          </p:cNvSpPr>
          <p:nvPr>
            <p:ph type="sldNum" sz="quarter" idx="10"/>
          </p:nvPr>
        </p:nvSpPr>
        <p:spPr/>
        <p:txBody>
          <a:bodyPr/>
          <a:lstStyle/>
          <a:p>
            <a:pPr>
              <a:defRPr/>
            </a:pPr>
            <a:fld id="{A26204BF-131E-40B9-9905-0319A8693C8B}" type="slidenum">
              <a:rPr lang="de-DE" smtClean="0"/>
              <a:t>4</a:t>
            </a:fld>
            <a:endParaRPr lang="de-DE" dirty="0"/>
          </a:p>
        </p:txBody>
      </p:sp>
    </p:spTree>
    <p:extLst>
      <p:ext uri="{BB962C8B-B14F-4D97-AF65-F5344CB8AC3E}">
        <p14:creationId xmlns:p14="http://schemas.microsoft.com/office/powerpoint/2010/main" val="893812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Im Monobachelor wird ein Fach mit 180 Credits studiert. In diesem Vortrag stelle ich Ihnen den Mono-Bachelor der Antiken Kulturen vor. Hier entfallen 132 Credits auf die Fachwissenschaft, 36 Credits werden durch den Professionalisierungsbereich und 12 Credits durch die Bachelorarbeit erworben. </a:t>
            </a:r>
          </a:p>
          <a:p>
            <a:endParaRPr lang="de-DE" dirty="0"/>
          </a:p>
        </p:txBody>
      </p:sp>
      <p:sp>
        <p:nvSpPr>
          <p:cNvPr id="4" name="Foliennummernplatzhalter 3"/>
          <p:cNvSpPr>
            <a:spLocks noGrp="1"/>
          </p:cNvSpPr>
          <p:nvPr>
            <p:ph type="sldNum" sz="quarter" idx="10"/>
          </p:nvPr>
        </p:nvSpPr>
        <p:spPr/>
        <p:txBody>
          <a:bodyPr/>
          <a:lstStyle/>
          <a:p>
            <a:pPr>
              <a:defRPr/>
            </a:pPr>
            <a:fld id="{A26204BF-131E-40B9-9905-0319A8693C8B}" type="slidenum">
              <a:rPr lang="de-DE" smtClean="0"/>
              <a:t>5</a:t>
            </a:fld>
            <a:endParaRPr lang="de-DE" dirty="0"/>
          </a:p>
        </p:txBody>
      </p:sp>
    </p:spTree>
    <p:extLst>
      <p:ext uri="{BB962C8B-B14F-4D97-AF65-F5344CB8AC3E}">
        <p14:creationId xmlns:p14="http://schemas.microsoft.com/office/powerpoint/2010/main" val="3743919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Inhalte des Studienfachs sind das</a:t>
            </a:r>
          </a:p>
          <a:p>
            <a:r>
              <a:rPr lang="de-DE" sz="1200" dirty="0" smtClean="0">
                <a:solidFill>
                  <a:schemeClr val="tx1"/>
                </a:solidFill>
                <a:effectLst/>
                <a:latin typeface="+mn-lt"/>
                <a:ea typeface="+mn-ea"/>
                <a:cs typeface="+mn-cs"/>
              </a:rPr>
              <a:t>1. Lesen ägyptischer Schriften und Sprachen aus einem Zeitraum von vier Jahrtausenden</a:t>
            </a:r>
          </a:p>
          <a:p>
            <a:r>
              <a:rPr lang="de-DE" sz="1200" dirty="0" smtClean="0">
                <a:solidFill>
                  <a:schemeClr val="tx1"/>
                </a:solidFill>
                <a:effectLst/>
                <a:latin typeface="+mn-lt"/>
                <a:ea typeface="+mn-ea"/>
                <a:cs typeface="+mn-cs"/>
              </a:rPr>
              <a:t>2. Analysieren der Hinterlassenschaften der pharaonischen und koptischen Kultur</a:t>
            </a:r>
          </a:p>
          <a:p>
            <a:r>
              <a:rPr lang="de-DE" sz="1200" dirty="0" smtClean="0">
                <a:solidFill>
                  <a:schemeClr val="tx1"/>
                </a:solidFill>
                <a:effectLst/>
                <a:latin typeface="+mn-lt"/>
                <a:ea typeface="+mn-ea"/>
                <a:cs typeface="+mn-cs"/>
              </a:rPr>
              <a:t>3. Erforschen der Kulturgeschichte Ägyptens von den Anfängen bis zur islamischen Zeit</a:t>
            </a:r>
          </a:p>
          <a:p>
            <a:r>
              <a:rPr lang="de-DE" sz="1200" dirty="0" smtClean="0">
                <a:solidFill>
                  <a:schemeClr val="tx1"/>
                </a:solidFill>
                <a:effectLst/>
                <a:latin typeface="+mn-lt"/>
                <a:ea typeface="+mn-ea"/>
                <a:cs typeface="+mn-cs"/>
              </a:rPr>
              <a:t>4. Anwenden von Methoden und Techniken der Digital Humanities</a:t>
            </a:r>
          </a:p>
          <a:p>
            <a:r>
              <a:rPr lang="de-DE" sz="1200" dirty="0" smtClean="0">
                <a:solidFill>
                  <a:schemeClr val="tx1"/>
                </a:solidFill>
                <a:effectLst/>
                <a:latin typeface="+mn-lt"/>
                <a:ea typeface="+mn-ea"/>
                <a:cs typeface="+mn-cs"/>
              </a:rPr>
              <a:t>5. Auseinandersetzen mit einer vergangenen Kultur, um heute relevante Fragen zu beantworten</a:t>
            </a:r>
          </a:p>
          <a:p>
            <a:r>
              <a:rPr lang="de-DE" sz="1200" dirty="0" smtClean="0">
                <a:solidFill>
                  <a:schemeClr val="tx1"/>
                </a:solidFill>
                <a:effectLst/>
                <a:latin typeface="+mn-lt"/>
                <a:ea typeface="+mn-ea"/>
                <a:cs typeface="+mn-cs"/>
              </a:rPr>
              <a:t>Alleinstellungsmerkmal: Die beiden Fachbereiche </a:t>
            </a:r>
            <a:r>
              <a:rPr lang="de-DE" sz="1200" i="1" dirty="0" smtClean="0">
                <a:solidFill>
                  <a:schemeClr val="tx1"/>
                </a:solidFill>
                <a:effectLst/>
                <a:latin typeface="+mn-lt"/>
                <a:ea typeface="+mn-ea"/>
                <a:cs typeface="+mn-cs"/>
              </a:rPr>
              <a:t>Ägyptologie</a:t>
            </a:r>
            <a:r>
              <a:rPr lang="de-DE" sz="1200" dirty="0" smtClean="0">
                <a:solidFill>
                  <a:schemeClr val="tx1"/>
                </a:solidFill>
                <a:effectLst/>
                <a:latin typeface="+mn-lt"/>
                <a:ea typeface="+mn-ea"/>
                <a:cs typeface="+mn-cs"/>
              </a:rPr>
              <a:t> und </a:t>
            </a:r>
            <a:r>
              <a:rPr lang="de-DE" sz="1200" i="1" dirty="0" smtClean="0">
                <a:solidFill>
                  <a:schemeClr val="tx1"/>
                </a:solidFill>
                <a:effectLst/>
                <a:latin typeface="+mn-lt"/>
                <a:ea typeface="+mn-ea"/>
                <a:cs typeface="+mn-cs"/>
              </a:rPr>
              <a:t>Koptologie</a:t>
            </a:r>
            <a:r>
              <a:rPr lang="de-DE" sz="1200" dirty="0" smtClean="0">
                <a:solidFill>
                  <a:schemeClr val="tx1"/>
                </a:solidFill>
                <a:effectLst/>
                <a:latin typeface="+mn-lt"/>
                <a:ea typeface="+mn-ea"/>
                <a:cs typeface="+mn-cs"/>
              </a:rPr>
              <a:t> gemeinsam und jeweils als Schwerpunkt studieren zu können - das macht uns international besonders</a:t>
            </a:r>
          </a:p>
          <a:p>
            <a:r>
              <a:rPr lang="de-DE" sz="1200" dirty="0" smtClean="0">
                <a:solidFill>
                  <a:schemeClr val="tx1"/>
                </a:solidFill>
                <a:effectLst/>
                <a:latin typeface="+mn-lt"/>
                <a:ea typeface="+mn-ea"/>
                <a:cs typeface="+mn-cs"/>
              </a:rPr>
              <a:t>(Empfohlen: gute Kenntnisse des Englischen und Französischen, für Koptologie Kenntnisse des klassischen oder nachklassischen Griechisch)</a:t>
            </a:r>
          </a:p>
          <a:p>
            <a:pPr marL="0" indent="0">
              <a:buNone/>
              <a:defRPr/>
            </a:pPr>
            <a:endParaRPr lang="de-DE" sz="1200"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6</a:t>
            </a:fld>
            <a:endParaRPr lang="de-DE" dirty="0"/>
          </a:p>
        </p:txBody>
      </p:sp>
    </p:spTree>
    <p:extLst>
      <p:ext uri="{BB962C8B-B14F-4D97-AF65-F5344CB8AC3E}">
        <p14:creationId xmlns:p14="http://schemas.microsoft.com/office/powerpoint/2010/main" val="129214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Berufsaussichten</a:t>
            </a:r>
          </a:p>
          <a:p>
            <a:r>
              <a:rPr lang="de-DE" sz="1200" dirty="0" smtClean="0">
                <a:solidFill>
                  <a:schemeClr val="tx1"/>
                </a:solidFill>
                <a:effectLst/>
                <a:latin typeface="+mn-lt"/>
                <a:ea typeface="+mn-ea"/>
                <a:cs typeface="+mn-cs"/>
              </a:rPr>
              <a:t>Unsere Absolvent:innen üben Tätigkeiten in verschiedenen Bereichen aus, die geisteswissenschaftliche Kompetenzen erfordern: Unter anderem in den Digital Humanities, Bibliotheken, Verlage, Erwachsenenbildung, Rundfunk, Fernsehen, Tourismus.</a:t>
            </a:r>
          </a:p>
          <a:p>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Der Weg in die Forschung und Lehre sowie in die Arbeit in einem Museum führt über den Anschluss eines MA-Studiums.</a:t>
            </a:r>
          </a:p>
          <a:p>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O-Ton unserer Alumna Malu Amanda Dänzer Barbosa, M.A.:</a:t>
            </a:r>
          </a:p>
          <a:p>
            <a:r>
              <a:rPr lang="de-DE" sz="1200" i="1" dirty="0" smtClean="0">
                <a:solidFill>
                  <a:schemeClr val="tx1"/>
                </a:solidFill>
                <a:effectLst/>
                <a:latin typeface="+mn-lt"/>
                <a:ea typeface="+mn-ea"/>
                <a:cs typeface="+mn-cs"/>
              </a:rPr>
              <a:t>"Für meinen schnellen Erfolg auf dem Arbeitsmarkt nach dem Masterabschluss in der Ägyptologie und Koptologie waren die im Studium erworbenen Kenntnisse in den Digital Humanities, der Öffentlichkeitsarbeit und des Projektmanagements hilfreich."</a:t>
            </a:r>
            <a:endParaRPr lang="de-DE" sz="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7</a:t>
            </a:fld>
            <a:endParaRPr lang="de-DE" dirty="0"/>
          </a:p>
        </p:txBody>
      </p:sp>
    </p:spTree>
    <p:extLst>
      <p:ext uri="{BB962C8B-B14F-4D97-AF65-F5344CB8AC3E}">
        <p14:creationId xmlns:p14="http://schemas.microsoft.com/office/powerpoint/2010/main" val="174103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Inhalte des Studienfachs </a:t>
            </a:r>
          </a:p>
          <a:p>
            <a:r>
              <a:rPr lang="de-DE" sz="1200" dirty="0" smtClean="0">
                <a:solidFill>
                  <a:schemeClr val="tx1"/>
                </a:solidFill>
                <a:effectLst/>
                <a:latin typeface="+mn-lt"/>
                <a:ea typeface="+mn-ea"/>
                <a:cs typeface="+mn-cs"/>
              </a:rPr>
              <a:t>Im Studienfach der Mythosforschung / Altorientalistik werden die ältesten Mythen der Menschheit u.v.m. erforscht. </a:t>
            </a:r>
          </a:p>
          <a:p>
            <a:r>
              <a:rPr lang="de-DE" sz="1200" dirty="0" smtClean="0">
                <a:solidFill>
                  <a:schemeClr val="tx1"/>
                </a:solidFill>
                <a:effectLst/>
                <a:latin typeface="+mn-lt"/>
                <a:ea typeface="+mn-ea"/>
                <a:cs typeface="+mn-cs"/>
              </a:rPr>
              <a:t>Sie lernen im Verlauf des Studiums 3000 - 4000 Jahre alte Tontafeln zu entziffern.</a:t>
            </a:r>
          </a:p>
          <a:p>
            <a:r>
              <a:rPr lang="de-DE" sz="1200" dirty="0" smtClean="0">
                <a:solidFill>
                  <a:schemeClr val="tx1"/>
                </a:solidFill>
                <a:effectLst/>
                <a:latin typeface="+mn-lt"/>
                <a:ea typeface="+mn-ea"/>
                <a:cs typeface="+mn-cs"/>
              </a:rPr>
              <a:t>Die Voraussetzung für ein Studium ist eine große sprachliche Begabung. </a:t>
            </a:r>
          </a:p>
          <a:p>
            <a:r>
              <a:rPr lang="de-DE" sz="1200" dirty="0" smtClean="0">
                <a:solidFill>
                  <a:schemeClr val="tx1"/>
                </a:solidFill>
                <a:effectLst/>
                <a:latin typeface="+mn-lt"/>
                <a:ea typeface="+mn-ea"/>
                <a:cs typeface="+mn-cs"/>
              </a:rPr>
              <a:t>Unser Zugang: Es werden seit 2010 innovative Methoden der Mythosforschung in eigenen Forschungsgruppen entwickelt. </a:t>
            </a:r>
          </a:p>
          <a:p>
            <a:r>
              <a:rPr lang="de-DE" sz="1200" dirty="0" smtClean="0">
                <a:solidFill>
                  <a:schemeClr val="tx1"/>
                </a:solidFill>
                <a:effectLst/>
                <a:latin typeface="+mn-lt"/>
                <a:ea typeface="+mn-ea"/>
                <a:cs typeface="+mn-cs"/>
              </a:rPr>
              <a:t>Die Forschungsergebnisse geben (auch für uns im Heute) Aufschlüsse über Weltbild &amp; Menschenbild, früheste Literatur und Religion.</a:t>
            </a:r>
          </a:p>
          <a:p>
            <a:r>
              <a:rPr lang="de-DE" sz="1200" i="1" dirty="0" smtClean="0">
                <a:solidFill>
                  <a:schemeClr val="tx1"/>
                </a:solidFill>
                <a:effectLst/>
                <a:latin typeface="+mn-lt"/>
                <a:ea typeface="+mn-ea"/>
                <a:cs typeface="+mn-cs"/>
              </a:rPr>
              <a:t>Was macht uns besonders? Der Schwerpunkt Mythosforschung / Altorientalistik ist international einzigartig nur hier in Göttingen zu studieren!</a:t>
            </a:r>
          </a:p>
          <a:p>
            <a:endParaRPr lang="de-DE" sz="1200" i="1" dirty="0" smtClean="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i="1" dirty="0" smtClean="0">
                <a:solidFill>
                  <a:schemeClr val="tx1"/>
                </a:solidFill>
                <a:effectLst/>
                <a:latin typeface="+mn-lt"/>
                <a:ea typeface="+mn-ea"/>
                <a:cs typeface="+mn-cs"/>
              </a:rPr>
              <a:t>(</a:t>
            </a:r>
            <a:r>
              <a:rPr lang="de-DE" sz="1200" dirty="0" smtClean="0">
                <a:solidFill>
                  <a:schemeClr val="tx1"/>
                </a:solidFill>
                <a:effectLst/>
                <a:latin typeface="+mn-lt"/>
                <a:ea typeface="+mn-ea"/>
                <a:cs typeface="+mn-cs"/>
              </a:rPr>
              <a:t>Empfohlen: Kenntnisse in Englisch, Französisch (mind. 3 Jahre Schulunterricht), Latinum)</a:t>
            </a:r>
          </a:p>
          <a:p>
            <a:endParaRPr lang="de-DE" sz="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8</a:t>
            </a:fld>
            <a:endParaRPr lang="de-DE" dirty="0"/>
          </a:p>
        </p:txBody>
      </p:sp>
    </p:spTree>
    <p:extLst>
      <p:ext uri="{BB962C8B-B14F-4D97-AF65-F5344CB8AC3E}">
        <p14:creationId xmlns:p14="http://schemas.microsoft.com/office/powerpoint/2010/main" val="134652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solidFill>
                  <a:schemeClr val="tx1"/>
                </a:solidFill>
                <a:effectLst/>
                <a:latin typeface="+mn-lt"/>
                <a:ea typeface="+mn-ea"/>
                <a:cs typeface="+mn-cs"/>
              </a:rPr>
              <a:t>Berufsaussichten</a:t>
            </a:r>
          </a:p>
          <a:p>
            <a:r>
              <a:rPr lang="de-DE" sz="1200" b="1" dirty="0" smtClean="0">
                <a:solidFill>
                  <a:schemeClr val="tx1"/>
                </a:solidFill>
                <a:effectLst/>
                <a:latin typeface="+mn-lt"/>
                <a:ea typeface="+mn-ea"/>
                <a:cs typeface="+mn-cs"/>
              </a:rPr>
              <a:t>Z. B. Forschung / Universität, Kulturbereich, </a:t>
            </a:r>
            <a:r>
              <a:rPr lang="de-DE" sz="1200" dirty="0" smtClean="0">
                <a:solidFill>
                  <a:schemeClr val="tx1"/>
                </a:solidFill>
                <a:effectLst/>
                <a:latin typeface="+mn-lt"/>
                <a:ea typeface="+mn-ea"/>
                <a:cs typeface="+mn-cs"/>
              </a:rPr>
              <a:t>Älteste Mythen &amp; früheste Autorin der Welt etc. faszinieren = </a:t>
            </a:r>
            <a:r>
              <a:rPr lang="de-DE" sz="1200" b="1" dirty="0" smtClean="0">
                <a:solidFill>
                  <a:schemeClr val="tx1"/>
                </a:solidFill>
                <a:effectLst/>
                <a:latin typeface="+mn-lt"/>
                <a:ea typeface="+mn-ea"/>
                <a:cs typeface="+mn-cs"/>
              </a:rPr>
              <a:t>Journalismus </a:t>
            </a:r>
            <a:r>
              <a:rPr lang="de-DE" sz="1200" dirty="0" smtClean="0">
                <a:solidFill>
                  <a:schemeClr val="tx1"/>
                </a:solidFill>
                <a:effectLst/>
                <a:latin typeface="+mn-lt"/>
                <a:ea typeface="+mn-ea"/>
                <a:cs typeface="+mn-cs"/>
              </a:rPr>
              <a:t>(mit Zusatzausbildung), </a:t>
            </a:r>
            <a:r>
              <a:rPr lang="de-DE" sz="1200" b="1" dirty="0" smtClean="0">
                <a:solidFill>
                  <a:schemeClr val="tx1"/>
                </a:solidFill>
                <a:effectLst/>
                <a:latin typeface="+mn-lt"/>
                <a:ea typeface="+mn-ea"/>
                <a:cs typeface="+mn-cs"/>
              </a:rPr>
              <a:t>Erwachsenenbildung etc.</a:t>
            </a:r>
            <a:endParaRPr lang="de-DE" sz="1200" dirty="0" smtClean="0">
              <a:solidFill>
                <a:schemeClr val="tx1"/>
              </a:solidFill>
              <a:effectLst/>
              <a:latin typeface="+mn-lt"/>
              <a:ea typeface="+mn-ea"/>
              <a:cs typeface="+mn-cs"/>
            </a:endParaRPr>
          </a:p>
          <a:p>
            <a:r>
              <a:rPr lang="de-DE" sz="1200" i="1" dirty="0" smtClean="0">
                <a:solidFill>
                  <a:schemeClr val="tx1"/>
                </a:solidFill>
                <a:effectLst/>
                <a:latin typeface="+mn-lt"/>
                <a:ea typeface="+mn-ea"/>
                <a:cs typeface="+mn-cs"/>
              </a:rPr>
              <a:t>"Gib einem Menschen einen interessanten Gedanken und er ist einen Tag lang ausgefüllt. Gib ihm Mythosforschung / Altorientalistik und er ist sein Leben lang ausgefüllt." (A. Zgoll in Abwandlung einer chinesischen Weisheit)</a:t>
            </a:r>
          </a:p>
          <a:p>
            <a:endParaRPr lang="de-DE" dirty="0"/>
          </a:p>
        </p:txBody>
      </p:sp>
      <p:sp>
        <p:nvSpPr>
          <p:cNvPr id="4" name="Foliennummernplatzhalter 3"/>
          <p:cNvSpPr>
            <a:spLocks noGrp="1"/>
          </p:cNvSpPr>
          <p:nvPr>
            <p:ph type="sldNum" sz="quarter" idx="5"/>
          </p:nvPr>
        </p:nvSpPr>
        <p:spPr/>
        <p:txBody>
          <a:bodyPr/>
          <a:lstStyle/>
          <a:p>
            <a:pPr>
              <a:defRPr/>
            </a:pPr>
            <a:fld id="{A26204BF-131E-40B9-9905-0319A8693C8B}" type="slidenum">
              <a:rPr lang="de-DE" smtClean="0"/>
              <a:t>9</a:t>
            </a:fld>
            <a:endParaRPr lang="de-DE" dirty="0"/>
          </a:p>
        </p:txBody>
      </p:sp>
    </p:spTree>
    <p:extLst>
      <p:ext uri="{BB962C8B-B14F-4D97-AF65-F5344CB8AC3E}">
        <p14:creationId xmlns:p14="http://schemas.microsoft.com/office/powerpoint/2010/main" val="287025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711624" y="0"/>
            <a:ext cx="9480376" cy="3428999"/>
          </a:xfrm>
          <a:prstGeom prst="rect">
            <a:avLst/>
          </a:prstGeom>
        </p:spPr>
        <p:txBody>
          <a:bodyPr anchor="ctr"/>
          <a:lstStyle>
            <a:lvl1pPr algn="ctr">
              <a:defRPr sz="4000"/>
            </a:lvl1pPr>
          </a:lstStyle>
          <a:p>
            <a:pPr>
              <a:defRPr/>
            </a:pPr>
            <a:r>
              <a:rPr lang="de-DE" dirty="0"/>
              <a:t>Mastertitelformat bearbeiten</a:t>
            </a:r>
            <a:endParaRPr dirty="0"/>
          </a:p>
        </p:txBody>
      </p:sp>
      <p:sp>
        <p:nvSpPr>
          <p:cNvPr id="5" name="Inhaltsplatzhalter 2"/>
          <p:cNvSpPr>
            <a:spLocks noGrp="1"/>
          </p:cNvSpPr>
          <p:nvPr>
            <p:ph idx="1"/>
          </p:nvPr>
        </p:nvSpPr>
        <p:spPr bwMode="auto">
          <a:xfrm>
            <a:off x="2711624" y="3428999"/>
            <a:ext cx="9480376" cy="3429001"/>
          </a:xfrm>
          <a:prstGeom prst="rect">
            <a:avLst/>
          </a:prstGeo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defRPr/>
            </a:pPr>
            <a:r>
              <a:rPr lang="de-DE" dirty="0"/>
              <a:t>Mastertextformat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10" name="Freihandform: Form 9">
            <a:extLst>
              <a:ext uri="{FF2B5EF4-FFF2-40B4-BE49-F238E27FC236}">
                <a16:creationId xmlns:a16="http://schemas.microsoft.com/office/drawing/2014/main" id="{79C4A926-F1FA-4AB8-9081-FCD3DA80BD64}"/>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2055971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userDrawn="1">
  <p:cSld name="8_Titel und Inhalt">
    <p:spTree>
      <p:nvGrpSpPr>
        <p:cNvPr id="1" name=""/>
        <p:cNvGrpSpPr/>
        <p:nvPr/>
      </p:nvGrpSpPr>
      <p:grpSpPr bwMode="auto">
        <a:xfrm>
          <a:off x="0" y="0"/>
          <a:ext cx="0" cy="0"/>
          <a:chOff x="0" y="0"/>
          <a:chExt cx="0" cy="0"/>
        </a:xfrm>
      </p:grpSpPr>
      <p:sp>
        <p:nvSpPr>
          <p:cNvPr id="13" name="Bildplatzhalter 4">
            <a:extLst>
              <a:ext uri="{FF2B5EF4-FFF2-40B4-BE49-F238E27FC236}">
                <a16:creationId xmlns:a16="http://schemas.microsoft.com/office/drawing/2014/main" id="{B39B7F53-8C0A-4F3E-8F08-404BB704C876}"/>
              </a:ext>
            </a:extLst>
          </p:cNvPr>
          <p:cNvSpPr>
            <a:spLocks noGrp="1"/>
          </p:cNvSpPr>
          <p:nvPr>
            <p:ph type="pic" sz="quarter" idx="18" hasCustomPrompt="1"/>
          </p:nvPr>
        </p:nvSpPr>
        <p:spPr bwMode="auto">
          <a:xfrm>
            <a:off x="2707435" y="-3726"/>
            <a:ext cx="3182811" cy="3432723"/>
          </a:xfrm>
          <a:custGeom>
            <a:avLst/>
            <a:gdLst>
              <a:gd name="connsiteX0" fmla="*/ 0 w 3182811"/>
              <a:gd name="connsiteY0" fmla="*/ 0 h 3432723"/>
              <a:gd name="connsiteX1" fmla="*/ 3182811 w 3182811"/>
              <a:gd name="connsiteY1" fmla="*/ 0 h 3432723"/>
              <a:gd name="connsiteX2" fmla="*/ 3182811 w 3182811"/>
              <a:gd name="connsiteY2" fmla="*/ 3432723 h 3432723"/>
              <a:gd name="connsiteX3" fmla="*/ 0 w 3182811"/>
              <a:gd name="connsiteY3" fmla="*/ 3432723 h 3432723"/>
              <a:gd name="connsiteX4" fmla="*/ 0 w 3182811"/>
              <a:gd name="connsiteY4" fmla="*/ 0 h 3432723"/>
              <a:gd name="connsiteX0" fmla="*/ 0 w 3182811"/>
              <a:gd name="connsiteY0" fmla="*/ 0 h 3432723"/>
              <a:gd name="connsiteX1" fmla="*/ 3182811 w 3182811"/>
              <a:gd name="connsiteY1" fmla="*/ 0 h 3432723"/>
              <a:gd name="connsiteX2" fmla="*/ 3182811 w 3182811"/>
              <a:gd name="connsiteY2" fmla="*/ 3432723 h 3432723"/>
              <a:gd name="connsiteX3" fmla="*/ 523994 w 3182811"/>
              <a:gd name="connsiteY3" fmla="*/ 3432141 h 3432723"/>
              <a:gd name="connsiteX4" fmla="*/ 0 w 3182811"/>
              <a:gd name="connsiteY4" fmla="*/ 3432723 h 3432723"/>
              <a:gd name="connsiteX5" fmla="*/ 0 w 3182811"/>
              <a:gd name="connsiteY5" fmla="*/ 0 h 3432723"/>
              <a:gd name="connsiteX0" fmla="*/ 4677 w 3187488"/>
              <a:gd name="connsiteY0" fmla="*/ 0 h 3432723"/>
              <a:gd name="connsiteX1" fmla="*/ 3187488 w 3187488"/>
              <a:gd name="connsiteY1" fmla="*/ 0 h 3432723"/>
              <a:gd name="connsiteX2" fmla="*/ 3187488 w 3187488"/>
              <a:gd name="connsiteY2" fmla="*/ 3432723 h 3432723"/>
              <a:gd name="connsiteX3" fmla="*/ 528671 w 3187488"/>
              <a:gd name="connsiteY3" fmla="*/ 3432141 h 3432723"/>
              <a:gd name="connsiteX4" fmla="*/ 0 w 3187488"/>
              <a:gd name="connsiteY4" fmla="*/ 2780249 h 3432723"/>
              <a:gd name="connsiteX5" fmla="*/ 4677 w 3187488"/>
              <a:gd name="connsiteY5" fmla="*/ 0 h 3432723"/>
              <a:gd name="connsiteX0" fmla="*/ 0 w 3182811"/>
              <a:gd name="connsiteY0" fmla="*/ 0 h 3432723"/>
              <a:gd name="connsiteX1" fmla="*/ 3182811 w 3182811"/>
              <a:gd name="connsiteY1" fmla="*/ 0 h 3432723"/>
              <a:gd name="connsiteX2" fmla="*/ 3182811 w 3182811"/>
              <a:gd name="connsiteY2" fmla="*/ 3432723 h 3432723"/>
              <a:gd name="connsiteX3" fmla="*/ 523994 w 3182811"/>
              <a:gd name="connsiteY3" fmla="*/ 3432141 h 3432723"/>
              <a:gd name="connsiteX4" fmla="*/ 23286 w 3182811"/>
              <a:gd name="connsiteY4" fmla="*/ 2927056 h 3432723"/>
              <a:gd name="connsiteX5" fmla="*/ 0 w 3182811"/>
              <a:gd name="connsiteY5" fmla="*/ 0 h 3432723"/>
              <a:gd name="connsiteX0" fmla="*/ 0 w 3164635"/>
              <a:gd name="connsiteY0" fmla="*/ 8389 h 3432723"/>
              <a:gd name="connsiteX1" fmla="*/ 3164635 w 3164635"/>
              <a:gd name="connsiteY1" fmla="*/ 0 h 3432723"/>
              <a:gd name="connsiteX2" fmla="*/ 3164635 w 3164635"/>
              <a:gd name="connsiteY2" fmla="*/ 3432723 h 3432723"/>
              <a:gd name="connsiteX3" fmla="*/ 505818 w 3164635"/>
              <a:gd name="connsiteY3" fmla="*/ 3432141 h 3432723"/>
              <a:gd name="connsiteX4" fmla="*/ 5110 w 3164635"/>
              <a:gd name="connsiteY4" fmla="*/ 2927056 h 3432723"/>
              <a:gd name="connsiteX5" fmla="*/ 0 w 3164635"/>
              <a:gd name="connsiteY5" fmla="*/ 8389 h 3432723"/>
              <a:gd name="connsiteX0" fmla="*/ 22933 w 3159605"/>
              <a:gd name="connsiteY0" fmla="*/ 12583 h 3432723"/>
              <a:gd name="connsiteX1" fmla="*/ 3159605 w 3159605"/>
              <a:gd name="connsiteY1" fmla="*/ 0 h 3432723"/>
              <a:gd name="connsiteX2" fmla="*/ 3159605 w 3159605"/>
              <a:gd name="connsiteY2" fmla="*/ 3432723 h 3432723"/>
              <a:gd name="connsiteX3" fmla="*/ 500788 w 3159605"/>
              <a:gd name="connsiteY3" fmla="*/ 3432141 h 3432723"/>
              <a:gd name="connsiteX4" fmla="*/ 80 w 3159605"/>
              <a:gd name="connsiteY4" fmla="*/ 2927056 h 3432723"/>
              <a:gd name="connsiteX5" fmla="*/ 22933 w 3159605"/>
              <a:gd name="connsiteY5" fmla="*/ 12583 h 3432723"/>
              <a:gd name="connsiteX0" fmla="*/ 924 w 3159966"/>
              <a:gd name="connsiteY0" fmla="*/ 4194 h 3432723"/>
              <a:gd name="connsiteX1" fmla="*/ 3159966 w 3159966"/>
              <a:gd name="connsiteY1" fmla="*/ 0 h 3432723"/>
              <a:gd name="connsiteX2" fmla="*/ 3159966 w 3159966"/>
              <a:gd name="connsiteY2" fmla="*/ 3432723 h 3432723"/>
              <a:gd name="connsiteX3" fmla="*/ 501149 w 3159966"/>
              <a:gd name="connsiteY3" fmla="*/ 3432141 h 3432723"/>
              <a:gd name="connsiteX4" fmla="*/ 441 w 3159966"/>
              <a:gd name="connsiteY4" fmla="*/ 2927056 h 3432723"/>
              <a:gd name="connsiteX5" fmla="*/ 924 w 3159966"/>
              <a:gd name="connsiteY5" fmla="*/ 4194 h 3432723"/>
              <a:gd name="connsiteX0" fmla="*/ 924 w 3159966"/>
              <a:gd name="connsiteY0" fmla="*/ 4194 h 3432723"/>
              <a:gd name="connsiteX1" fmla="*/ 3159966 w 3159966"/>
              <a:gd name="connsiteY1" fmla="*/ 0 h 3432723"/>
              <a:gd name="connsiteX2" fmla="*/ 3159966 w 3159966"/>
              <a:gd name="connsiteY2" fmla="*/ 3432723 h 3432723"/>
              <a:gd name="connsiteX3" fmla="*/ 517818 w 3159966"/>
              <a:gd name="connsiteY3" fmla="*/ 3373800 h 3432723"/>
              <a:gd name="connsiteX4" fmla="*/ 441 w 3159966"/>
              <a:gd name="connsiteY4" fmla="*/ 2927056 h 3432723"/>
              <a:gd name="connsiteX5" fmla="*/ 924 w 3159966"/>
              <a:gd name="connsiteY5" fmla="*/ 4194 h 3432723"/>
              <a:gd name="connsiteX0" fmla="*/ 924 w 3159966"/>
              <a:gd name="connsiteY0" fmla="*/ 4194 h 3432723"/>
              <a:gd name="connsiteX1" fmla="*/ 3159966 w 3159966"/>
              <a:gd name="connsiteY1" fmla="*/ 0 h 3432723"/>
              <a:gd name="connsiteX2" fmla="*/ 3159966 w 3159966"/>
              <a:gd name="connsiteY2" fmla="*/ 3432723 h 3432723"/>
              <a:gd name="connsiteX3" fmla="*/ 501149 w 3159966"/>
              <a:gd name="connsiteY3" fmla="*/ 3424997 h 3432723"/>
              <a:gd name="connsiteX4" fmla="*/ 441 w 3159966"/>
              <a:gd name="connsiteY4" fmla="*/ 2927056 h 3432723"/>
              <a:gd name="connsiteX5" fmla="*/ 924 w 3159966"/>
              <a:gd name="connsiteY5" fmla="*/ 4194 h 3432723"/>
              <a:gd name="connsiteX0" fmla="*/ 924 w 3159966"/>
              <a:gd name="connsiteY0" fmla="*/ 4194 h 3432723"/>
              <a:gd name="connsiteX1" fmla="*/ 3159966 w 3159966"/>
              <a:gd name="connsiteY1" fmla="*/ 0 h 3432723"/>
              <a:gd name="connsiteX2" fmla="*/ 3159966 w 3159966"/>
              <a:gd name="connsiteY2" fmla="*/ 3432723 h 3432723"/>
              <a:gd name="connsiteX3" fmla="*/ 495196 w 3159966"/>
              <a:gd name="connsiteY3" fmla="*/ 3427379 h 3432723"/>
              <a:gd name="connsiteX4" fmla="*/ 441 w 3159966"/>
              <a:gd name="connsiteY4" fmla="*/ 2927056 h 3432723"/>
              <a:gd name="connsiteX5" fmla="*/ 924 w 3159966"/>
              <a:gd name="connsiteY5" fmla="*/ 4194 h 343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966" h="3432723">
                <a:moveTo>
                  <a:pt x="924" y="4194"/>
                </a:moveTo>
                <a:lnTo>
                  <a:pt x="3159966" y="0"/>
                </a:lnTo>
                <a:lnTo>
                  <a:pt x="3159966" y="3432723"/>
                </a:lnTo>
                <a:lnTo>
                  <a:pt x="495196" y="3427379"/>
                </a:lnTo>
                <a:lnTo>
                  <a:pt x="441" y="2927056"/>
                </a:lnTo>
                <a:cubicBezTo>
                  <a:pt x="-1262" y="1954167"/>
                  <a:pt x="2627" y="977083"/>
                  <a:pt x="924" y="4194"/>
                </a:cubicBezTo>
                <a:close/>
              </a:path>
            </a:pathLst>
          </a:custGeom>
          <a:pattFill prst="pct30">
            <a:fgClr>
              <a:schemeClr val="accent2"/>
            </a:fgClr>
            <a:bgClr>
              <a:schemeClr val="bg1"/>
            </a:bgClr>
          </a:pattFill>
        </p:spPr>
        <p:txBody>
          <a:bodyPr anchor="ctr"/>
          <a:lstStyle>
            <a:lvl1pPr marL="0" indent="0" algn="ctr">
              <a:buNone/>
              <a:defRPr>
                <a:solidFill>
                  <a:schemeClr val="accent2"/>
                </a:solidFill>
              </a:defRPr>
            </a:lvl1pPr>
          </a:lstStyle>
          <a:p>
            <a:r>
              <a:rPr lang="de-DE" dirty="0"/>
              <a:t>Bild einfügen</a:t>
            </a:r>
          </a:p>
        </p:txBody>
      </p:sp>
      <p:sp>
        <p:nvSpPr>
          <p:cNvPr id="18" name="Bildplatzhalter 4">
            <a:extLst>
              <a:ext uri="{FF2B5EF4-FFF2-40B4-BE49-F238E27FC236}">
                <a16:creationId xmlns:a16="http://schemas.microsoft.com/office/drawing/2014/main" id="{C400E1F3-76C2-4347-ACDC-57B657CBE3AC}"/>
              </a:ext>
            </a:extLst>
          </p:cNvPr>
          <p:cNvSpPr>
            <a:spLocks noGrp="1"/>
          </p:cNvSpPr>
          <p:nvPr>
            <p:ph type="pic" sz="quarter" idx="12" hasCustomPrompt="1"/>
          </p:nvPr>
        </p:nvSpPr>
        <p:spPr bwMode="auto">
          <a:xfrm>
            <a:off x="5870810" y="0"/>
            <a:ext cx="3182811" cy="3428999"/>
          </a:xfrm>
          <a:prstGeom prst="rect">
            <a:avLst/>
          </a:pr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
        <p:nvSpPr>
          <p:cNvPr id="19" name="Bildplatzhalter 4">
            <a:extLst>
              <a:ext uri="{FF2B5EF4-FFF2-40B4-BE49-F238E27FC236}">
                <a16:creationId xmlns:a16="http://schemas.microsoft.com/office/drawing/2014/main" id="{A75D514C-0835-49DA-A939-BF65222292F4}"/>
              </a:ext>
            </a:extLst>
          </p:cNvPr>
          <p:cNvSpPr>
            <a:spLocks noGrp="1"/>
          </p:cNvSpPr>
          <p:nvPr>
            <p:ph type="pic" sz="quarter" idx="13" hasCustomPrompt="1"/>
          </p:nvPr>
        </p:nvSpPr>
        <p:spPr bwMode="auto">
          <a:xfrm>
            <a:off x="9053621" y="-1"/>
            <a:ext cx="3138379" cy="3428999"/>
          </a:xfrm>
          <a:prstGeom prst="rect">
            <a:avLst/>
          </a:prstGeom>
          <a:pattFill prst="pct30">
            <a:fgClr>
              <a:schemeClr val="accent2"/>
            </a:fgClr>
            <a:bgClr>
              <a:schemeClr val="bg1"/>
            </a:bgClr>
          </a:pattFill>
        </p:spPr>
        <p:txBody>
          <a:bodyPr anchor="ctr"/>
          <a:lstStyle>
            <a:lvl1pPr marL="0" indent="0" algn="ctr">
              <a:buNone/>
              <a:defRPr>
                <a:solidFill>
                  <a:schemeClr val="accent2"/>
                </a:solidFill>
              </a:defRPr>
            </a:lvl1pPr>
          </a:lstStyle>
          <a:p>
            <a:r>
              <a:rPr lang="de-DE" dirty="0"/>
              <a:t>Bild einfügen</a:t>
            </a:r>
          </a:p>
        </p:txBody>
      </p:sp>
      <p:sp>
        <p:nvSpPr>
          <p:cNvPr id="21" name="Bildplatzhalter 4">
            <a:extLst>
              <a:ext uri="{FF2B5EF4-FFF2-40B4-BE49-F238E27FC236}">
                <a16:creationId xmlns:a16="http://schemas.microsoft.com/office/drawing/2014/main" id="{1F7BDDF8-6BE3-4EFA-BEF0-7BC390519003}"/>
              </a:ext>
            </a:extLst>
          </p:cNvPr>
          <p:cNvSpPr>
            <a:spLocks noGrp="1"/>
          </p:cNvSpPr>
          <p:nvPr>
            <p:ph type="pic" sz="quarter" idx="15" hasCustomPrompt="1"/>
          </p:nvPr>
        </p:nvSpPr>
        <p:spPr bwMode="auto">
          <a:xfrm>
            <a:off x="5867401" y="3435988"/>
            <a:ext cx="3182811" cy="3432722"/>
          </a:xfrm>
          <a:prstGeom prst="rect">
            <a:avLst/>
          </a:prstGeom>
          <a:pattFill prst="pct30">
            <a:fgClr>
              <a:schemeClr val="accent2"/>
            </a:fgClr>
            <a:bgClr>
              <a:schemeClr val="bg1"/>
            </a:bgClr>
          </a:pattFill>
        </p:spPr>
        <p:txBody>
          <a:bodyPr anchor="ctr"/>
          <a:lstStyle>
            <a:lvl1pPr marL="0" indent="0" algn="ctr">
              <a:buNone/>
              <a:defRPr>
                <a:solidFill>
                  <a:schemeClr val="accent2"/>
                </a:solidFill>
              </a:defRPr>
            </a:lvl1pPr>
          </a:lstStyle>
          <a:p>
            <a:r>
              <a:rPr lang="de-DE" dirty="0"/>
              <a:t>Bild einfügen</a:t>
            </a:r>
          </a:p>
        </p:txBody>
      </p:sp>
      <p:sp>
        <p:nvSpPr>
          <p:cNvPr id="22" name="Bildplatzhalter 4">
            <a:extLst>
              <a:ext uri="{FF2B5EF4-FFF2-40B4-BE49-F238E27FC236}">
                <a16:creationId xmlns:a16="http://schemas.microsoft.com/office/drawing/2014/main" id="{7C765C93-4F62-439C-9DEE-F96CBEEF4C90}"/>
              </a:ext>
            </a:extLst>
          </p:cNvPr>
          <p:cNvSpPr>
            <a:spLocks noGrp="1"/>
          </p:cNvSpPr>
          <p:nvPr>
            <p:ph type="pic" sz="quarter" idx="16" hasCustomPrompt="1"/>
          </p:nvPr>
        </p:nvSpPr>
        <p:spPr bwMode="auto">
          <a:xfrm>
            <a:off x="9053621" y="3435988"/>
            <a:ext cx="3138380" cy="3422012"/>
          </a:xfrm>
          <a:prstGeom prst="rect">
            <a:avLst/>
          </a:pr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
        <p:nvSpPr>
          <p:cNvPr id="9" name="Freihandform: Form 8">
            <a:extLst>
              <a:ext uri="{FF2B5EF4-FFF2-40B4-BE49-F238E27FC236}">
                <a16:creationId xmlns:a16="http://schemas.microsoft.com/office/drawing/2014/main" id="{8D6A8129-886F-4973-AA74-ACEE52BA5C8B}"/>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0" name="Bildplatzhalter 4">
            <a:extLst>
              <a:ext uri="{FF2B5EF4-FFF2-40B4-BE49-F238E27FC236}">
                <a16:creationId xmlns:a16="http://schemas.microsoft.com/office/drawing/2014/main" id="{BC7F54AB-FD11-46E3-8196-E3F94B0414F1}"/>
              </a:ext>
            </a:extLst>
          </p:cNvPr>
          <p:cNvSpPr>
            <a:spLocks noGrp="1"/>
          </p:cNvSpPr>
          <p:nvPr>
            <p:ph type="pic" sz="quarter" idx="17" hasCustomPrompt="1"/>
          </p:nvPr>
        </p:nvSpPr>
        <p:spPr bwMode="auto">
          <a:xfrm>
            <a:off x="2701968" y="3420818"/>
            <a:ext cx="3169838" cy="3440752"/>
          </a:xfrm>
          <a:custGeom>
            <a:avLst/>
            <a:gdLst>
              <a:gd name="connsiteX0" fmla="*/ 0 w 3160356"/>
              <a:gd name="connsiteY0" fmla="*/ 0 h 3422014"/>
              <a:gd name="connsiteX1" fmla="*/ 3160356 w 3160356"/>
              <a:gd name="connsiteY1" fmla="*/ 0 h 3422014"/>
              <a:gd name="connsiteX2" fmla="*/ 3160356 w 3160356"/>
              <a:gd name="connsiteY2" fmla="*/ 3422014 h 3422014"/>
              <a:gd name="connsiteX3" fmla="*/ 0 w 3160356"/>
              <a:gd name="connsiteY3" fmla="*/ 3422014 h 3422014"/>
              <a:gd name="connsiteX4" fmla="*/ 0 w 3160356"/>
              <a:gd name="connsiteY4" fmla="*/ 0 h 3422014"/>
              <a:gd name="connsiteX0" fmla="*/ 0 w 3160356"/>
              <a:gd name="connsiteY0" fmla="*/ 3261 h 3425275"/>
              <a:gd name="connsiteX1" fmla="*/ 505883 w 3160356"/>
              <a:gd name="connsiteY1" fmla="*/ 0 h 3425275"/>
              <a:gd name="connsiteX2" fmla="*/ 3160356 w 3160356"/>
              <a:gd name="connsiteY2" fmla="*/ 3261 h 3425275"/>
              <a:gd name="connsiteX3" fmla="*/ 3160356 w 3160356"/>
              <a:gd name="connsiteY3" fmla="*/ 3425275 h 3425275"/>
              <a:gd name="connsiteX4" fmla="*/ 0 w 3160356"/>
              <a:gd name="connsiteY4" fmla="*/ 3425275 h 3425275"/>
              <a:gd name="connsiteX5" fmla="*/ 0 w 3160356"/>
              <a:gd name="connsiteY5" fmla="*/ 3261 h 3425275"/>
              <a:gd name="connsiteX0" fmla="*/ 0 w 3169838"/>
              <a:gd name="connsiteY0" fmla="*/ 507197 h 3425275"/>
              <a:gd name="connsiteX1" fmla="*/ 515365 w 3169838"/>
              <a:gd name="connsiteY1" fmla="*/ 0 h 3425275"/>
              <a:gd name="connsiteX2" fmla="*/ 3169838 w 3169838"/>
              <a:gd name="connsiteY2" fmla="*/ 3261 h 3425275"/>
              <a:gd name="connsiteX3" fmla="*/ 3169838 w 3169838"/>
              <a:gd name="connsiteY3" fmla="*/ 3425275 h 3425275"/>
              <a:gd name="connsiteX4" fmla="*/ 9482 w 3169838"/>
              <a:gd name="connsiteY4" fmla="*/ 3425275 h 3425275"/>
              <a:gd name="connsiteX5" fmla="*/ 0 w 3169838"/>
              <a:gd name="connsiteY5" fmla="*/ 507197 h 3425275"/>
              <a:gd name="connsiteX0" fmla="*/ 0 w 3169838"/>
              <a:gd name="connsiteY0" fmla="*/ 509578 h 3427656"/>
              <a:gd name="connsiteX1" fmla="*/ 503459 w 3169838"/>
              <a:gd name="connsiteY1" fmla="*/ 0 h 3427656"/>
              <a:gd name="connsiteX2" fmla="*/ 3169838 w 3169838"/>
              <a:gd name="connsiteY2" fmla="*/ 5642 h 3427656"/>
              <a:gd name="connsiteX3" fmla="*/ 3169838 w 3169838"/>
              <a:gd name="connsiteY3" fmla="*/ 3427656 h 3427656"/>
              <a:gd name="connsiteX4" fmla="*/ 9482 w 3169838"/>
              <a:gd name="connsiteY4" fmla="*/ 3427656 h 3427656"/>
              <a:gd name="connsiteX5" fmla="*/ 0 w 3169838"/>
              <a:gd name="connsiteY5" fmla="*/ 509578 h 3427656"/>
              <a:gd name="connsiteX0" fmla="*/ 0 w 3169838"/>
              <a:gd name="connsiteY0" fmla="*/ 509578 h 3427656"/>
              <a:gd name="connsiteX1" fmla="*/ 571325 w 3169838"/>
              <a:gd name="connsiteY1" fmla="*/ 0 h 3427656"/>
              <a:gd name="connsiteX2" fmla="*/ 3169838 w 3169838"/>
              <a:gd name="connsiteY2" fmla="*/ 5642 h 3427656"/>
              <a:gd name="connsiteX3" fmla="*/ 3169838 w 3169838"/>
              <a:gd name="connsiteY3" fmla="*/ 3427656 h 3427656"/>
              <a:gd name="connsiteX4" fmla="*/ 9482 w 3169838"/>
              <a:gd name="connsiteY4" fmla="*/ 3427656 h 3427656"/>
              <a:gd name="connsiteX5" fmla="*/ 0 w 3169838"/>
              <a:gd name="connsiteY5" fmla="*/ 509578 h 3427656"/>
              <a:gd name="connsiteX0" fmla="*/ 0 w 3169838"/>
              <a:gd name="connsiteY0" fmla="*/ 519103 h 3437181"/>
              <a:gd name="connsiteX1" fmla="*/ 514175 w 3169838"/>
              <a:gd name="connsiteY1" fmla="*/ 0 h 3437181"/>
              <a:gd name="connsiteX2" fmla="*/ 3169838 w 3169838"/>
              <a:gd name="connsiteY2" fmla="*/ 15167 h 3437181"/>
              <a:gd name="connsiteX3" fmla="*/ 3169838 w 3169838"/>
              <a:gd name="connsiteY3" fmla="*/ 3437181 h 3437181"/>
              <a:gd name="connsiteX4" fmla="*/ 9482 w 3169838"/>
              <a:gd name="connsiteY4" fmla="*/ 3437181 h 3437181"/>
              <a:gd name="connsiteX5" fmla="*/ 0 w 3169838"/>
              <a:gd name="connsiteY5" fmla="*/ 519103 h 3437181"/>
              <a:gd name="connsiteX0" fmla="*/ 0 w 3169838"/>
              <a:gd name="connsiteY0" fmla="*/ 519103 h 3437181"/>
              <a:gd name="connsiteX1" fmla="*/ 502269 w 3169838"/>
              <a:gd name="connsiteY1" fmla="*/ 0 h 3437181"/>
              <a:gd name="connsiteX2" fmla="*/ 3169838 w 3169838"/>
              <a:gd name="connsiteY2" fmla="*/ 15167 h 3437181"/>
              <a:gd name="connsiteX3" fmla="*/ 3169838 w 3169838"/>
              <a:gd name="connsiteY3" fmla="*/ 3437181 h 3437181"/>
              <a:gd name="connsiteX4" fmla="*/ 9482 w 3169838"/>
              <a:gd name="connsiteY4" fmla="*/ 3437181 h 3437181"/>
              <a:gd name="connsiteX5" fmla="*/ 0 w 3169838"/>
              <a:gd name="connsiteY5" fmla="*/ 519103 h 3437181"/>
              <a:gd name="connsiteX0" fmla="*/ 3124 w 3172962"/>
              <a:gd name="connsiteY0" fmla="*/ 519103 h 3444324"/>
              <a:gd name="connsiteX1" fmla="*/ 505393 w 3172962"/>
              <a:gd name="connsiteY1" fmla="*/ 0 h 3444324"/>
              <a:gd name="connsiteX2" fmla="*/ 3172962 w 3172962"/>
              <a:gd name="connsiteY2" fmla="*/ 15167 h 3444324"/>
              <a:gd name="connsiteX3" fmla="*/ 3172962 w 3172962"/>
              <a:gd name="connsiteY3" fmla="*/ 3437181 h 3444324"/>
              <a:gd name="connsiteX4" fmla="*/ 700 w 3172962"/>
              <a:gd name="connsiteY4" fmla="*/ 3444324 h 3444324"/>
              <a:gd name="connsiteX5" fmla="*/ 3124 w 3172962"/>
              <a:gd name="connsiteY5" fmla="*/ 519103 h 3444324"/>
              <a:gd name="connsiteX0" fmla="*/ 0 w 3169838"/>
              <a:gd name="connsiteY0" fmla="*/ 519103 h 3447896"/>
              <a:gd name="connsiteX1" fmla="*/ 502269 w 3169838"/>
              <a:gd name="connsiteY1" fmla="*/ 0 h 3447896"/>
              <a:gd name="connsiteX2" fmla="*/ 3169838 w 3169838"/>
              <a:gd name="connsiteY2" fmla="*/ 15167 h 3447896"/>
              <a:gd name="connsiteX3" fmla="*/ 3169838 w 3169838"/>
              <a:gd name="connsiteY3" fmla="*/ 3437181 h 3447896"/>
              <a:gd name="connsiteX4" fmla="*/ 4719 w 3169838"/>
              <a:gd name="connsiteY4" fmla="*/ 3447896 h 3447896"/>
              <a:gd name="connsiteX5" fmla="*/ 0 w 3169838"/>
              <a:gd name="connsiteY5" fmla="*/ 519103 h 3447896"/>
              <a:gd name="connsiteX0" fmla="*/ 0 w 3169838"/>
              <a:gd name="connsiteY0" fmla="*/ 519103 h 3437181"/>
              <a:gd name="connsiteX1" fmla="*/ 502269 w 3169838"/>
              <a:gd name="connsiteY1" fmla="*/ 0 h 3437181"/>
              <a:gd name="connsiteX2" fmla="*/ 3169838 w 3169838"/>
              <a:gd name="connsiteY2" fmla="*/ 15167 h 3437181"/>
              <a:gd name="connsiteX3" fmla="*/ 3169838 w 3169838"/>
              <a:gd name="connsiteY3" fmla="*/ 3437181 h 3437181"/>
              <a:gd name="connsiteX4" fmla="*/ 9481 w 3169838"/>
              <a:gd name="connsiteY4" fmla="*/ 3428846 h 3437181"/>
              <a:gd name="connsiteX5" fmla="*/ 0 w 3169838"/>
              <a:gd name="connsiteY5" fmla="*/ 519103 h 3437181"/>
              <a:gd name="connsiteX0" fmla="*/ 0 w 3169838"/>
              <a:gd name="connsiteY0" fmla="*/ 519103 h 3440752"/>
              <a:gd name="connsiteX1" fmla="*/ 502269 w 3169838"/>
              <a:gd name="connsiteY1" fmla="*/ 0 h 3440752"/>
              <a:gd name="connsiteX2" fmla="*/ 3169838 w 3169838"/>
              <a:gd name="connsiteY2" fmla="*/ 15167 h 3440752"/>
              <a:gd name="connsiteX3" fmla="*/ 3169838 w 3169838"/>
              <a:gd name="connsiteY3" fmla="*/ 3437181 h 3440752"/>
              <a:gd name="connsiteX4" fmla="*/ 4719 w 3169838"/>
              <a:gd name="connsiteY4" fmla="*/ 3440752 h 3440752"/>
              <a:gd name="connsiteX5" fmla="*/ 0 w 3169838"/>
              <a:gd name="connsiteY5" fmla="*/ 519103 h 344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38" h="3440752">
                <a:moveTo>
                  <a:pt x="0" y="519103"/>
                </a:moveTo>
                <a:lnTo>
                  <a:pt x="502269" y="0"/>
                </a:lnTo>
                <a:lnTo>
                  <a:pt x="3169838" y="15167"/>
                </a:lnTo>
                <a:lnTo>
                  <a:pt x="3169838" y="3437181"/>
                </a:lnTo>
                <a:lnTo>
                  <a:pt x="4719" y="3440752"/>
                </a:lnTo>
                <a:cubicBezTo>
                  <a:pt x="1558" y="2468059"/>
                  <a:pt x="3161" y="1491796"/>
                  <a:pt x="0" y="519103"/>
                </a:cubicBezTo>
                <a:close/>
              </a:path>
            </a:pathLst>
          </a:cu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3503712" y="2708919"/>
            <a:ext cx="8352928" cy="1440160"/>
          </a:xfrm>
          <a:prstGeom prst="rect">
            <a:avLst/>
          </a:prstGeom>
          <a:solidFill>
            <a:srgbClr val="FFFFFF">
              <a:alpha val="70980"/>
            </a:srgbClr>
          </a:solidFill>
        </p:spPr>
        <p:txBody>
          <a:bodyPr anchor="ctr"/>
          <a:lstStyle>
            <a:lvl1pPr marL="0" indent="0" algn="ctr">
              <a:buNone/>
              <a:defRPr sz="4800"/>
            </a:lvl1pPr>
            <a:lvl2pPr marL="457200" indent="0" algn="ctr">
              <a:buNone/>
              <a:defRPr sz="2800"/>
            </a:lvl2pPr>
            <a:lvl3pPr marL="914400" indent="0" algn="ctr">
              <a:buNone/>
              <a:defRPr/>
            </a:lvl3pPr>
            <a:lvl4pPr algn="ctr">
              <a:defRPr/>
            </a:lvl4pPr>
            <a:lvl5pPr algn="ctr">
              <a:defRPr/>
            </a:lvl5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1073623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9_Titel und Inhalt">
    <p:spTree>
      <p:nvGrpSpPr>
        <p:cNvPr id="1" name=""/>
        <p:cNvGrpSpPr/>
        <p:nvPr/>
      </p:nvGrpSpPr>
      <p:grpSpPr bwMode="auto">
        <a:xfrm>
          <a:off x="0" y="0"/>
          <a:ext cx="0" cy="0"/>
          <a:chOff x="0" y="0"/>
          <a:chExt cx="0" cy="0"/>
        </a:xfrm>
      </p:grpSpPr>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2711450" y="1"/>
            <a:ext cx="9480550" cy="3428998"/>
          </a:xfrm>
          <a:prstGeom prst="rect">
            <a:avLst/>
          </a:prstGeom>
        </p:spPr>
        <p:txBody>
          <a:bodyPr anchor="ctr"/>
          <a:lstStyle>
            <a:lvl1pPr marL="0" indent="0" algn="ctr">
              <a:buNone/>
              <a:defRPr sz="4800"/>
            </a:lvl1pPr>
            <a:lvl2pPr marL="457200" indent="0" algn="ctr">
              <a:buNone/>
              <a:defRPr sz="2800"/>
            </a:lvl2pPr>
            <a:lvl3pPr marL="914400" indent="0" algn="ctr">
              <a:buNone/>
              <a:defRPr/>
            </a:lvl3pPr>
            <a:lvl4pPr algn="ctr">
              <a:defRPr/>
            </a:lvl4pPr>
            <a:lvl5pPr algn="ctr">
              <a:defRPr/>
            </a:lvl5pPr>
          </a:lstStyle>
          <a:p>
            <a:pPr lvl="0"/>
            <a:r>
              <a:rPr lang="de-DE" dirty="0"/>
              <a:t>Mastertextformat bearbeiten</a:t>
            </a:r>
          </a:p>
          <a:p>
            <a:pPr lvl="1"/>
            <a:r>
              <a:rPr lang="de-DE" dirty="0"/>
              <a:t>Zweite Ebene</a:t>
            </a:r>
          </a:p>
        </p:txBody>
      </p:sp>
      <p:sp>
        <p:nvSpPr>
          <p:cNvPr id="19" name="Freihandform: Form 18">
            <a:extLst>
              <a:ext uri="{FF2B5EF4-FFF2-40B4-BE49-F238E27FC236}">
                <a16:creationId xmlns:a16="http://schemas.microsoft.com/office/drawing/2014/main" id="{FC8DAAFA-949D-404E-87F4-DC5C29DA080F}"/>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7" name="Bildplatzhalter 4">
            <a:extLst>
              <a:ext uri="{FF2B5EF4-FFF2-40B4-BE49-F238E27FC236}">
                <a16:creationId xmlns:a16="http://schemas.microsoft.com/office/drawing/2014/main" id="{70FE37AE-7534-4019-A451-1B031EE27916}"/>
              </a:ext>
            </a:extLst>
          </p:cNvPr>
          <p:cNvSpPr>
            <a:spLocks noGrp="1"/>
          </p:cNvSpPr>
          <p:nvPr>
            <p:ph type="pic" sz="quarter" idx="17" hasCustomPrompt="1"/>
          </p:nvPr>
        </p:nvSpPr>
        <p:spPr bwMode="auto">
          <a:xfrm>
            <a:off x="2701968" y="3425508"/>
            <a:ext cx="9480550" cy="3439933"/>
          </a:xfrm>
          <a:custGeom>
            <a:avLst/>
            <a:gdLst>
              <a:gd name="connsiteX0" fmla="*/ 0 w 3160356"/>
              <a:gd name="connsiteY0" fmla="*/ 0 h 3422014"/>
              <a:gd name="connsiteX1" fmla="*/ 3160356 w 3160356"/>
              <a:gd name="connsiteY1" fmla="*/ 0 h 3422014"/>
              <a:gd name="connsiteX2" fmla="*/ 3160356 w 3160356"/>
              <a:gd name="connsiteY2" fmla="*/ 3422014 h 3422014"/>
              <a:gd name="connsiteX3" fmla="*/ 0 w 3160356"/>
              <a:gd name="connsiteY3" fmla="*/ 3422014 h 3422014"/>
              <a:gd name="connsiteX4" fmla="*/ 0 w 3160356"/>
              <a:gd name="connsiteY4" fmla="*/ 0 h 3422014"/>
              <a:gd name="connsiteX0" fmla="*/ 0 w 3160356"/>
              <a:gd name="connsiteY0" fmla="*/ 3261 h 3425275"/>
              <a:gd name="connsiteX1" fmla="*/ 505883 w 3160356"/>
              <a:gd name="connsiteY1" fmla="*/ 0 h 3425275"/>
              <a:gd name="connsiteX2" fmla="*/ 3160356 w 3160356"/>
              <a:gd name="connsiteY2" fmla="*/ 3261 h 3425275"/>
              <a:gd name="connsiteX3" fmla="*/ 3160356 w 3160356"/>
              <a:gd name="connsiteY3" fmla="*/ 3425275 h 3425275"/>
              <a:gd name="connsiteX4" fmla="*/ 0 w 3160356"/>
              <a:gd name="connsiteY4" fmla="*/ 3425275 h 3425275"/>
              <a:gd name="connsiteX5" fmla="*/ 0 w 3160356"/>
              <a:gd name="connsiteY5" fmla="*/ 3261 h 3425275"/>
              <a:gd name="connsiteX0" fmla="*/ 0 w 3169838"/>
              <a:gd name="connsiteY0" fmla="*/ 507197 h 3425275"/>
              <a:gd name="connsiteX1" fmla="*/ 515365 w 3169838"/>
              <a:gd name="connsiteY1" fmla="*/ 0 h 3425275"/>
              <a:gd name="connsiteX2" fmla="*/ 3169838 w 3169838"/>
              <a:gd name="connsiteY2" fmla="*/ 3261 h 3425275"/>
              <a:gd name="connsiteX3" fmla="*/ 3169838 w 3169838"/>
              <a:gd name="connsiteY3" fmla="*/ 3425275 h 3425275"/>
              <a:gd name="connsiteX4" fmla="*/ 9482 w 3169838"/>
              <a:gd name="connsiteY4" fmla="*/ 3425275 h 3425275"/>
              <a:gd name="connsiteX5" fmla="*/ 0 w 3169838"/>
              <a:gd name="connsiteY5" fmla="*/ 507197 h 3425275"/>
              <a:gd name="connsiteX0" fmla="*/ 0 w 3169838"/>
              <a:gd name="connsiteY0" fmla="*/ 510840 h 3428918"/>
              <a:gd name="connsiteX1" fmla="*/ 176747 w 3169838"/>
              <a:gd name="connsiteY1" fmla="*/ 0 h 3428918"/>
              <a:gd name="connsiteX2" fmla="*/ 3169838 w 3169838"/>
              <a:gd name="connsiteY2" fmla="*/ 6904 h 3428918"/>
              <a:gd name="connsiteX3" fmla="*/ 3169838 w 3169838"/>
              <a:gd name="connsiteY3" fmla="*/ 3428918 h 3428918"/>
              <a:gd name="connsiteX4" fmla="*/ 9482 w 3169838"/>
              <a:gd name="connsiteY4" fmla="*/ 3428918 h 3428918"/>
              <a:gd name="connsiteX5" fmla="*/ 0 w 3169838"/>
              <a:gd name="connsiteY5" fmla="*/ 510840 h 3428918"/>
              <a:gd name="connsiteX0" fmla="*/ 0 w 3169838"/>
              <a:gd name="connsiteY0" fmla="*/ 512030 h 3430108"/>
              <a:gd name="connsiteX1" fmla="*/ 169183 w 3169838"/>
              <a:gd name="connsiteY1" fmla="*/ 0 h 3430108"/>
              <a:gd name="connsiteX2" fmla="*/ 3169838 w 3169838"/>
              <a:gd name="connsiteY2" fmla="*/ 8094 h 3430108"/>
              <a:gd name="connsiteX3" fmla="*/ 3169838 w 3169838"/>
              <a:gd name="connsiteY3" fmla="*/ 3430108 h 3430108"/>
              <a:gd name="connsiteX4" fmla="*/ 9482 w 3169838"/>
              <a:gd name="connsiteY4" fmla="*/ 3430108 h 3430108"/>
              <a:gd name="connsiteX5" fmla="*/ 0 w 3169838"/>
              <a:gd name="connsiteY5" fmla="*/ 512030 h 3430108"/>
              <a:gd name="connsiteX0" fmla="*/ 0 w 3169838"/>
              <a:gd name="connsiteY0" fmla="*/ 514412 h 3432490"/>
              <a:gd name="connsiteX1" fmla="*/ 169581 w 3169838"/>
              <a:gd name="connsiteY1" fmla="*/ 0 h 3432490"/>
              <a:gd name="connsiteX2" fmla="*/ 3169838 w 3169838"/>
              <a:gd name="connsiteY2" fmla="*/ 10476 h 3432490"/>
              <a:gd name="connsiteX3" fmla="*/ 3169838 w 3169838"/>
              <a:gd name="connsiteY3" fmla="*/ 3432490 h 3432490"/>
              <a:gd name="connsiteX4" fmla="*/ 9482 w 3169838"/>
              <a:gd name="connsiteY4" fmla="*/ 3432490 h 3432490"/>
              <a:gd name="connsiteX5" fmla="*/ 0 w 3169838"/>
              <a:gd name="connsiteY5" fmla="*/ 514412 h 3432490"/>
              <a:gd name="connsiteX0" fmla="*/ 0 w 3169838"/>
              <a:gd name="connsiteY0" fmla="*/ 514412 h 3438742"/>
              <a:gd name="connsiteX1" fmla="*/ 169581 w 3169838"/>
              <a:gd name="connsiteY1" fmla="*/ 0 h 3438742"/>
              <a:gd name="connsiteX2" fmla="*/ 3169838 w 3169838"/>
              <a:gd name="connsiteY2" fmla="*/ 10476 h 3438742"/>
              <a:gd name="connsiteX3" fmla="*/ 3169838 w 3169838"/>
              <a:gd name="connsiteY3" fmla="*/ 3432490 h 3438742"/>
              <a:gd name="connsiteX4" fmla="*/ 1643 w 3169838"/>
              <a:gd name="connsiteY4" fmla="*/ 3438742 h 3438742"/>
              <a:gd name="connsiteX5" fmla="*/ 0 w 3169838"/>
              <a:gd name="connsiteY5" fmla="*/ 514412 h 3438742"/>
              <a:gd name="connsiteX0" fmla="*/ 0 w 3169838"/>
              <a:gd name="connsiteY0" fmla="*/ 514412 h 3441124"/>
              <a:gd name="connsiteX1" fmla="*/ 169581 w 3169838"/>
              <a:gd name="connsiteY1" fmla="*/ 0 h 3441124"/>
              <a:gd name="connsiteX2" fmla="*/ 3169838 w 3169838"/>
              <a:gd name="connsiteY2" fmla="*/ 10476 h 3441124"/>
              <a:gd name="connsiteX3" fmla="*/ 3169838 w 3169838"/>
              <a:gd name="connsiteY3" fmla="*/ 3432490 h 3441124"/>
              <a:gd name="connsiteX4" fmla="*/ 5226 w 3169838"/>
              <a:gd name="connsiteY4" fmla="*/ 3441124 h 3441124"/>
              <a:gd name="connsiteX5" fmla="*/ 0 w 3169838"/>
              <a:gd name="connsiteY5" fmla="*/ 514412 h 3441124"/>
              <a:gd name="connsiteX0" fmla="*/ 0 w 3169838"/>
              <a:gd name="connsiteY0" fmla="*/ 514412 h 3439933"/>
              <a:gd name="connsiteX1" fmla="*/ 169581 w 3169838"/>
              <a:gd name="connsiteY1" fmla="*/ 0 h 3439933"/>
              <a:gd name="connsiteX2" fmla="*/ 3169838 w 3169838"/>
              <a:gd name="connsiteY2" fmla="*/ 10476 h 3439933"/>
              <a:gd name="connsiteX3" fmla="*/ 3169838 w 3169838"/>
              <a:gd name="connsiteY3" fmla="*/ 3432490 h 3439933"/>
              <a:gd name="connsiteX4" fmla="*/ 2439 w 3169838"/>
              <a:gd name="connsiteY4" fmla="*/ 3439933 h 3439933"/>
              <a:gd name="connsiteX5" fmla="*/ 0 w 3169838"/>
              <a:gd name="connsiteY5" fmla="*/ 514412 h 34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38" h="3439933">
                <a:moveTo>
                  <a:pt x="0" y="514412"/>
                </a:moveTo>
                <a:lnTo>
                  <a:pt x="169581" y="0"/>
                </a:lnTo>
                <a:lnTo>
                  <a:pt x="3169838" y="10476"/>
                </a:lnTo>
                <a:lnTo>
                  <a:pt x="3169838" y="3432490"/>
                </a:lnTo>
                <a:lnTo>
                  <a:pt x="2439" y="3439933"/>
                </a:lnTo>
                <a:cubicBezTo>
                  <a:pt x="-722" y="2467240"/>
                  <a:pt x="3161" y="1487105"/>
                  <a:pt x="0" y="514412"/>
                </a:cubicBezTo>
                <a:close/>
              </a:path>
            </a:pathLst>
          </a:cu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Tree>
    <p:extLst>
      <p:ext uri="{BB962C8B-B14F-4D97-AF65-F5344CB8AC3E}">
        <p14:creationId xmlns:p14="http://schemas.microsoft.com/office/powerpoint/2010/main" val="971573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10_Titel und Inhalt">
    <p:spTree>
      <p:nvGrpSpPr>
        <p:cNvPr id="1" name=""/>
        <p:cNvGrpSpPr/>
        <p:nvPr/>
      </p:nvGrpSpPr>
      <p:grpSpPr bwMode="auto">
        <a:xfrm>
          <a:off x="0" y="0"/>
          <a:ext cx="0" cy="0"/>
          <a:chOff x="0" y="0"/>
          <a:chExt cx="0" cy="0"/>
        </a:xfrm>
      </p:grpSpPr>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2711450" y="1"/>
            <a:ext cx="9480550" cy="3428998"/>
          </a:xfrm>
          <a:prstGeom prst="rect">
            <a:avLst/>
          </a:prstGeom>
        </p:spPr>
        <p:txBody>
          <a:bodyPr anchor="ctr"/>
          <a:lstStyle>
            <a:lvl1pPr marL="0" indent="0" algn="ctr">
              <a:buNone/>
              <a:defRPr sz="4800"/>
            </a:lvl1pPr>
            <a:lvl2pPr marL="457200" indent="0" algn="ctr">
              <a:buNone/>
              <a:defRPr sz="2800"/>
            </a:lvl2pPr>
            <a:lvl3pPr marL="914400" indent="0" algn="ctr">
              <a:buNone/>
              <a:defRPr/>
            </a:lvl3pPr>
            <a:lvl4pPr algn="ctr">
              <a:defRPr/>
            </a:lvl4pPr>
            <a:lvl5pPr algn="ctr">
              <a:defRPr/>
            </a:lvl5pPr>
          </a:lstStyle>
          <a:p>
            <a:pPr lvl="0"/>
            <a:r>
              <a:rPr lang="de-DE" dirty="0"/>
              <a:t>Mastertextformat bearbeiten</a:t>
            </a:r>
          </a:p>
          <a:p>
            <a:pPr lvl="1"/>
            <a:r>
              <a:rPr lang="de-DE" dirty="0"/>
              <a:t>Zweite Ebene</a:t>
            </a:r>
          </a:p>
        </p:txBody>
      </p:sp>
      <p:sp>
        <p:nvSpPr>
          <p:cNvPr id="3" name="Textplatzhalter 2">
            <a:extLst>
              <a:ext uri="{FF2B5EF4-FFF2-40B4-BE49-F238E27FC236}">
                <a16:creationId xmlns:a16="http://schemas.microsoft.com/office/drawing/2014/main" id="{8C2E7DA8-EE20-4B23-AC40-45AB8E336065}"/>
              </a:ext>
            </a:extLst>
          </p:cNvPr>
          <p:cNvSpPr>
            <a:spLocks noGrp="1"/>
          </p:cNvSpPr>
          <p:nvPr>
            <p:ph type="body" sz="quarter" idx="11"/>
          </p:nvPr>
        </p:nvSpPr>
        <p:spPr>
          <a:xfrm>
            <a:off x="2711450" y="3428999"/>
            <a:ext cx="9480550" cy="3429001"/>
          </a:xfrm>
          <a:prstGeom prst="rect">
            <a:avLst/>
          </a:prstGeo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reihandform: Form 5">
            <a:extLst>
              <a:ext uri="{FF2B5EF4-FFF2-40B4-BE49-F238E27FC236}">
                <a16:creationId xmlns:a16="http://schemas.microsoft.com/office/drawing/2014/main" id="{C03A7D34-FED4-4B0C-9C41-9EFC95FEED82}"/>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3073631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1_Abspann">
    <p:bg>
      <p:bgPr>
        <a:solidFill>
          <a:schemeClr val="accent3"/>
        </a:solidFill>
        <a:effectLst/>
      </p:bgPr>
    </p:bg>
    <p:spTree>
      <p:nvGrpSpPr>
        <p:cNvPr id="1" name=""/>
        <p:cNvGrpSpPr/>
        <p:nvPr/>
      </p:nvGrpSpPr>
      <p:grpSpPr bwMode="auto">
        <a:xfrm>
          <a:off x="0" y="0"/>
          <a:ext cx="0" cy="0"/>
          <a:chOff x="0" y="0"/>
          <a:chExt cx="0" cy="0"/>
        </a:xfrm>
      </p:grpSpPr>
      <p:sp>
        <p:nvSpPr>
          <p:cNvPr id="12" name="Rechteck 11">
            <a:extLst>
              <a:ext uri="{FF2B5EF4-FFF2-40B4-BE49-F238E27FC236}">
                <a16:creationId xmlns:a16="http://schemas.microsoft.com/office/drawing/2014/main" id="{071F51C3-40DE-45EA-85EC-8C4FCA5022E0}"/>
              </a:ext>
            </a:extLst>
          </p:cNvPr>
          <p:cNvSpPr/>
          <p:nvPr userDrawn="1"/>
        </p:nvSpPr>
        <p:spPr bwMode="auto">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 name="Gruppieren 2"/>
          <p:cNvGrpSpPr/>
          <p:nvPr userDrawn="1"/>
        </p:nvGrpSpPr>
        <p:grpSpPr bwMode="auto">
          <a:xfrm>
            <a:off x="-2171700" y="-4090737"/>
            <a:ext cx="17509708" cy="14561894"/>
            <a:chOff x="1571988" y="-5551268"/>
            <a:chExt cx="16004812" cy="13310352"/>
          </a:xfrm>
        </p:grpSpPr>
        <p:sp>
          <p:nvSpPr>
            <p:cNvPr id="5"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dirty="0"/>
            </a:p>
          </p:txBody>
        </p:sp>
        <p:sp>
          <p:nvSpPr>
            <p:cNvPr id="6"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dirty="0"/>
            </a:p>
          </p:txBody>
        </p:sp>
        <p:sp>
          <p:nvSpPr>
            <p:cNvPr id="7"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dirty="0"/>
            </a:p>
          </p:txBody>
        </p:sp>
        <p:sp>
          <p:nvSpPr>
            <p:cNvPr id="8"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dirty="0"/>
            </a:p>
          </p:txBody>
        </p:sp>
      </p:grpSp>
      <p:sp>
        <p:nvSpPr>
          <p:cNvPr id="2" name="Rechteck 1">
            <a:extLst>
              <a:ext uri="{FF2B5EF4-FFF2-40B4-BE49-F238E27FC236}">
                <a16:creationId xmlns:a16="http://schemas.microsoft.com/office/drawing/2014/main" id="{0968E758-21E3-4770-83D6-450536B44D9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itel 2"/>
          <p:cNvSpPr>
            <a:spLocks/>
          </p:cNvSpPr>
          <p:nvPr userDrawn="1"/>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dirty="0">
                <a:latin typeface="Zapf Humanist 601" pitchFamily="50" charset="0"/>
              </a:rPr>
              <a:t>Philosophische Fakultät</a:t>
            </a:r>
            <a:endParaRPr dirty="0">
              <a:latin typeface="Zapf Humanist 601" pitchFamily="50" charset="0"/>
            </a:endParaRPr>
          </a:p>
          <a:p>
            <a:pPr algn="ctr">
              <a:lnSpc>
                <a:spcPct val="100000"/>
              </a:lnSpc>
              <a:defRPr/>
            </a:pPr>
            <a:r>
              <a:rPr lang="de-DE" sz="2000" dirty="0">
                <a:latin typeface="Zapf Humanist 601" pitchFamily="50" charset="0"/>
              </a:rPr>
              <a:t>2021</a:t>
            </a:r>
            <a:endParaRPr dirty="0">
              <a:latin typeface="Zapf Humanist 601" pitchFamily="50" charset="0"/>
            </a:endParaRPr>
          </a:p>
        </p:txBody>
      </p:sp>
      <p:pic>
        <p:nvPicPr>
          <p:cNvPr id="10" name="Grafik 4" descr="Ein Bild, das sitzend, computer, dunkel, Computer enthält.&#10;&#10;Automatisch generierte Beschreibung"/>
          <p:cNvPicPr>
            <a:picLocks noChangeAspect="1"/>
          </p:cNvPicPr>
          <p:nvPr userDrawn="1"/>
        </p:nvPicPr>
        <p:blipFill>
          <a:blip r:embed="rId2"/>
          <a:stretch/>
        </p:blipFill>
        <p:spPr bwMode="auto">
          <a:xfrm>
            <a:off x="4913357" y="2225049"/>
            <a:ext cx="2365286" cy="2365286"/>
          </a:xfrm>
          <a:prstGeom prst="rect">
            <a:avLst/>
          </a:prstGeom>
        </p:spPr>
      </p:pic>
      <p:sp>
        <p:nvSpPr>
          <p:cNvPr id="18" name="Freihandform: Form 17">
            <a:extLst>
              <a:ext uri="{FF2B5EF4-FFF2-40B4-BE49-F238E27FC236}">
                <a16:creationId xmlns:a16="http://schemas.microsoft.com/office/drawing/2014/main" id="{67CDEBB9-1819-42CE-8392-429BFA683DB6}"/>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2150690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0" fill="hold"/>
                                        <p:tgtEl>
                                          <p:spTgt spid="4"/>
                                        </p:tgtEl>
                                        <p:attrNameLst>
                                          <p:attrName>ppt_w</p:attrName>
                                        </p:attrNameLst>
                                      </p:cBhvr>
                                      <p:tavLst>
                                        <p:tav tm="0">
                                          <p:val>
                                            <p:fltVal val="0"/>
                                          </p:val>
                                        </p:tav>
                                        <p:tav tm="100000">
                                          <p:val>
                                            <p:strVal val="#ppt_w"/>
                                          </p:val>
                                        </p:tav>
                                      </p:tavLst>
                                    </p:anim>
                                    <p:anim calcmode="lin" valueType="num">
                                      <p:cBhvr>
                                        <p:cTn id="11" dur="5000" fill="hold"/>
                                        <p:tgtEl>
                                          <p:spTgt spid="4"/>
                                        </p:tgtEl>
                                        <p:attrNameLst>
                                          <p:attrName>ppt_h</p:attrName>
                                        </p:attrNameLst>
                                      </p:cBhvr>
                                      <p:tavLst>
                                        <p:tav tm="0">
                                          <p:val>
                                            <p:fltVal val="0"/>
                                          </p:val>
                                        </p:tav>
                                        <p:tav tm="100000">
                                          <p:val>
                                            <p:strVal val="#ppt_h"/>
                                          </p:val>
                                        </p:tav>
                                      </p:tavLst>
                                    </p:anim>
                                    <p:anim calcmode="lin" valueType="num">
                                      <p:cBhvr>
                                        <p:cTn id="12" dur="5000" fill="hold"/>
                                        <p:tgtEl>
                                          <p:spTgt spid="4"/>
                                        </p:tgtEl>
                                        <p:attrNameLst>
                                          <p:attrName>style.rotation</p:attrName>
                                        </p:attrNameLst>
                                      </p:cBhvr>
                                      <p:tavLst>
                                        <p:tav tm="0">
                                          <p:val>
                                            <p:fltVal val="90"/>
                                          </p:val>
                                        </p:tav>
                                        <p:tav tm="100000">
                                          <p:val>
                                            <p:fltVal val="0"/>
                                          </p:val>
                                        </p:tav>
                                      </p:tavLst>
                                    </p:anim>
                                    <p:animEffect transition="in" filter="fade">
                                      <p:cBhvr>
                                        <p:cTn id="13" dur="5000"/>
                                        <p:tgtEl>
                                          <p:spTgt spid="4"/>
                                        </p:tgtEl>
                                      </p:cBhvr>
                                    </p:animEffect>
                                  </p:childTnLst>
                                </p:cTn>
                              </p:par>
                              <p:par>
                                <p:cTn id="14" presetID="42" presetClass="entr" presetSubtype="0" fill="hold" nodeType="withEffect">
                                  <p:stCondLst>
                                    <p:cond delay="1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30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9"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4" name="Freihandform: Form 33">
            <a:extLst>
              <a:ext uri="{FF2B5EF4-FFF2-40B4-BE49-F238E27FC236}">
                <a16:creationId xmlns:a16="http://schemas.microsoft.com/office/drawing/2014/main" id="{3E0EDAB6-3DB6-46E2-8EDE-B102324DEA90}"/>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41" name="Textplatzhalter 40">
            <a:extLst>
              <a:ext uri="{FF2B5EF4-FFF2-40B4-BE49-F238E27FC236}">
                <a16:creationId xmlns:a16="http://schemas.microsoft.com/office/drawing/2014/main" id="{33CC4B27-81CA-41B1-95A1-7C537A00CFEB}"/>
              </a:ext>
            </a:extLst>
          </p:cNvPr>
          <p:cNvSpPr>
            <a:spLocks noGrp="1"/>
          </p:cNvSpPr>
          <p:nvPr>
            <p:ph type="body" sz="quarter" idx="16" hasCustomPrompt="1"/>
          </p:nvPr>
        </p:nvSpPr>
        <p:spPr>
          <a:xfrm>
            <a:off x="873145" y="540000"/>
            <a:ext cx="3062615" cy="917513"/>
          </a:xfrm>
          <a:prstGeom prst="rect">
            <a:avLst/>
          </a:prstGeom>
          <a:solidFill>
            <a:srgbClr val="FFFFFF">
              <a:alpha val="69804"/>
            </a:srgbClr>
          </a:solidFill>
          <a:ln>
            <a:noFill/>
          </a:ln>
        </p:spPr>
        <p:txBody>
          <a:bodyPr anchor="ctr"/>
          <a:lstStyle>
            <a:lvl1pPr marL="0" indent="0" algn="ctr">
              <a:buNone/>
              <a:defRPr sz="4000">
                <a:latin typeface="Zapf Humanist 601" pitchFamily="50" charset="0"/>
              </a:defRPr>
            </a:lvl1pPr>
            <a:lvl2pPr marL="457200" indent="0">
              <a:buNone/>
              <a:defRPr sz="4000">
                <a:latin typeface="Zapf Humanist 601" pitchFamily="50" charset="0"/>
              </a:defRPr>
            </a:lvl2pPr>
            <a:lvl3pPr marL="914400" indent="0">
              <a:buNone/>
              <a:defRPr sz="4000">
                <a:latin typeface="Zapf Humanist 601" pitchFamily="50" charset="0"/>
              </a:defRPr>
            </a:lvl3pPr>
            <a:lvl4pPr marL="1371600" indent="0">
              <a:buNone/>
              <a:defRPr sz="4000">
                <a:latin typeface="Zapf Humanist 601" pitchFamily="50" charset="0"/>
              </a:defRPr>
            </a:lvl4pPr>
            <a:lvl5pPr marL="1828800" indent="0">
              <a:buNone/>
              <a:defRPr sz="4000">
                <a:latin typeface="Zapf Humanist 601" pitchFamily="50" charset="0"/>
              </a:defRPr>
            </a:lvl5pPr>
          </a:lstStyle>
          <a:p>
            <a:pPr lvl="0"/>
            <a:r>
              <a:rPr lang="de-DE" dirty="0"/>
              <a:t>Titel</a:t>
            </a:r>
          </a:p>
        </p:txBody>
      </p:sp>
      <p:sp>
        <p:nvSpPr>
          <p:cNvPr id="3" name="Textplatzhalter 2">
            <a:extLst>
              <a:ext uri="{FF2B5EF4-FFF2-40B4-BE49-F238E27FC236}">
                <a16:creationId xmlns:a16="http://schemas.microsoft.com/office/drawing/2014/main" id="{2E28CC30-2DE2-447B-B5CE-9725A2C94CD1}"/>
              </a:ext>
            </a:extLst>
          </p:cNvPr>
          <p:cNvSpPr>
            <a:spLocks noGrp="1"/>
          </p:cNvSpPr>
          <p:nvPr>
            <p:ph type="body" sz="quarter" idx="18" hasCustomPrompt="1"/>
          </p:nvPr>
        </p:nvSpPr>
        <p:spPr>
          <a:xfrm>
            <a:off x="4295775" y="0"/>
            <a:ext cx="4679950" cy="1457263"/>
          </a:xfrm>
          <a:prstGeom prst="rect">
            <a:avLst/>
          </a:prstGeom>
        </p:spPr>
        <p:txBody>
          <a:bodyPr anchor="b"/>
          <a:lstStyle>
            <a:lvl1pPr marL="0" indent="0">
              <a:lnSpc>
                <a:spcPct val="80000"/>
              </a:lnSpc>
              <a:buNone/>
              <a:defRPr sz="3200" b="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de-DE" dirty="0"/>
              <a:t>Studium der </a:t>
            </a:r>
          </a:p>
          <a:p>
            <a:pPr lvl="0"/>
            <a:r>
              <a:rPr lang="de-DE" dirty="0"/>
              <a:t>Name des Fachs</a:t>
            </a:r>
          </a:p>
        </p:txBody>
      </p:sp>
      <p:sp>
        <p:nvSpPr>
          <p:cNvPr id="23" name="Inhaltsplatzhalter 51">
            <a:extLst>
              <a:ext uri="{FF2B5EF4-FFF2-40B4-BE49-F238E27FC236}">
                <a16:creationId xmlns:a16="http://schemas.microsoft.com/office/drawing/2014/main" id="{0A327001-F529-4661-89AE-C151B6EDDB00}"/>
              </a:ext>
            </a:extLst>
          </p:cNvPr>
          <p:cNvSpPr>
            <a:spLocks noGrp="1"/>
          </p:cNvSpPr>
          <p:nvPr>
            <p:ph sz="quarter" idx="17"/>
          </p:nvPr>
        </p:nvSpPr>
        <p:spPr>
          <a:xfrm>
            <a:off x="2711624" y="1737494"/>
            <a:ext cx="6768752" cy="512050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Bildplatzhalter 27">
            <a:extLst>
              <a:ext uri="{FF2B5EF4-FFF2-40B4-BE49-F238E27FC236}">
                <a16:creationId xmlns:a16="http://schemas.microsoft.com/office/drawing/2014/main" id="{4EB3B854-DC1D-40EC-AE47-FB797A8DB51B}"/>
              </a:ext>
            </a:extLst>
          </p:cNvPr>
          <p:cNvSpPr>
            <a:spLocks noGrp="1"/>
          </p:cNvSpPr>
          <p:nvPr>
            <p:ph type="pic" sz="quarter" idx="15" hasCustomPrompt="1"/>
          </p:nvPr>
        </p:nvSpPr>
        <p:spPr bwMode="auto">
          <a:xfrm>
            <a:off x="-1" y="1"/>
            <a:ext cx="3242257" cy="6857998"/>
          </a:xfrm>
          <a:custGeom>
            <a:avLst/>
            <a:gdLst>
              <a:gd name="connsiteX0" fmla="*/ 0 w 3215680"/>
              <a:gd name="connsiteY0" fmla="*/ 0 h 6857998"/>
              <a:gd name="connsiteX1" fmla="*/ 2707930 w 3215680"/>
              <a:gd name="connsiteY1" fmla="*/ 0 h 6857998"/>
              <a:gd name="connsiteX2" fmla="*/ 2707930 w 3215680"/>
              <a:gd name="connsiteY2" fmla="*/ 2922619 h 6857998"/>
              <a:gd name="connsiteX3" fmla="*/ 3215680 w 3215680"/>
              <a:gd name="connsiteY3" fmla="*/ 3428998 h 6857998"/>
              <a:gd name="connsiteX4" fmla="*/ 2707930 w 3215680"/>
              <a:gd name="connsiteY4" fmla="*/ 3935377 h 6857998"/>
              <a:gd name="connsiteX5" fmla="*/ 2707930 w 3215680"/>
              <a:gd name="connsiteY5" fmla="*/ 6857997 h 6857998"/>
              <a:gd name="connsiteX6" fmla="*/ 3215680 w 3215680"/>
              <a:gd name="connsiteY6" fmla="*/ 6857997 h 6857998"/>
              <a:gd name="connsiteX7" fmla="*/ 3215680 w 3215680"/>
              <a:gd name="connsiteY7" fmla="*/ 6857998 h 6857998"/>
              <a:gd name="connsiteX8" fmla="*/ 0 w 3215680"/>
              <a:gd name="connsiteY8" fmla="*/ 6857998 h 6857998"/>
              <a:gd name="connsiteX0" fmla="*/ 0 w 3219252"/>
              <a:gd name="connsiteY0" fmla="*/ 0 h 6857998"/>
              <a:gd name="connsiteX1" fmla="*/ 2707930 w 3219252"/>
              <a:gd name="connsiteY1" fmla="*/ 0 h 6857998"/>
              <a:gd name="connsiteX2" fmla="*/ 2707930 w 3219252"/>
              <a:gd name="connsiteY2" fmla="*/ 2922619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 name="connsiteX0" fmla="*/ 0 w 3219252"/>
              <a:gd name="connsiteY0" fmla="*/ 0 h 6857998"/>
              <a:gd name="connsiteX1" fmla="*/ 2707930 w 3219252"/>
              <a:gd name="connsiteY1" fmla="*/ 0 h 6857998"/>
              <a:gd name="connsiteX2" fmla="*/ 2709121 w 3219252"/>
              <a:gd name="connsiteY2" fmla="*/ 2910713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252" h="6857998">
                <a:moveTo>
                  <a:pt x="0" y="0"/>
                </a:moveTo>
                <a:lnTo>
                  <a:pt x="2707930" y="0"/>
                </a:lnTo>
                <a:lnTo>
                  <a:pt x="2709121" y="2910713"/>
                </a:lnTo>
                <a:lnTo>
                  <a:pt x="3219252" y="3425427"/>
                </a:lnTo>
                <a:lnTo>
                  <a:pt x="2707930" y="3935377"/>
                </a:lnTo>
                <a:lnTo>
                  <a:pt x="2707930" y="6857997"/>
                </a:lnTo>
                <a:lnTo>
                  <a:pt x="3215680" y="6857997"/>
                </a:lnTo>
                <a:lnTo>
                  <a:pt x="3215680" y="6857998"/>
                </a:lnTo>
                <a:lnTo>
                  <a:pt x="0" y="6857998"/>
                </a:lnTo>
                <a:lnTo>
                  <a:pt x="0" y="0"/>
                </a:lnTo>
                <a:close/>
              </a:path>
            </a:pathLst>
          </a:custGeom>
          <a:pattFill prst="pct30">
            <a:fgClr>
              <a:schemeClr val="accent2"/>
            </a:fgClr>
            <a:bgClr>
              <a:schemeClr val="bg1"/>
            </a:bgClr>
          </a:pattFill>
        </p:spPr>
        <p:txBody>
          <a:bodyPr wrap="square" anchor="ctr">
            <a:noAutofit/>
          </a:bodyPr>
          <a:lstStyle>
            <a:lvl1pPr marL="0" indent="0" algn="ctr">
              <a:buNone/>
              <a:defRPr>
                <a:solidFill>
                  <a:schemeClr val="accent2"/>
                </a:solidFill>
              </a:defRPr>
            </a:lvl1pPr>
          </a:lstStyle>
          <a:p>
            <a:r>
              <a:rPr lang="de-DE" dirty="0"/>
              <a:t>Bild einfügen</a:t>
            </a:r>
          </a:p>
        </p:txBody>
      </p:sp>
    </p:spTree>
    <p:extLst>
      <p:ext uri="{BB962C8B-B14F-4D97-AF65-F5344CB8AC3E}">
        <p14:creationId xmlns:p14="http://schemas.microsoft.com/office/powerpoint/2010/main" val="28382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27">
            <a:extLst>
              <a:ext uri="{FF2B5EF4-FFF2-40B4-BE49-F238E27FC236}">
                <a16:creationId xmlns:a16="http://schemas.microsoft.com/office/drawing/2014/main" id="{22709C71-4AF7-470D-9C0F-FF1C2EC82877}"/>
              </a:ext>
            </a:extLst>
          </p:cNvPr>
          <p:cNvSpPr>
            <a:spLocks noGrp="1"/>
          </p:cNvSpPr>
          <p:nvPr>
            <p:ph type="pic" sz="quarter" idx="15" hasCustomPrompt="1"/>
          </p:nvPr>
        </p:nvSpPr>
        <p:spPr bwMode="auto">
          <a:xfrm>
            <a:off x="-1" y="1"/>
            <a:ext cx="3242257" cy="6857998"/>
          </a:xfrm>
          <a:custGeom>
            <a:avLst/>
            <a:gdLst>
              <a:gd name="connsiteX0" fmla="*/ 0 w 3215680"/>
              <a:gd name="connsiteY0" fmla="*/ 0 h 6857998"/>
              <a:gd name="connsiteX1" fmla="*/ 2707930 w 3215680"/>
              <a:gd name="connsiteY1" fmla="*/ 0 h 6857998"/>
              <a:gd name="connsiteX2" fmla="*/ 2707930 w 3215680"/>
              <a:gd name="connsiteY2" fmla="*/ 2922619 h 6857998"/>
              <a:gd name="connsiteX3" fmla="*/ 3215680 w 3215680"/>
              <a:gd name="connsiteY3" fmla="*/ 3428998 h 6857998"/>
              <a:gd name="connsiteX4" fmla="*/ 2707930 w 3215680"/>
              <a:gd name="connsiteY4" fmla="*/ 3935377 h 6857998"/>
              <a:gd name="connsiteX5" fmla="*/ 2707930 w 3215680"/>
              <a:gd name="connsiteY5" fmla="*/ 6857997 h 6857998"/>
              <a:gd name="connsiteX6" fmla="*/ 3215680 w 3215680"/>
              <a:gd name="connsiteY6" fmla="*/ 6857997 h 6857998"/>
              <a:gd name="connsiteX7" fmla="*/ 3215680 w 3215680"/>
              <a:gd name="connsiteY7" fmla="*/ 6857998 h 6857998"/>
              <a:gd name="connsiteX8" fmla="*/ 0 w 3215680"/>
              <a:gd name="connsiteY8" fmla="*/ 6857998 h 6857998"/>
              <a:gd name="connsiteX0" fmla="*/ 0 w 3219252"/>
              <a:gd name="connsiteY0" fmla="*/ 0 h 6857998"/>
              <a:gd name="connsiteX1" fmla="*/ 2707930 w 3219252"/>
              <a:gd name="connsiteY1" fmla="*/ 0 h 6857998"/>
              <a:gd name="connsiteX2" fmla="*/ 2707930 w 3219252"/>
              <a:gd name="connsiteY2" fmla="*/ 2922619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 name="connsiteX0" fmla="*/ 0 w 3219252"/>
              <a:gd name="connsiteY0" fmla="*/ 0 h 6857998"/>
              <a:gd name="connsiteX1" fmla="*/ 2707930 w 3219252"/>
              <a:gd name="connsiteY1" fmla="*/ 0 h 6857998"/>
              <a:gd name="connsiteX2" fmla="*/ 2709121 w 3219252"/>
              <a:gd name="connsiteY2" fmla="*/ 2910713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252" h="6857998">
                <a:moveTo>
                  <a:pt x="0" y="0"/>
                </a:moveTo>
                <a:lnTo>
                  <a:pt x="2707930" y="0"/>
                </a:lnTo>
                <a:lnTo>
                  <a:pt x="2709121" y="2910713"/>
                </a:lnTo>
                <a:lnTo>
                  <a:pt x="3219252" y="3425427"/>
                </a:lnTo>
                <a:lnTo>
                  <a:pt x="2707930" y="3935377"/>
                </a:lnTo>
                <a:lnTo>
                  <a:pt x="2707930" y="6857997"/>
                </a:lnTo>
                <a:lnTo>
                  <a:pt x="3215680" y="6857997"/>
                </a:lnTo>
                <a:lnTo>
                  <a:pt x="3215680" y="6857998"/>
                </a:lnTo>
                <a:lnTo>
                  <a:pt x="0" y="6857998"/>
                </a:lnTo>
                <a:lnTo>
                  <a:pt x="0" y="0"/>
                </a:lnTo>
                <a:close/>
              </a:path>
            </a:pathLst>
          </a:custGeom>
          <a:pattFill prst="pct30">
            <a:fgClr>
              <a:schemeClr val="accent2"/>
            </a:fgClr>
            <a:bgClr>
              <a:schemeClr val="bg1"/>
            </a:bgClr>
          </a:pattFill>
        </p:spPr>
        <p:txBody>
          <a:bodyPr wrap="square" anchor="ctr">
            <a:noAutofit/>
          </a:bodyPr>
          <a:lstStyle>
            <a:lvl1pPr marL="0" indent="0" algn="ctr">
              <a:buNone/>
              <a:defRPr>
                <a:solidFill>
                  <a:schemeClr val="accent2"/>
                </a:solidFill>
              </a:defRPr>
            </a:lvl1pPr>
          </a:lstStyle>
          <a:p>
            <a:r>
              <a:rPr lang="de-DE" dirty="0"/>
              <a:t>Bild einfügen</a:t>
            </a:r>
          </a:p>
        </p:txBody>
      </p:sp>
      <p:sp>
        <p:nvSpPr>
          <p:cNvPr id="34" name="Freihandform: Form 33">
            <a:extLst>
              <a:ext uri="{FF2B5EF4-FFF2-40B4-BE49-F238E27FC236}">
                <a16:creationId xmlns:a16="http://schemas.microsoft.com/office/drawing/2014/main" id="{3E0EDAB6-3DB6-46E2-8EDE-B102324DEA90}"/>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41" name="Textplatzhalter 40">
            <a:extLst>
              <a:ext uri="{FF2B5EF4-FFF2-40B4-BE49-F238E27FC236}">
                <a16:creationId xmlns:a16="http://schemas.microsoft.com/office/drawing/2014/main" id="{33CC4B27-81CA-41B1-95A1-7C537A00CFEB}"/>
              </a:ext>
            </a:extLst>
          </p:cNvPr>
          <p:cNvSpPr>
            <a:spLocks noGrp="1"/>
          </p:cNvSpPr>
          <p:nvPr>
            <p:ph type="body" sz="quarter" idx="16" hasCustomPrompt="1"/>
          </p:nvPr>
        </p:nvSpPr>
        <p:spPr>
          <a:xfrm>
            <a:off x="873145" y="540000"/>
            <a:ext cx="6862580" cy="917513"/>
          </a:xfrm>
          <a:prstGeom prst="rect">
            <a:avLst/>
          </a:prstGeom>
          <a:solidFill>
            <a:srgbClr val="FFFFFF">
              <a:alpha val="69804"/>
            </a:srgbClr>
          </a:solidFill>
          <a:ln>
            <a:noFill/>
          </a:ln>
        </p:spPr>
        <p:txBody>
          <a:bodyPr anchor="ctr"/>
          <a:lstStyle>
            <a:lvl1pPr marL="0" indent="0" algn="ctr">
              <a:buNone/>
              <a:defRPr sz="4000">
                <a:latin typeface="Zapf Humanist 601" pitchFamily="50" charset="0"/>
              </a:defRPr>
            </a:lvl1pPr>
            <a:lvl2pPr marL="457200" indent="0">
              <a:buNone/>
              <a:defRPr sz="4000">
                <a:latin typeface="Zapf Humanist 601" pitchFamily="50" charset="0"/>
              </a:defRPr>
            </a:lvl2pPr>
            <a:lvl3pPr marL="914400" indent="0">
              <a:buNone/>
              <a:defRPr sz="4000">
                <a:latin typeface="Zapf Humanist 601" pitchFamily="50" charset="0"/>
              </a:defRPr>
            </a:lvl3pPr>
            <a:lvl4pPr marL="1371600" indent="0">
              <a:buNone/>
              <a:defRPr sz="4000">
                <a:latin typeface="Zapf Humanist 601" pitchFamily="50" charset="0"/>
              </a:defRPr>
            </a:lvl4pPr>
            <a:lvl5pPr marL="1828800" indent="0">
              <a:buNone/>
              <a:defRPr sz="4000">
                <a:latin typeface="Zapf Humanist 601" pitchFamily="50" charset="0"/>
              </a:defRPr>
            </a:lvl5pPr>
          </a:lstStyle>
          <a:p>
            <a:pPr lvl="0"/>
            <a:r>
              <a:rPr lang="de-DE" dirty="0"/>
              <a:t>Titel</a:t>
            </a:r>
          </a:p>
        </p:txBody>
      </p:sp>
      <p:sp>
        <p:nvSpPr>
          <p:cNvPr id="14" name="Inhaltsplatzhalter 51">
            <a:extLst>
              <a:ext uri="{FF2B5EF4-FFF2-40B4-BE49-F238E27FC236}">
                <a16:creationId xmlns:a16="http://schemas.microsoft.com/office/drawing/2014/main" id="{E4CA648C-954D-4A7E-9ABC-2ADDDC9018A2}"/>
              </a:ext>
            </a:extLst>
          </p:cNvPr>
          <p:cNvSpPr>
            <a:spLocks noGrp="1"/>
          </p:cNvSpPr>
          <p:nvPr>
            <p:ph sz="quarter" idx="17"/>
          </p:nvPr>
        </p:nvSpPr>
        <p:spPr>
          <a:xfrm>
            <a:off x="3215680" y="1702885"/>
            <a:ext cx="6264696" cy="503848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0090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9" name="Bildplatzhalter 27">
            <a:extLst>
              <a:ext uri="{FF2B5EF4-FFF2-40B4-BE49-F238E27FC236}">
                <a16:creationId xmlns:a16="http://schemas.microsoft.com/office/drawing/2014/main" id="{AC000C64-0229-440C-B7EC-92240426C99F}"/>
              </a:ext>
            </a:extLst>
          </p:cNvPr>
          <p:cNvSpPr>
            <a:spLocks noGrp="1"/>
          </p:cNvSpPr>
          <p:nvPr>
            <p:ph type="pic" sz="quarter" idx="15" hasCustomPrompt="1"/>
          </p:nvPr>
        </p:nvSpPr>
        <p:spPr bwMode="auto">
          <a:xfrm>
            <a:off x="-1" y="1"/>
            <a:ext cx="3242257" cy="6857998"/>
          </a:xfrm>
          <a:custGeom>
            <a:avLst/>
            <a:gdLst>
              <a:gd name="connsiteX0" fmla="*/ 0 w 3215680"/>
              <a:gd name="connsiteY0" fmla="*/ 0 h 6857998"/>
              <a:gd name="connsiteX1" fmla="*/ 2707930 w 3215680"/>
              <a:gd name="connsiteY1" fmla="*/ 0 h 6857998"/>
              <a:gd name="connsiteX2" fmla="*/ 2707930 w 3215680"/>
              <a:gd name="connsiteY2" fmla="*/ 2922619 h 6857998"/>
              <a:gd name="connsiteX3" fmla="*/ 3215680 w 3215680"/>
              <a:gd name="connsiteY3" fmla="*/ 3428998 h 6857998"/>
              <a:gd name="connsiteX4" fmla="*/ 2707930 w 3215680"/>
              <a:gd name="connsiteY4" fmla="*/ 3935377 h 6857998"/>
              <a:gd name="connsiteX5" fmla="*/ 2707930 w 3215680"/>
              <a:gd name="connsiteY5" fmla="*/ 6857997 h 6857998"/>
              <a:gd name="connsiteX6" fmla="*/ 3215680 w 3215680"/>
              <a:gd name="connsiteY6" fmla="*/ 6857997 h 6857998"/>
              <a:gd name="connsiteX7" fmla="*/ 3215680 w 3215680"/>
              <a:gd name="connsiteY7" fmla="*/ 6857998 h 6857998"/>
              <a:gd name="connsiteX8" fmla="*/ 0 w 3215680"/>
              <a:gd name="connsiteY8" fmla="*/ 6857998 h 6857998"/>
              <a:gd name="connsiteX0" fmla="*/ 0 w 3219252"/>
              <a:gd name="connsiteY0" fmla="*/ 0 h 6857998"/>
              <a:gd name="connsiteX1" fmla="*/ 2707930 w 3219252"/>
              <a:gd name="connsiteY1" fmla="*/ 0 h 6857998"/>
              <a:gd name="connsiteX2" fmla="*/ 2707930 w 3219252"/>
              <a:gd name="connsiteY2" fmla="*/ 2922619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 name="connsiteX0" fmla="*/ 0 w 3219252"/>
              <a:gd name="connsiteY0" fmla="*/ 0 h 6857998"/>
              <a:gd name="connsiteX1" fmla="*/ 2707930 w 3219252"/>
              <a:gd name="connsiteY1" fmla="*/ 0 h 6857998"/>
              <a:gd name="connsiteX2" fmla="*/ 2709121 w 3219252"/>
              <a:gd name="connsiteY2" fmla="*/ 2910713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252" h="6857998">
                <a:moveTo>
                  <a:pt x="0" y="0"/>
                </a:moveTo>
                <a:lnTo>
                  <a:pt x="2707930" y="0"/>
                </a:lnTo>
                <a:lnTo>
                  <a:pt x="2709121" y="2910713"/>
                </a:lnTo>
                <a:lnTo>
                  <a:pt x="3219252" y="3425427"/>
                </a:lnTo>
                <a:lnTo>
                  <a:pt x="2707930" y="3935377"/>
                </a:lnTo>
                <a:lnTo>
                  <a:pt x="2707930" y="6857997"/>
                </a:lnTo>
                <a:lnTo>
                  <a:pt x="3215680" y="6857997"/>
                </a:lnTo>
                <a:lnTo>
                  <a:pt x="3215680" y="6857998"/>
                </a:lnTo>
                <a:lnTo>
                  <a:pt x="0" y="6857998"/>
                </a:lnTo>
                <a:lnTo>
                  <a:pt x="0" y="0"/>
                </a:lnTo>
                <a:close/>
              </a:path>
            </a:pathLst>
          </a:custGeom>
          <a:pattFill prst="pct30">
            <a:fgClr>
              <a:schemeClr val="accent2"/>
            </a:fgClr>
            <a:bgClr>
              <a:schemeClr val="bg1"/>
            </a:bgClr>
          </a:pattFill>
        </p:spPr>
        <p:txBody>
          <a:bodyPr wrap="square" anchor="ctr">
            <a:noAutofit/>
          </a:bodyPr>
          <a:lstStyle>
            <a:lvl1pPr marL="0" indent="0" algn="ctr">
              <a:buNone/>
              <a:defRPr>
                <a:solidFill>
                  <a:schemeClr val="accent2"/>
                </a:solidFill>
              </a:defRPr>
            </a:lvl1pPr>
          </a:lstStyle>
          <a:p>
            <a:r>
              <a:rPr lang="de-DE" dirty="0"/>
              <a:t>Bild einfügen</a:t>
            </a:r>
          </a:p>
        </p:txBody>
      </p:sp>
      <p:sp>
        <p:nvSpPr>
          <p:cNvPr id="24" name="Bildplatzhalter 23">
            <a:extLst>
              <a:ext uri="{FF2B5EF4-FFF2-40B4-BE49-F238E27FC236}">
                <a16:creationId xmlns:a16="http://schemas.microsoft.com/office/drawing/2014/main" id="{F6A4304D-F341-4E8E-8D61-E4FF523345C6}"/>
              </a:ext>
            </a:extLst>
          </p:cNvPr>
          <p:cNvSpPr>
            <a:spLocks noGrp="1"/>
          </p:cNvSpPr>
          <p:nvPr>
            <p:ph type="pic" sz="quarter" idx="16"/>
          </p:nvPr>
        </p:nvSpPr>
        <p:spPr bwMode="auto">
          <a:xfrm>
            <a:off x="9480376" y="-27384"/>
            <a:ext cx="2698876" cy="6853237"/>
          </a:xfrm>
          <a:custGeom>
            <a:avLst/>
            <a:gdLst>
              <a:gd name="connsiteX0" fmla="*/ 0 w 2698876"/>
              <a:gd name="connsiteY0" fmla="*/ 0 h 6853237"/>
              <a:gd name="connsiteX1" fmla="*/ 2698876 w 2698876"/>
              <a:gd name="connsiteY1" fmla="*/ 0 h 6853237"/>
              <a:gd name="connsiteX2" fmla="*/ 2698876 w 2698876"/>
              <a:gd name="connsiteY2" fmla="*/ 6853237 h 6853237"/>
              <a:gd name="connsiteX3" fmla="*/ 0 w 2698876"/>
              <a:gd name="connsiteY3" fmla="*/ 6853237 h 6853237"/>
              <a:gd name="connsiteX4" fmla="*/ 0 w 2698876"/>
              <a:gd name="connsiteY4" fmla="*/ 3921586 h 6853237"/>
              <a:gd name="connsiteX5" fmla="*/ 498695 w 2698876"/>
              <a:gd name="connsiteY5" fmla="*/ 3424236 h 6853237"/>
              <a:gd name="connsiteX6" fmla="*/ 0 w 2698876"/>
              <a:gd name="connsiteY6" fmla="*/ 2926887 h 685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876" h="6853237">
                <a:moveTo>
                  <a:pt x="0" y="0"/>
                </a:moveTo>
                <a:lnTo>
                  <a:pt x="2698876" y="0"/>
                </a:lnTo>
                <a:lnTo>
                  <a:pt x="2698876" y="6853237"/>
                </a:lnTo>
                <a:lnTo>
                  <a:pt x="0" y="6853237"/>
                </a:lnTo>
                <a:lnTo>
                  <a:pt x="0" y="3921586"/>
                </a:lnTo>
                <a:lnTo>
                  <a:pt x="498695" y="3424236"/>
                </a:lnTo>
                <a:lnTo>
                  <a:pt x="0" y="2926887"/>
                </a:lnTo>
                <a:close/>
              </a:path>
            </a:pathLst>
          </a:custGeom>
          <a:pattFill prst="pct30">
            <a:fgClr>
              <a:schemeClr val="accent1"/>
            </a:fgClr>
            <a:bgClr>
              <a:schemeClr val="bg1"/>
            </a:bgClr>
          </a:pattFill>
        </p:spPr>
        <p:txBody>
          <a:bodyPr wrap="square" anchor="ctr">
            <a:noAutofit/>
          </a:bodyPr>
          <a:lstStyle>
            <a:lvl1pPr marL="0" indent="0" algn="ctr">
              <a:buNone/>
              <a:defRPr>
                <a:solidFill>
                  <a:schemeClr val="accent1"/>
                </a:solidFill>
              </a:defRPr>
            </a:lvl1pPr>
          </a:lstStyle>
          <a:p>
            <a:endParaRPr lang="de-DE" dirty="0"/>
          </a:p>
        </p:txBody>
      </p:sp>
      <p:graphicFrame>
        <p:nvGraphicFramePr>
          <p:cNvPr id="8" name="Tabelle 15">
            <a:extLst>
              <a:ext uri="{FF2B5EF4-FFF2-40B4-BE49-F238E27FC236}">
                <a16:creationId xmlns:a16="http://schemas.microsoft.com/office/drawing/2014/main" id="{98A0C891-D927-415E-B0FB-EBFB1904B078}"/>
              </a:ext>
            </a:extLst>
          </p:cNvPr>
          <p:cNvGraphicFramePr>
            <a:graphicFrameLocks noGrp="1"/>
          </p:cNvGraphicFramePr>
          <p:nvPr userDrawn="1"/>
        </p:nvGraphicFramePr>
        <p:xfrm>
          <a:off x="3089562" y="1817513"/>
          <a:ext cx="6122644" cy="4578200"/>
        </p:xfrm>
        <a:graphic>
          <a:graphicData uri="http://schemas.openxmlformats.org/drawingml/2006/table">
            <a:tbl>
              <a:tblPr firstRow="1" bandRow="1"/>
              <a:tblGrid>
                <a:gridCol w="1005008">
                  <a:extLst>
                    <a:ext uri="{9D8B030D-6E8A-4147-A177-3AD203B41FA5}">
                      <a16:colId xmlns:a16="http://schemas.microsoft.com/office/drawing/2014/main" val="20000"/>
                    </a:ext>
                  </a:extLst>
                </a:gridCol>
                <a:gridCol w="420786">
                  <a:extLst>
                    <a:ext uri="{9D8B030D-6E8A-4147-A177-3AD203B41FA5}">
                      <a16:colId xmlns:a16="http://schemas.microsoft.com/office/drawing/2014/main" val="20001"/>
                    </a:ext>
                  </a:extLst>
                </a:gridCol>
                <a:gridCol w="4696850">
                  <a:extLst>
                    <a:ext uri="{9D8B030D-6E8A-4147-A177-3AD203B41FA5}">
                      <a16:colId xmlns:a16="http://schemas.microsoft.com/office/drawing/2014/main" val="20002"/>
                    </a:ext>
                  </a:extLst>
                </a:gridCol>
              </a:tblGrid>
              <a:tr h="572275">
                <a:tc>
                  <a:txBody>
                    <a:bodyPr/>
                    <a:lstStyle/>
                    <a:p>
                      <a:pPr marL="0" indent="0" algn="l">
                        <a:buNone/>
                        <a:defRPr/>
                      </a:pPr>
                      <a:r>
                        <a:rPr lang="de-DE" b="0" dirty="0">
                          <a:solidFill>
                            <a:schemeClr val="bg1"/>
                          </a:solidFill>
                          <a:latin typeface="Zapf Humanist 601 Ultra"/>
                        </a:rPr>
                        <a:t>Inhalte:</a:t>
                      </a:r>
                      <a:endParaRPr dirty="0"/>
                    </a:p>
                  </a:txBody>
                  <a:tcPr>
                    <a:lnL w="12700" algn="ctr">
                      <a:noFill/>
                    </a:lnL>
                    <a:lnR w="12700" algn="ctr">
                      <a:noFill/>
                    </a:lnR>
                    <a:lnT w="12700" algn="ctr">
                      <a:noFill/>
                    </a:lnT>
                    <a:lnB w="38100" algn="ctr">
                      <a:noFill/>
                    </a:lnB>
                    <a:noFill/>
                  </a:tcPr>
                </a:tc>
                <a:tc gridSpan="2">
                  <a:txBody>
                    <a:bodyPr/>
                    <a:lstStyle/>
                    <a:p>
                      <a:pPr marL="0" indent="0" algn="l">
                        <a:buNone/>
                        <a:defRPr/>
                      </a:pPr>
                      <a:endParaRPr lang="de-DE" b="0" dirty="0">
                        <a:solidFill>
                          <a:schemeClr val="bg1"/>
                        </a:solidFill>
                        <a:latin typeface="Zapf Humanist 601 Ultra"/>
                      </a:endParaRPr>
                    </a:p>
                  </a:txBody>
                  <a:tcPr>
                    <a:lnL w="12700" algn="ctr">
                      <a:noFill/>
                    </a:lnL>
                    <a:lnR w="12700" algn="ctr">
                      <a:noFill/>
                    </a:lnR>
                    <a:lnT w="12700" algn="ctr">
                      <a:noFill/>
                    </a:lnT>
                    <a:lnB w="38100" algn="ctr">
                      <a:noFill/>
                    </a:lnB>
                    <a:noFill/>
                  </a:tcPr>
                </a:tc>
                <a:tc hMerge="1">
                  <a:txBody>
                    <a:bodyPr/>
                    <a:lstStyle/>
                    <a:p>
                      <a:endParaRPr/>
                    </a:p>
                  </a:txBody>
                  <a:tcPr/>
                </a:tc>
                <a:extLst>
                  <a:ext uri="{0D108BD9-81ED-4DB2-BD59-A6C34878D82A}">
                    <a16:rowId xmlns:a16="http://schemas.microsoft.com/office/drawing/2014/main" val="10000"/>
                  </a:ext>
                </a:extLst>
              </a:tr>
              <a:tr h="572275">
                <a:tc>
                  <a:txBody>
                    <a:bodyPr/>
                    <a:lstStyle/>
                    <a:p>
                      <a:pPr lvl="1" algn="l">
                        <a:defRPr/>
                      </a:pPr>
                      <a:endParaRPr lang="de-DE" dirty="0">
                        <a:solidFill>
                          <a:schemeClr val="bg1"/>
                        </a:solidFill>
                        <a:latin typeface="Zapf Humanist 601"/>
                        <a:cs typeface="Arial"/>
                      </a:endParaRPr>
                    </a:p>
                  </a:txBody>
                  <a:tcPr>
                    <a:lnL w="12700" algn="ctr">
                      <a:noFill/>
                    </a:lnL>
                    <a:lnR w="12700" algn="ctr">
                      <a:noFill/>
                    </a:lnR>
                    <a:lnT w="38100" algn="ctr">
                      <a:noFill/>
                    </a:lnT>
                    <a:lnB w="12700" algn="ctr">
                      <a:noFill/>
                    </a:lnB>
                    <a:noFill/>
                  </a:tcPr>
                </a:tc>
                <a:tc>
                  <a:txBody>
                    <a:bodyPr/>
                    <a:lstStyle/>
                    <a:p>
                      <a:pPr lvl="0" algn="l">
                        <a:defRPr/>
                      </a:pPr>
                      <a:r>
                        <a:rPr lang="de-DE" dirty="0">
                          <a:solidFill>
                            <a:schemeClr val="bg1"/>
                          </a:solidFill>
                          <a:latin typeface="Zapf Humanist 601"/>
                          <a:cs typeface="Arial"/>
                        </a:rPr>
                        <a:t>1.</a:t>
                      </a:r>
                      <a:endParaRPr dirty="0"/>
                    </a:p>
                  </a:txBody>
                  <a:tcPr>
                    <a:lnL w="12700" algn="ctr">
                      <a:noFill/>
                    </a:lnL>
                    <a:lnR w="12700" algn="ctr">
                      <a:noFill/>
                    </a:lnR>
                    <a:lnT w="38100" algn="ctr">
                      <a:noFill/>
                    </a:lnT>
                    <a:lnB w="12700" algn="ctr">
                      <a:noFill/>
                    </a:lnB>
                    <a:noFill/>
                  </a:tcPr>
                </a:tc>
                <a:tc>
                  <a:txBody>
                    <a:bodyPr/>
                    <a:lstStyle/>
                    <a:p>
                      <a:pPr lvl="0" algn="l">
                        <a:defRPr/>
                      </a:pPr>
                      <a:endParaRPr lang="de-DE" dirty="0">
                        <a:solidFill>
                          <a:schemeClr val="bg1"/>
                        </a:solidFill>
                        <a:latin typeface="Zapf Humanist 601"/>
                        <a:cs typeface="Arial"/>
                      </a:endParaRPr>
                    </a:p>
                  </a:txBody>
                  <a:tcPr>
                    <a:lnL w="12700" algn="ctr">
                      <a:noFill/>
                    </a:lnL>
                    <a:lnR w="12700" algn="ctr">
                      <a:noFill/>
                    </a:lnR>
                    <a:lnT w="38100" algn="ctr">
                      <a:noFill/>
                    </a:lnT>
                    <a:lnB w="12700" algn="ctr">
                      <a:noFill/>
                    </a:lnB>
                    <a:noFill/>
                  </a:tcPr>
                </a:tc>
                <a:extLst>
                  <a:ext uri="{0D108BD9-81ED-4DB2-BD59-A6C34878D82A}">
                    <a16:rowId xmlns:a16="http://schemas.microsoft.com/office/drawing/2014/main" val="10001"/>
                  </a:ext>
                </a:extLst>
              </a:tr>
              <a:tr h="572275">
                <a:tc>
                  <a:txBody>
                    <a:bodyPr/>
                    <a:lstStyle/>
                    <a:p>
                      <a:pPr marL="457200" marR="0" lvl="1" indent="0" algn="l" defTabSz="914400">
                        <a:lnSpc>
                          <a:spcPct val="100000"/>
                        </a:lnSpc>
                        <a:spcBef>
                          <a:spcPts val="0"/>
                        </a:spcBef>
                        <a:spcAft>
                          <a:spcPts val="0"/>
                        </a:spcAft>
                        <a:buClrTx/>
                        <a:buSzTx/>
                        <a:buFontTx/>
                        <a:buNone/>
                        <a:defRPr/>
                      </a:pPr>
                      <a:endParaRPr dirty="0">
                        <a:solidFill>
                          <a:schemeClr val="bg1"/>
                        </a:solidFill>
                        <a:latin typeface="Zapf Humanist 601"/>
                      </a:endParaRPr>
                    </a:p>
                  </a:txBody>
                  <a:tcPr>
                    <a:lnL w="12700" algn="ctr">
                      <a:noFill/>
                    </a:lnL>
                    <a:lnR w="12700" algn="ctr">
                      <a:noFill/>
                    </a:lnR>
                    <a:lnT w="12700" algn="ctr">
                      <a:noFill/>
                    </a:lnT>
                    <a:lnB w="12700" algn="ctr">
                      <a:noFill/>
                    </a:lnB>
                    <a:noFill/>
                  </a:tcPr>
                </a:tc>
                <a:tc>
                  <a:txBody>
                    <a:bodyPr/>
                    <a:lstStyle/>
                    <a:p>
                      <a:pPr marL="0" marR="0" lvl="0" indent="0" algn="l" defTabSz="914400">
                        <a:lnSpc>
                          <a:spcPct val="100000"/>
                        </a:lnSpc>
                        <a:spcBef>
                          <a:spcPts val="0"/>
                        </a:spcBef>
                        <a:spcAft>
                          <a:spcPts val="0"/>
                        </a:spcAft>
                        <a:buClrTx/>
                        <a:buSzTx/>
                        <a:buFontTx/>
                        <a:buNone/>
                        <a:defRPr/>
                      </a:pPr>
                      <a:r>
                        <a:rPr lang="de-DE" dirty="0">
                          <a:solidFill>
                            <a:schemeClr val="bg1"/>
                          </a:solidFill>
                          <a:latin typeface="Zapf Humanist 601"/>
                        </a:rPr>
                        <a:t>2.</a:t>
                      </a:r>
                      <a:endParaRPr dirty="0">
                        <a:solidFill>
                          <a:schemeClr val="bg1"/>
                        </a:solidFill>
                        <a:latin typeface="Zapf Humanist 601"/>
                      </a:endParaRPr>
                    </a:p>
                  </a:txBody>
                  <a:tcPr>
                    <a:lnL w="12700" algn="ctr">
                      <a:noFill/>
                    </a:lnL>
                    <a:lnR w="12700" algn="ctr">
                      <a:noFill/>
                    </a:lnR>
                    <a:lnT w="12700" algn="ctr">
                      <a:noFill/>
                    </a:lnT>
                    <a:lnB w="12700" algn="ctr">
                      <a:noFill/>
                    </a:lnB>
                    <a:noFill/>
                  </a:tcPr>
                </a:tc>
                <a:tc>
                  <a:txBody>
                    <a:bodyPr/>
                    <a:lstStyle/>
                    <a:p>
                      <a:pPr marL="0" marR="0" lvl="0" indent="0" algn="l" defTabSz="914400">
                        <a:lnSpc>
                          <a:spcPct val="100000"/>
                        </a:lnSpc>
                        <a:spcBef>
                          <a:spcPts val="0"/>
                        </a:spcBef>
                        <a:spcAft>
                          <a:spcPts val="0"/>
                        </a:spcAft>
                        <a:buClrTx/>
                        <a:buSzTx/>
                        <a:buFontTx/>
                        <a:buNone/>
                        <a:defRPr/>
                      </a:pPr>
                      <a:endParaRPr dirty="0">
                        <a:solidFill>
                          <a:schemeClr val="bg1"/>
                        </a:solidFill>
                        <a:latin typeface="Zapf Humanist 601"/>
                      </a:endParaRPr>
                    </a:p>
                  </a:txBody>
                  <a:tcPr>
                    <a:lnL w="12700" algn="ctr">
                      <a:noFill/>
                    </a:lnL>
                    <a:lnR w="12700" algn="ctr">
                      <a:noFill/>
                    </a:lnR>
                    <a:lnT w="12700" algn="ctr">
                      <a:noFill/>
                    </a:lnT>
                    <a:lnB w="12700" algn="ctr">
                      <a:noFill/>
                    </a:lnB>
                    <a:noFill/>
                  </a:tcPr>
                </a:tc>
                <a:extLst>
                  <a:ext uri="{0D108BD9-81ED-4DB2-BD59-A6C34878D82A}">
                    <a16:rowId xmlns:a16="http://schemas.microsoft.com/office/drawing/2014/main" val="10002"/>
                  </a:ext>
                </a:extLst>
              </a:tr>
              <a:tr h="572275">
                <a:tc>
                  <a:txBody>
                    <a:bodyPr/>
                    <a:lstStyle/>
                    <a:p>
                      <a:pPr lvl="1" algn="l">
                        <a:defRPr/>
                      </a:pPr>
                      <a:endParaRPr lang="de-DE" dirty="0">
                        <a:solidFill>
                          <a:schemeClr val="bg1"/>
                        </a:solidFill>
                        <a:latin typeface="Zapf Humanist 601"/>
                        <a:cs typeface="Arial"/>
                      </a:endParaRPr>
                    </a:p>
                  </a:txBody>
                  <a:tcPr>
                    <a:lnL w="12700" algn="ctr">
                      <a:noFill/>
                    </a:lnL>
                    <a:lnR w="12700" algn="ctr">
                      <a:noFill/>
                    </a:lnR>
                    <a:lnT w="12700" algn="ctr">
                      <a:noFill/>
                    </a:lnT>
                    <a:lnB w="12700" algn="ctr">
                      <a:noFill/>
                    </a:lnB>
                    <a:noFill/>
                  </a:tcPr>
                </a:tc>
                <a:tc>
                  <a:txBody>
                    <a:bodyPr/>
                    <a:lstStyle/>
                    <a:p>
                      <a:pPr lvl="0" algn="l">
                        <a:defRPr/>
                      </a:pPr>
                      <a:r>
                        <a:rPr lang="de-DE" dirty="0">
                          <a:solidFill>
                            <a:schemeClr val="bg1"/>
                          </a:solidFill>
                          <a:latin typeface="Zapf Humanist 601"/>
                          <a:cs typeface="Arial"/>
                        </a:rPr>
                        <a:t>3.</a:t>
                      </a:r>
                      <a:endParaRPr dirty="0"/>
                    </a:p>
                  </a:txBody>
                  <a:tcPr>
                    <a:lnL w="12700" algn="ctr">
                      <a:noFill/>
                    </a:lnL>
                    <a:lnR w="12700" algn="ctr">
                      <a:noFill/>
                    </a:lnR>
                    <a:lnT w="12700" algn="ctr">
                      <a:noFill/>
                    </a:lnT>
                    <a:lnB w="12700" algn="ctr">
                      <a:noFill/>
                    </a:lnB>
                    <a:noFill/>
                  </a:tcPr>
                </a:tc>
                <a:tc>
                  <a:txBody>
                    <a:bodyPr/>
                    <a:lstStyle/>
                    <a:p>
                      <a:pPr lvl="0" algn="l">
                        <a:defRPr/>
                      </a:pPr>
                      <a:endParaRPr lang="de-DE" dirty="0">
                        <a:solidFill>
                          <a:schemeClr val="bg1"/>
                        </a:solidFill>
                        <a:latin typeface="Zapf Humanist 601"/>
                        <a:cs typeface="Arial"/>
                      </a:endParaRPr>
                    </a:p>
                  </a:txBody>
                  <a:tcPr>
                    <a:lnL w="12700" algn="ctr">
                      <a:noFill/>
                    </a:lnL>
                    <a:lnR w="12700" algn="ctr">
                      <a:noFill/>
                    </a:lnR>
                    <a:lnT w="12700" algn="ctr">
                      <a:noFill/>
                    </a:lnT>
                    <a:lnB w="12700" algn="ctr">
                      <a:noFill/>
                    </a:lnB>
                    <a:noFill/>
                  </a:tcPr>
                </a:tc>
                <a:extLst>
                  <a:ext uri="{0D108BD9-81ED-4DB2-BD59-A6C34878D82A}">
                    <a16:rowId xmlns:a16="http://schemas.microsoft.com/office/drawing/2014/main" val="10003"/>
                  </a:ext>
                </a:extLst>
              </a:tr>
              <a:tr h="572275">
                <a:tc>
                  <a:txBody>
                    <a:bodyPr/>
                    <a:lstStyle/>
                    <a:p>
                      <a:pPr marL="457200" marR="0" lvl="1" indent="0" algn="l" defTabSz="914400">
                        <a:lnSpc>
                          <a:spcPct val="100000"/>
                        </a:lnSpc>
                        <a:spcBef>
                          <a:spcPts val="0"/>
                        </a:spcBef>
                        <a:spcAft>
                          <a:spcPts val="0"/>
                        </a:spcAft>
                        <a:buClrTx/>
                        <a:buSzTx/>
                        <a:buFontTx/>
                        <a:buNone/>
                        <a:defRPr/>
                      </a:pPr>
                      <a:endParaRPr dirty="0">
                        <a:solidFill>
                          <a:schemeClr val="bg1"/>
                        </a:solidFill>
                        <a:latin typeface="Zapf Humanist 601"/>
                      </a:endParaRPr>
                    </a:p>
                  </a:txBody>
                  <a:tcPr>
                    <a:lnL w="12700" algn="ctr">
                      <a:noFill/>
                    </a:lnL>
                    <a:lnR w="12700" algn="ctr">
                      <a:noFill/>
                    </a:lnR>
                    <a:lnT w="12700" algn="ctr">
                      <a:noFill/>
                    </a:lnT>
                    <a:lnB w="12700" algn="ctr">
                      <a:noFill/>
                    </a:lnB>
                    <a:noFill/>
                  </a:tcPr>
                </a:tc>
                <a:tc>
                  <a:txBody>
                    <a:bodyPr/>
                    <a:lstStyle/>
                    <a:p>
                      <a:pPr marL="0" marR="0" lvl="0" indent="0" algn="l" defTabSz="914400">
                        <a:lnSpc>
                          <a:spcPct val="100000"/>
                        </a:lnSpc>
                        <a:spcBef>
                          <a:spcPts val="0"/>
                        </a:spcBef>
                        <a:spcAft>
                          <a:spcPts val="0"/>
                        </a:spcAft>
                        <a:buClrTx/>
                        <a:buSzTx/>
                        <a:buFontTx/>
                        <a:buNone/>
                        <a:defRPr/>
                      </a:pPr>
                      <a:r>
                        <a:rPr lang="de-DE" dirty="0">
                          <a:solidFill>
                            <a:schemeClr val="bg1"/>
                          </a:solidFill>
                          <a:latin typeface="Zapf Humanist 601"/>
                        </a:rPr>
                        <a:t>4.</a:t>
                      </a:r>
                      <a:endParaRPr dirty="0">
                        <a:solidFill>
                          <a:schemeClr val="bg1"/>
                        </a:solidFill>
                        <a:latin typeface="Zapf Humanist 601"/>
                      </a:endParaRPr>
                    </a:p>
                  </a:txBody>
                  <a:tcPr>
                    <a:lnL w="12700" algn="ctr">
                      <a:noFill/>
                    </a:lnL>
                    <a:lnR w="12700" algn="ctr">
                      <a:noFill/>
                    </a:lnR>
                    <a:lnT w="12700" algn="ctr">
                      <a:noFill/>
                    </a:lnT>
                    <a:lnB w="12700" algn="ctr">
                      <a:noFill/>
                    </a:lnB>
                    <a:noFill/>
                  </a:tcPr>
                </a:tc>
                <a:tc>
                  <a:txBody>
                    <a:bodyPr/>
                    <a:lstStyle/>
                    <a:p>
                      <a:pPr marL="0" marR="0" lvl="0" indent="0" algn="l" defTabSz="914400">
                        <a:lnSpc>
                          <a:spcPct val="100000"/>
                        </a:lnSpc>
                        <a:spcBef>
                          <a:spcPts val="0"/>
                        </a:spcBef>
                        <a:spcAft>
                          <a:spcPts val="0"/>
                        </a:spcAft>
                        <a:buClrTx/>
                        <a:buSzTx/>
                        <a:buFontTx/>
                        <a:buNone/>
                        <a:defRPr/>
                      </a:pPr>
                      <a:endParaRPr dirty="0">
                        <a:solidFill>
                          <a:schemeClr val="bg1"/>
                        </a:solidFill>
                        <a:latin typeface="Zapf Humanist 601"/>
                      </a:endParaRPr>
                    </a:p>
                  </a:txBody>
                  <a:tcPr>
                    <a:lnL w="12700" algn="ctr">
                      <a:noFill/>
                    </a:lnL>
                    <a:lnR w="12700" algn="ctr">
                      <a:noFill/>
                    </a:lnR>
                    <a:lnT w="12700" algn="ctr">
                      <a:noFill/>
                    </a:lnT>
                    <a:lnB w="12700" algn="ctr">
                      <a:noFill/>
                    </a:lnB>
                    <a:noFill/>
                  </a:tcPr>
                </a:tc>
                <a:extLst>
                  <a:ext uri="{0D108BD9-81ED-4DB2-BD59-A6C34878D82A}">
                    <a16:rowId xmlns:a16="http://schemas.microsoft.com/office/drawing/2014/main" val="10004"/>
                  </a:ext>
                </a:extLst>
              </a:tr>
              <a:tr h="572275">
                <a:tc>
                  <a:txBody>
                    <a:bodyPr/>
                    <a:lstStyle/>
                    <a:p>
                      <a:pPr lvl="1" algn="l">
                        <a:defRPr/>
                      </a:pPr>
                      <a:endParaRPr lang="de-DE" dirty="0">
                        <a:solidFill>
                          <a:schemeClr val="bg1"/>
                        </a:solidFill>
                        <a:latin typeface="Zapf Humanist 601"/>
                        <a:cs typeface="Arial"/>
                      </a:endParaRPr>
                    </a:p>
                  </a:txBody>
                  <a:tcPr>
                    <a:lnL w="12700" algn="ctr">
                      <a:noFill/>
                    </a:lnL>
                    <a:lnR w="12700" algn="ctr">
                      <a:noFill/>
                    </a:lnR>
                    <a:lnT w="12700" algn="ctr">
                      <a:noFill/>
                    </a:lnT>
                    <a:lnB w="12700" algn="ctr">
                      <a:noFill/>
                    </a:lnB>
                    <a:noFill/>
                  </a:tcPr>
                </a:tc>
                <a:tc>
                  <a:txBody>
                    <a:bodyPr/>
                    <a:lstStyle/>
                    <a:p>
                      <a:pPr lvl="0" algn="l">
                        <a:defRPr/>
                      </a:pPr>
                      <a:r>
                        <a:rPr lang="de-DE" dirty="0">
                          <a:solidFill>
                            <a:schemeClr val="bg1"/>
                          </a:solidFill>
                          <a:latin typeface="Zapf Humanist 601"/>
                          <a:cs typeface="Arial"/>
                        </a:rPr>
                        <a:t>5.</a:t>
                      </a:r>
                      <a:endParaRPr dirty="0"/>
                    </a:p>
                  </a:txBody>
                  <a:tcPr>
                    <a:lnL w="12700" algn="ctr">
                      <a:noFill/>
                    </a:lnL>
                    <a:lnR w="12700" algn="ctr">
                      <a:noFill/>
                    </a:lnR>
                    <a:lnT w="12700" algn="ctr">
                      <a:noFill/>
                    </a:lnT>
                    <a:lnB w="12700" algn="ctr">
                      <a:noFill/>
                    </a:lnB>
                    <a:noFill/>
                  </a:tcPr>
                </a:tc>
                <a:tc>
                  <a:txBody>
                    <a:bodyPr/>
                    <a:lstStyle/>
                    <a:p>
                      <a:pPr lvl="0" algn="l">
                        <a:defRPr/>
                      </a:pPr>
                      <a:endParaRPr lang="de-DE" dirty="0">
                        <a:solidFill>
                          <a:schemeClr val="bg1"/>
                        </a:solidFill>
                        <a:latin typeface="Zapf Humanist 601"/>
                        <a:cs typeface="Arial"/>
                      </a:endParaRPr>
                    </a:p>
                  </a:txBody>
                  <a:tcPr>
                    <a:lnL w="12700" algn="ctr">
                      <a:noFill/>
                    </a:lnL>
                    <a:lnR w="12700" algn="ctr">
                      <a:noFill/>
                    </a:lnR>
                    <a:lnT w="12700" algn="ctr">
                      <a:noFill/>
                    </a:lnT>
                    <a:lnB w="12700" algn="ctr">
                      <a:noFill/>
                    </a:lnB>
                    <a:noFill/>
                  </a:tcPr>
                </a:tc>
                <a:extLst>
                  <a:ext uri="{0D108BD9-81ED-4DB2-BD59-A6C34878D82A}">
                    <a16:rowId xmlns:a16="http://schemas.microsoft.com/office/drawing/2014/main" val="10005"/>
                  </a:ext>
                </a:extLst>
              </a:tr>
              <a:tr h="572275">
                <a:tc gridSpan="3">
                  <a:txBody>
                    <a:bodyPr/>
                    <a:lstStyle/>
                    <a:p>
                      <a:pPr algn="l">
                        <a:defRPr/>
                      </a:pPr>
                      <a:r>
                        <a:rPr lang="de-DE" dirty="0">
                          <a:solidFill>
                            <a:schemeClr val="bg1"/>
                          </a:solidFill>
                          <a:latin typeface="Zapf Humanist 601 Ultra"/>
                        </a:rPr>
                        <a:t>Alleinstellungsmerkmal: was macht uns besonders?</a:t>
                      </a:r>
                      <a:endParaRPr dirty="0"/>
                    </a:p>
                  </a:txBody>
                  <a:tcPr>
                    <a:lnL w="12700" algn="ctr">
                      <a:noFill/>
                    </a:lnL>
                    <a:lnR w="12700" algn="ctr">
                      <a:noFill/>
                    </a:lnR>
                    <a:lnT w="12700" algn="ctr">
                      <a:noFill/>
                    </a:lnT>
                    <a:lnB w="12700" algn="ctr">
                      <a:noFill/>
                    </a:lnB>
                    <a:no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6"/>
                  </a:ext>
                </a:extLst>
              </a:tr>
              <a:tr h="572275">
                <a:tc gridSpan="3">
                  <a:txBody>
                    <a:bodyPr/>
                    <a:lstStyle/>
                    <a:p>
                      <a:pPr algn="l">
                        <a:defRPr/>
                      </a:pPr>
                      <a:endParaRPr lang="de-DE" dirty="0">
                        <a:solidFill>
                          <a:schemeClr val="bg1"/>
                        </a:solidFill>
                        <a:latin typeface="Zapf Humanist 601"/>
                        <a:cs typeface="Arial"/>
                      </a:endParaRPr>
                    </a:p>
                  </a:txBody>
                  <a:tcPr>
                    <a:lnL w="12700" algn="ctr">
                      <a:noFill/>
                    </a:lnL>
                    <a:lnR w="12700" algn="ctr">
                      <a:noFill/>
                    </a:lnR>
                    <a:lnT w="12700" algn="ctr">
                      <a:noFill/>
                    </a:lnT>
                    <a:lnB w="12700" algn="ctr">
                      <a:noFill/>
                    </a:lnB>
                    <a:no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bl>
          </a:graphicData>
        </a:graphic>
      </p:graphicFrame>
      <p:sp>
        <p:nvSpPr>
          <p:cNvPr id="34" name="Freihandform: Form 33">
            <a:extLst>
              <a:ext uri="{FF2B5EF4-FFF2-40B4-BE49-F238E27FC236}">
                <a16:creationId xmlns:a16="http://schemas.microsoft.com/office/drawing/2014/main" id="{3E0EDAB6-3DB6-46E2-8EDE-B102324DEA90}"/>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26" name="Textplatzhalter 40">
            <a:extLst>
              <a:ext uri="{FF2B5EF4-FFF2-40B4-BE49-F238E27FC236}">
                <a16:creationId xmlns:a16="http://schemas.microsoft.com/office/drawing/2014/main" id="{BC8D07C9-2BC0-429C-987D-EAD3DF3ADC55}"/>
              </a:ext>
            </a:extLst>
          </p:cNvPr>
          <p:cNvSpPr>
            <a:spLocks noGrp="1"/>
          </p:cNvSpPr>
          <p:nvPr>
            <p:ph type="body" sz="quarter" idx="16" hasCustomPrompt="1"/>
          </p:nvPr>
        </p:nvSpPr>
        <p:spPr>
          <a:xfrm>
            <a:off x="873145" y="540000"/>
            <a:ext cx="6862580" cy="917513"/>
          </a:xfrm>
          <a:prstGeom prst="rect">
            <a:avLst/>
          </a:prstGeom>
          <a:solidFill>
            <a:srgbClr val="FFFFFF">
              <a:alpha val="69804"/>
            </a:srgbClr>
          </a:solidFill>
          <a:ln>
            <a:noFill/>
          </a:ln>
        </p:spPr>
        <p:txBody>
          <a:bodyPr anchor="ctr"/>
          <a:lstStyle>
            <a:lvl1pPr marL="0" indent="0" algn="ctr">
              <a:buNone/>
              <a:defRPr sz="4000">
                <a:latin typeface="Zapf Humanist 601" pitchFamily="50" charset="0"/>
              </a:defRPr>
            </a:lvl1pPr>
            <a:lvl2pPr marL="457200" indent="0">
              <a:buNone/>
              <a:defRPr sz="4000">
                <a:latin typeface="Zapf Humanist 601" pitchFamily="50" charset="0"/>
              </a:defRPr>
            </a:lvl2pPr>
            <a:lvl3pPr marL="914400" indent="0">
              <a:buNone/>
              <a:defRPr sz="4000">
                <a:latin typeface="Zapf Humanist 601" pitchFamily="50" charset="0"/>
              </a:defRPr>
            </a:lvl3pPr>
            <a:lvl4pPr marL="1371600" indent="0">
              <a:buNone/>
              <a:defRPr sz="4000">
                <a:latin typeface="Zapf Humanist 601" pitchFamily="50" charset="0"/>
              </a:defRPr>
            </a:lvl4pPr>
            <a:lvl5pPr marL="1828800" indent="0">
              <a:buNone/>
              <a:defRPr sz="4000">
                <a:latin typeface="Zapf Humanist 601" pitchFamily="50" charset="0"/>
              </a:defRPr>
            </a:lvl5pPr>
          </a:lstStyle>
          <a:p>
            <a:pPr lvl="0"/>
            <a:r>
              <a:rPr lang="de-DE" dirty="0"/>
              <a:t>Titel</a:t>
            </a:r>
          </a:p>
        </p:txBody>
      </p:sp>
      <p:sp>
        <p:nvSpPr>
          <p:cNvPr id="10" name="Inhaltsplatzhalter 51">
            <a:extLst>
              <a:ext uri="{FF2B5EF4-FFF2-40B4-BE49-F238E27FC236}">
                <a16:creationId xmlns:a16="http://schemas.microsoft.com/office/drawing/2014/main" id="{EEFFFB7F-F935-4C6A-BC58-00D7DFE34151}"/>
              </a:ext>
            </a:extLst>
          </p:cNvPr>
          <p:cNvSpPr>
            <a:spLocks noGrp="1"/>
          </p:cNvSpPr>
          <p:nvPr>
            <p:ph sz="quarter" idx="17"/>
          </p:nvPr>
        </p:nvSpPr>
        <p:spPr>
          <a:xfrm>
            <a:off x="3215680" y="1702885"/>
            <a:ext cx="6264696" cy="503848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77991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65A31358-9590-4792-8C01-00B79F73B6A0}"/>
              </a:ext>
            </a:extLst>
          </p:cNvPr>
          <p:cNvSpPr>
            <a:spLocks noGrp="1"/>
          </p:cNvSpPr>
          <p:nvPr>
            <p:ph type="pic" sz="quarter" idx="15" hasCustomPrompt="1"/>
          </p:nvPr>
        </p:nvSpPr>
        <p:spPr bwMode="auto">
          <a:xfrm>
            <a:off x="-1" y="1"/>
            <a:ext cx="3242257" cy="6857998"/>
          </a:xfrm>
          <a:custGeom>
            <a:avLst/>
            <a:gdLst>
              <a:gd name="connsiteX0" fmla="*/ 0 w 3215680"/>
              <a:gd name="connsiteY0" fmla="*/ 0 h 6857998"/>
              <a:gd name="connsiteX1" fmla="*/ 2707930 w 3215680"/>
              <a:gd name="connsiteY1" fmla="*/ 0 h 6857998"/>
              <a:gd name="connsiteX2" fmla="*/ 2707930 w 3215680"/>
              <a:gd name="connsiteY2" fmla="*/ 2922619 h 6857998"/>
              <a:gd name="connsiteX3" fmla="*/ 3215680 w 3215680"/>
              <a:gd name="connsiteY3" fmla="*/ 3428998 h 6857998"/>
              <a:gd name="connsiteX4" fmla="*/ 2707930 w 3215680"/>
              <a:gd name="connsiteY4" fmla="*/ 3935377 h 6857998"/>
              <a:gd name="connsiteX5" fmla="*/ 2707930 w 3215680"/>
              <a:gd name="connsiteY5" fmla="*/ 6857997 h 6857998"/>
              <a:gd name="connsiteX6" fmla="*/ 3215680 w 3215680"/>
              <a:gd name="connsiteY6" fmla="*/ 6857997 h 6857998"/>
              <a:gd name="connsiteX7" fmla="*/ 3215680 w 3215680"/>
              <a:gd name="connsiteY7" fmla="*/ 6857998 h 6857998"/>
              <a:gd name="connsiteX8" fmla="*/ 0 w 3215680"/>
              <a:gd name="connsiteY8" fmla="*/ 6857998 h 6857998"/>
              <a:gd name="connsiteX0" fmla="*/ 0 w 3219252"/>
              <a:gd name="connsiteY0" fmla="*/ 0 h 6857998"/>
              <a:gd name="connsiteX1" fmla="*/ 2707930 w 3219252"/>
              <a:gd name="connsiteY1" fmla="*/ 0 h 6857998"/>
              <a:gd name="connsiteX2" fmla="*/ 2707930 w 3219252"/>
              <a:gd name="connsiteY2" fmla="*/ 2922619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 name="connsiteX0" fmla="*/ 0 w 3219252"/>
              <a:gd name="connsiteY0" fmla="*/ 0 h 6857998"/>
              <a:gd name="connsiteX1" fmla="*/ 2707930 w 3219252"/>
              <a:gd name="connsiteY1" fmla="*/ 0 h 6857998"/>
              <a:gd name="connsiteX2" fmla="*/ 2709121 w 3219252"/>
              <a:gd name="connsiteY2" fmla="*/ 2910713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252" h="6857998">
                <a:moveTo>
                  <a:pt x="0" y="0"/>
                </a:moveTo>
                <a:lnTo>
                  <a:pt x="2707930" y="0"/>
                </a:lnTo>
                <a:lnTo>
                  <a:pt x="2709121" y="2910713"/>
                </a:lnTo>
                <a:lnTo>
                  <a:pt x="3219252" y="3425427"/>
                </a:lnTo>
                <a:lnTo>
                  <a:pt x="2707930" y="3935377"/>
                </a:lnTo>
                <a:lnTo>
                  <a:pt x="2707930" y="6857997"/>
                </a:lnTo>
                <a:lnTo>
                  <a:pt x="3215680" y="6857997"/>
                </a:lnTo>
                <a:lnTo>
                  <a:pt x="3215680" y="6857998"/>
                </a:lnTo>
                <a:lnTo>
                  <a:pt x="0" y="6857998"/>
                </a:lnTo>
                <a:lnTo>
                  <a:pt x="0" y="0"/>
                </a:lnTo>
                <a:close/>
              </a:path>
            </a:pathLst>
          </a:custGeom>
          <a:pattFill prst="pct30">
            <a:fgClr>
              <a:schemeClr val="accent2"/>
            </a:fgClr>
            <a:bgClr>
              <a:schemeClr val="bg1"/>
            </a:bgClr>
          </a:pattFill>
        </p:spPr>
        <p:txBody>
          <a:bodyPr wrap="square" anchor="ctr">
            <a:noAutofit/>
          </a:bodyPr>
          <a:lstStyle>
            <a:lvl1pPr marL="0" indent="0" algn="ctr">
              <a:buNone/>
              <a:defRPr>
                <a:solidFill>
                  <a:schemeClr val="accent2"/>
                </a:solidFill>
              </a:defRPr>
            </a:lvl1pPr>
          </a:lstStyle>
          <a:p>
            <a:r>
              <a:rPr lang="de-DE" dirty="0"/>
              <a:t>Bild einfügen</a:t>
            </a:r>
          </a:p>
        </p:txBody>
      </p:sp>
      <p:sp>
        <p:nvSpPr>
          <p:cNvPr id="34" name="Freihandform: Form 33">
            <a:extLst>
              <a:ext uri="{FF2B5EF4-FFF2-40B4-BE49-F238E27FC236}">
                <a16:creationId xmlns:a16="http://schemas.microsoft.com/office/drawing/2014/main" id="{3E0EDAB6-3DB6-46E2-8EDE-B102324DEA90}"/>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41" name="Textplatzhalter 40">
            <a:extLst>
              <a:ext uri="{FF2B5EF4-FFF2-40B4-BE49-F238E27FC236}">
                <a16:creationId xmlns:a16="http://schemas.microsoft.com/office/drawing/2014/main" id="{33CC4B27-81CA-41B1-95A1-7C537A00CFEB}"/>
              </a:ext>
            </a:extLst>
          </p:cNvPr>
          <p:cNvSpPr>
            <a:spLocks noGrp="1"/>
          </p:cNvSpPr>
          <p:nvPr>
            <p:ph type="body" sz="quarter" idx="16" hasCustomPrompt="1"/>
          </p:nvPr>
        </p:nvSpPr>
        <p:spPr>
          <a:xfrm>
            <a:off x="873145" y="540000"/>
            <a:ext cx="3062615" cy="917513"/>
          </a:xfrm>
          <a:prstGeom prst="rect">
            <a:avLst/>
          </a:prstGeom>
          <a:solidFill>
            <a:srgbClr val="FFFFFF">
              <a:alpha val="69804"/>
            </a:srgbClr>
          </a:solidFill>
          <a:ln>
            <a:noFill/>
          </a:ln>
        </p:spPr>
        <p:txBody>
          <a:bodyPr anchor="ctr"/>
          <a:lstStyle>
            <a:lvl1pPr marL="0" indent="0" algn="ctr">
              <a:buNone/>
              <a:defRPr sz="4000">
                <a:latin typeface="Zapf Humanist 601" pitchFamily="50" charset="0"/>
              </a:defRPr>
            </a:lvl1pPr>
            <a:lvl2pPr marL="457200" indent="0">
              <a:buNone/>
              <a:defRPr sz="4000">
                <a:latin typeface="Zapf Humanist 601" pitchFamily="50" charset="0"/>
              </a:defRPr>
            </a:lvl2pPr>
            <a:lvl3pPr marL="914400" indent="0">
              <a:buNone/>
              <a:defRPr sz="4000">
                <a:latin typeface="Zapf Humanist 601" pitchFamily="50" charset="0"/>
              </a:defRPr>
            </a:lvl3pPr>
            <a:lvl4pPr marL="1371600" indent="0">
              <a:buNone/>
              <a:defRPr sz="4000">
                <a:latin typeface="Zapf Humanist 601" pitchFamily="50" charset="0"/>
              </a:defRPr>
            </a:lvl4pPr>
            <a:lvl5pPr marL="1828800" indent="0">
              <a:buNone/>
              <a:defRPr sz="4000">
                <a:latin typeface="Zapf Humanist 601" pitchFamily="50" charset="0"/>
              </a:defRPr>
            </a:lvl5pPr>
          </a:lstStyle>
          <a:p>
            <a:pPr lvl="0"/>
            <a:r>
              <a:rPr lang="de-DE" dirty="0"/>
              <a:t>Titel</a:t>
            </a:r>
          </a:p>
        </p:txBody>
      </p:sp>
      <p:sp>
        <p:nvSpPr>
          <p:cNvPr id="3" name="Textplatzhalter 2">
            <a:extLst>
              <a:ext uri="{FF2B5EF4-FFF2-40B4-BE49-F238E27FC236}">
                <a16:creationId xmlns:a16="http://schemas.microsoft.com/office/drawing/2014/main" id="{2E28CC30-2DE2-447B-B5CE-9725A2C94CD1}"/>
              </a:ext>
            </a:extLst>
          </p:cNvPr>
          <p:cNvSpPr>
            <a:spLocks noGrp="1"/>
          </p:cNvSpPr>
          <p:nvPr>
            <p:ph type="body" sz="quarter" idx="18" hasCustomPrompt="1"/>
          </p:nvPr>
        </p:nvSpPr>
        <p:spPr>
          <a:xfrm>
            <a:off x="4295775" y="0"/>
            <a:ext cx="4679950" cy="1457263"/>
          </a:xfrm>
          <a:prstGeom prst="rect">
            <a:avLst/>
          </a:prstGeom>
        </p:spPr>
        <p:txBody>
          <a:bodyPr anchor="b"/>
          <a:lstStyle>
            <a:lvl1pPr marL="0" indent="0">
              <a:lnSpc>
                <a:spcPct val="80000"/>
              </a:lnSpc>
              <a:buNone/>
              <a:defRPr sz="3200" b="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de-DE" dirty="0"/>
              <a:t>Studium der </a:t>
            </a:r>
          </a:p>
          <a:p>
            <a:pPr lvl="0"/>
            <a:r>
              <a:rPr lang="de-DE" dirty="0"/>
              <a:t>Name des Fachs</a:t>
            </a:r>
          </a:p>
        </p:txBody>
      </p:sp>
      <p:sp>
        <p:nvSpPr>
          <p:cNvPr id="23" name="Inhaltsplatzhalter 51">
            <a:extLst>
              <a:ext uri="{FF2B5EF4-FFF2-40B4-BE49-F238E27FC236}">
                <a16:creationId xmlns:a16="http://schemas.microsoft.com/office/drawing/2014/main" id="{0A327001-F529-4661-89AE-C151B6EDDB00}"/>
              </a:ext>
            </a:extLst>
          </p:cNvPr>
          <p:cNvSpPr>
            <a:spLocks noGrp="1"/>
          </p:cNvSpPr>
          <p:nvPr>
            <p:ph sz="quarter" idx="17"/>
          </p:nvPr>
        </p:nvSpPr>
        <p:spPr>
          <a:xfrm>
            <a:off x="2711624" y="1737494"/>
            <a:ext cx="9145016" cy="512050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00048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4" name="Bildplatzhalter 27">
            <a:extLst>
              <a:ext uri="{FF2B5EF4-FFF2-40B4-BE49-F238E27FC236}">
                <a16:creationId xmlns:a16="http://schemas.microsoft.com/office/drawing/2014/main" id="{242AE1FD-63E2-4B53-AFB4-9445483EC0DA}"/>
              </a:ext>
            </a:extLst>
          </p:cNvPr>
          <p:cNvSpPr>
            <a:spLocks noGrp="1"/>
          </p:cNvSpPr>
          <p:nvPr>
            <p:ph type="pic" sz="quarter" idx="15" hasCustomPrompt="1"/>
          </p:nvPr>
        </p:nvSpPr>
        <p:spPr bwMode="auto">
          <a:xfrm>
            <a:off x="-1" y="1"/>
            <a:ext cx="3242257" cy="6857998"/>
          </a:xfrm>
          <a:custGeom>
            <a:avLst/>
            <a:gdLst>
              <a:gd name="connsiteX0" fmla="*/ 0 w 3215680"/>
              <a:gd name="connsiteY0" fmla="*/ 0 h 6857998"/>
              <a:gd name="connsiteX1" fmla="*/ 2707930 w 3215680"/>
              <a:gd name="connsiteY1" fmla="*/ 0 h 6857998"/>
              <a:gd name="connsiteX2" fmla="*/ 2707930 w 3215680"/>
              <a:gd name="connsiteY2" fmla="*/ 2922619 h 6857998"/>
              <a:gd name="connsiteX3" fmla="*/ 3215680 w 3215680"/>
              <a:gd name="connsiteY3" fmla="*/ 3428998 h 6857998"/>
              <a:gd name="connsiteX4" fmla="*/ 2707930 w 3215680"/>
              <a:gd name="connsiteY4" fmla="*/ 3935377 h 6857998"/>
              <a:gd name="connsiteX5" fmla="*/ 2707930 w 3215680"/>
              <a:gd name="connsiteY5" fmla="*/ 6857997 h 6857998"/>
              <a:gd name="connsiteX6" fmla="*/ 3215680 w 3215680"/>
              <a:gd name="connsiteY6" fmla="*/ 6857997 h 6857998"/>
              <a:gd name="connsiteX7" fmla="*/ 3215680 w 3215680"/>
              <a:gd name="connsiteY7" fmla="*/ 6857998 h 6857998"/>
              <a:gd name="connsiteX8" fmla="*/ 0 w 3215680"/>
              <a:gd name="connsiteY8" fmla="*/ 6857998 h 6857998"/>
              <a:gd name="connsiteX0" fmla="*/ 0 w 3219252"/>
              <a:gd name="connsiteY0" fmla="*/ 0 h 6857998"/>
              <a:gd name="connsiteX1" fmla="*/ 2707930 w 3219252"/>
              <a:gd name="connsiteY1" fmla="*/ 0 h 6857998"/>
              <a:gd name="connsiteX2" fmla="*/ 2707930 w 3219252"/>
              <a:gd name="connsiteY2" fmla="*/ 2922619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 name="connsiteX0" fmla="*/ 0 w 3219252"/>
              <a:gd name="connsiteY0" fmla="*/ 0 h 6857998"/>
              <a:gd name="connsiteX1" fmla="*/ 2707930 w 3219252"/>
              <a:gd name="connsiteY1" fmla="*/ 0 h 6857998"/>
              <a:gd name="connsiteX2" fmla="*/ 2709121 w 3219252"/>
              <a:gd name="connsiteY2" fmla="*/ 2910713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252" h="6857998">
                <a:moveTo>
                  <a:pt x="0" y="0"/>
                </a:moveTo>
                <a:lnTo>
                  <a:pt x="2707930" y="0"/>
                </a:lnTo>
                <a:lnTo>
                  <a:pt x="2709121" y="2910713"/>
                </a:lnTo>
                <a:lnTo>
                  <a:pt x="3219252" y="3425427"/>
                </a:lnTo>
                <a:lnTo>
                  <a:pt x="2707930" y="3935377"/>
                </a:lnTo>
                <a:lnTo>
                  <a:pt x="2707930" y="6857997"/>
                </a:lnTo>
                <a:lnTo>
                  <a:pt x="3215680" y="6857997"/>
                </a:lnTo>
                <a:lnTo>
                  <a:pt x="3215680" y="6857998"/>
                </a:lnTo>
                <a:lnTo>
                  <a:pt x="0" y="6857998"/>
                </a:lnTo>
                <a:lnTo>
                  <a:pt x="0" y="0"/>
                </a:lnTo>
                <a:close/>
              </a:path>
            </a:pathLst>
          </a:custGeom>
          <a:pattFill prst="pct30">
            <a:fgClr>
              <a:schemeClr val="accent2"/>
            </a:fgClr>
            <a:bgClr>
              <a:schemeClr val="bg1"/>
            </a:bgClr>
          </a:pattFill>
        </p:spPr>
        <p:txBody>
          <a:bodyPr wrap="square" anchor="ctr">
            <a:noAutofit/>
          </a:bodyPr>
          <a:lstStyle>
            <a:lvl1pPr marL="0" indent="0" algn="ctr">
              <a:buNone/>
              <a:defRPr>
                <a:solidFill>
                  <a:schemeClr val="accent2"/>
                </a:solidFill>
              </a:defRPr>
            </a:lvl1pPr>
          </a:lstStyle>
          <a:p>
            <a:r>
              <a:rPr lang="de-DE" dirty="0"/>
              <a:t>Bild einfügen</a:t>
            </a:r>
          </a:p>
        </p:txBody>
      </p:sp>
      <p:sp>
        <p:nvSpPr>
          <p:cNvPr id="34" name="Freihandform: Form 33">
            <a:extLst>
              <a:ext uri="{FF2B5EF4-FFF2-40B4-BE49-F238E27FC236}">
                <a16:creationId xmlns:a16="http://schemas.microsoft.com/office/drawing/2014/main" id="{3E0EDAB6-3DB6-46E2-8EDE-B102324DEA90}"/>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41" name="Textplatzhalter 40">
            <a:extLst>
              <a:ext uri="{FF2B5EF4-FFF2-40B4-BE49-F238E27FC236}">
                <a16:creationId xmlns:a16="http://schemas.microsoft.com/office/drawing/2014/main" id="{33CC4B27-81CA-41B1-95A1-7C537A00CFEB}"/>
              </a:ext>
            </a:extLst>
          </p:cNvPr>
          <p:cNvSpPr>
            <a:spLocks noGrp="1"/>
          </p:cNvSpPr>
          <p:nvPr>
            <p:ph type="body" sz="quarter" idx="16" hasCustomPrompt="1"/>
          </p:nvPr>
        </p:nvSpPr>
        <p:spPr>
          <a:xfrm>
            <a:off x="873145" y="540000"/>
            <a:ext cx="6862580" cy="917513"/>
          </a:xfrm>
          <a:prstGeom prst="rect">
            <a:avLst/>
          </a:prstGeom>
          <a:solidFill>
            <a:srgbClr val="FFFFFF">
              <a:alpha val="69804"/>
            </a:srgbClr>
          </a:solidFill>
          <a:ln>
            <a:noFill/>
          </a:ln>
        </p:spPr>
        <p:txBody>
          <a:bodyPr anchor="ctr"/>
          <a:lstStyle>
            <a:lvl1pPr marL="0" indent="0" algn="ctr">
              <a:buNone/>
              <a:defRPr sz="4000">
                <a:latin typeface="Zapf Humanist 601" pitchFamily="50" charset="0"/>
              </a:defRPr>
            </a:lvl1pPr>
            <a:lvl2pPr marL="457200" indent="0">
              <a:buNone/>
              <a:defRPr sz="4000">
                <a:latin typeface="Zapf Humanist 601" pitchFamily="50" charset="0"/>
              </a:defRPr>
            </a:lvl2pPr>
            <a:lvl3pPr marL="914400" indent="0">
              <a:buNone/>
              <a:defRPr sz="4000">
                <a:latin typeface="Zapf Humanist 601" pitchFamily="50" charset="0"/>
              </a:defRPr>
            </a:lvl3pPr>
            <a:lvl4pPr marL="1371600" indent="0">
              <a:buNone/>
              <a:defRPr sz="4000">
                <a:latin typeface="Zapf Humanist 601" pitchFamily="50" charset="0"/>
              </a:defRPr>
            </a:lvl4pPr>
            <a:lvl5pPr marL="1828800" indent="0">
              <a:buNone/>
              <a:defRPr sz="4000">
                <a:latin typeface="Zapf Humanist 601" pitchFamily="50" charset="0"/>
              </a:defRPr>
            </a:lvl5pPr>
          </a:lstStyle>
          <a:p>
            <a:pPr lvl="0"/>
            <a:r>
              <a:rPr lang="de-DE" dirty="0"/>
              <a:t>Titel</a:t>
            </a:r>
          </a:p>
        </p:txBody>
      </p:sp>
      <p:sp>
        <p:nvSpPr>
          <p:cNvPr id="52" name="Inhaltsplatzhalter 51">
            <a:extLst>
              <a:ext uri="{FF2B5EF4-FFF2-40B4-BE49-F238E27FC236}">
                <a16:creationId xmlns:a16="http://schemas.microsoft.com/office/drawing/2014/main" id="{8234D321-7AFF-4444-914B-EB0F65B865C4}"/>
              </a:ext>
            </a:extLst>
          </p:cNvPr>
          <p:cNvSpPr>
            <a:spLocks noGrp="1"/>
          </p:cNvSpPr>
          <p:nvPr>
            <p:ph sz="quarter" idx="17"/>
          </p:nvPr>
        </p:nvSpPr>
        <p:spPr>
          <a:xfrm>
            <a:off x="3215680" y="1702885"/>
            <a:ext cx="8784976" cy="503848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6669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10" name="Bildplatzhalter 27">
            <a:extLst>
              <a:ext uri="{FF2B5EF4-FFF2-40B4-BE49-F238E27FC236}">
                <a16:creationId xmlns:a16="http://schemas.microsoft.com/office/drawing/2014/main" id="{9A7E12F0-EB1E-4834-8ABB-55AB29E60B1A}"/>
              </a:ext>
            </a:extLst>
          </p:cNvPr>
          <p:cNvSpPr>
            <a:spLocks noGrp="1"/>
          </p:cNvSpPr>
          <p:nvPr>
            <p:ph type="pic" sz="quarter" idx="15" hasCustomPrompt="1"/>
          </p:nvPr>
        </p:nvSpPr>
        <p:spPr bwMode="auto">
          <a:xfrm>
            <a:off x="-1" y="1"/>
            <a:ext cx="3242257" cy="6857998"/>
          </a:xfrm>
          <a:custGeom>
            <a:avLst/>
            <a:gdLst>
              <a:gd name="connsiteX0" fmla="*/ 0 w 3215680"/>
              <a:gd name="connsiteY0" fmla="*/ 0 h 6857998"/>
              <a:gd name="connsiteX1" fmla="*/ 2707930 w 3215680"/>
              <a:gd name="connsiteY1" fmla="*/ 0 h 6857998"/>
              <a:gd name="connsiteX2" fmla="*/ 2707930 w 3215680"/>
              <a:gd name="connsiteY2" fmla="*/ 2922619 h 6857998"/>
              <a:gd name="connsiteX3" fmla="*/ 3215680 w 3215680"/>
              <a:gd name="connsiteY3" fmla="*/ 3428998 h 6857998"/>
              <a:gd name="connsiteX4" fmla="*/ 2707930 w 3215680"/>
              <a:gd name="connsiteY4" fmla="*/ 3935377 h 6857998"/>
              <a:gd name="connsiteX5" fmla="*/ 2707930 w 3215680"/>
              <a:gd name="connsiteY5" fmla="*/ 6857997 h 6857998"/>
              <a:gd name="connsiteX6" fmla="*/ 3215680 w 3215680"/>
              <a:gd name="connsiteY6" fmla="*/ 6857997 h 6857998"/>
              <a:gd name="connsiteX7" fmla="*/ 3215680 w 3215680"/>
              <a:gd name="connsiteY7" fmla="*/ 6857998 h 6857998"/>
              <a:gd name="connsiteX8" fmla="*/ 0 w 3215680"/>
              <a:gd name="connsiteY8" fmla="*/ 6857998 h 6857998"/>
              <a:gd name="connsiteX0" fmla="*/ 0 w 3219252"/>
              <a:gd name="connsiteY0" fmla="*/ 0 h 6857998"/>
              <a:gd name="connsiteX1" fmla="*/ 2707930 w 3219252"/>
              <a:gd name="connsiteY1" fmla="*/ 0 h 6857998"/>
              <a:gd name="connsiteX2" fmla="*/ 2707930 w 3219252"/>
              <a:gd name="connsiteY2" fmla="*/ 2922619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 name="connsiteX0" fmla="*/ 0 w 3219252"/>
              <a:gd name="connsiteY0" fmla="*/ 0 h 6857998"/>
              <a:gd name="connsiteX1" fmla="*/ 2707930 w 3219252"/>
              <a:gd name="connsiteY1" fmla="*/ 0 h 6857998"/>
              <a:gd name="connsiteX2" fmla="*/ 2709121 w 3219252"/>
              <a:gd name="connsiteY2" fmla="*/ 2910713 h 6857998"/>
              <a:gd name="connsiteX3" fmla="*/ 3219252 w 3219252"/>
              <a:gd name="connsiteY3" fmla="*/ 3425427 h 6857998"/>
              <a:gd name="connsiteX4" fmla="*/ 2707930 w 3219252"/>
              <a:gd name="connsiteY4" fmla="*/ 3935377 h 6857998"/>
              <a:gd name="connsiteX5" fmla="*/ 2707930 w 3219252"/>
              <a:gd name="connsiteY5" fmla="*/ 6857997 h 6857998"/>
              <a:gd name="connsiteX6" fmla="*/ 3215680 w 3219252"/>
              <a:gd name="connsiteY6" fmla="*/ 6857997 h 6857998"/>
              <a:gd name="connsiteX7" fmla="*/ 3215680 w 3219252"/>
              <a:gd name="connsiteY7" fmla="*/ 6857998 h 6857998"/>
              <a:gd name="connsiteX8" fmla="*/ 0 w 3219252"/>
              <a:gd name="connsiteY8" fmla="*/ 6857998 h 6857998"/>
              <a:gd name="connsiteX9" fmla="*/ 0 w 3219252"/>
              <a:gd name="connsiteY9"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252" h="6857998">
                <a:moveTo>
                  <a:pt x="0" y="0"/>
                </a:moveTo>
                <a:lnTo>
                  <a:pt x="2707930" y="0"/>
                </a:lnTo>
                <a:lnTo>
                  <a:pt x="2709121" y="2910713"/>
                </a:lnTo>
                <a:lnTo>
                  <a:pt x="3219252" y="3425427"/>
                </a:lnTo>
                <a:lnTo>
                  <a:pt x="2707930" y="3935377"/>
                </a:lnTo>
                <a:lnTo>
                  <a:pt x="2707930" y="6857997"/>
                </a:lnTo>
                <a:lnTo>
                  <a:pt x="3215680" y="6857997"/>
                </a:lnTo>
                <a:lnTo>
                  <a:pt x="3215680" y="6857998"/>
                </a:lnTo>
                <a:lnTo>
                  <a:pt x="0" y="6857998"/>
                </a:lnTo>
                <a:lnTo>
                  <a:pt x="0" y="0"/>
                </a:lnTo>
                <a:close/>
              </a:path>
            </a:pathLst>
          </a:custGeom>
          <a:pattFill prst="pct30">
            <a:fgClr>
              <a:schemeClr val="accent2"/>
            </a:fgClr>
            <a:bgClr>
              <a:schemeClr val="bg1"/>
            </a:bgClr>
          </a:pattFill>
        </p:spPr>
        <p:txBody>
          <a:bodyPr wrap="square" anchor="ctr">
            <a:noAutofit/>
          </a:bodyPr>
          <a:lstStyle>
            <a:lvl1pPr marL="0" indent="0" algn="ctr">
              <a:buNone/>
              <a:defRPr>
                <a:solidFill>
                  <a:schemeClr val="accent2"/>
                </a:solidFill>
              </a:defRPr>
            </a:lvl1pPr>
          </a:lstStyle>
          <a:p>
            <a:r>
              <a:rPr lang="de-DE" dirty="0"/>
              <a:t>Bild einfügen</a:t>
            </a:r>
          </a:p>
        </p:txBody>
      </p:sp>
      <p:sp>
        <p:nvSpPr>
          <p:cNvPr id="24" name="Bildplatzhalter 23">
            <a:extLst>
              <a:ext uri="{FF2B5EF4-FFF2-40B4-BE49-F238E27FC236}">
                <a16:creationId xmlns:a16="http://schemas.microsoft.com/office/drawing/2014/main" id="{F6A4304D-F341-4E8E-8D61-E4FF523345C6}"/>
              </a:ext>
            </a:extLst>
          </p:cNvPr>
          <p:cNvSpPr>
            <a:spLocks noGrp="1"/>
          </p:cNvSpPr>
          <p:nvPr>
            <p:ph type="pic" sz="quarter" idx="16"/>
          </p:nvPr>
        </p:nvSpPr>
        <p:spPr bwMode="auto">
          <a:xfrm>
            <a:off x="9480376" y="0"/>
            <a:ext cx="2698876" cy="6853237"/>
          </a:xfrm>
          <a:custGeom>
            <a:avLst/>
            <a:gdLst>
              <a:gd name="connsiteX0" fmla="*/ 0 w 2698876"/>
              <a:gd name="connsiteY0" fmla="*/ 0 h 6853237"/>
              <a:gd name="connsiteX1" fmla="*/ 2698876 w 2698876"/>
              <a:gd name="connsiteY1" fmla="*/ 0 h 6853237"/>
              <a:gd name="connsiteX2" fmla="*/ 2698876 w 2698876"/>
              <a:gd name="connsiteY2" fmla="*/ 6853237 h 6853237"/>
              <a:gd name="connsiteX3" fmla="*/ 0 w 2698876"/>
              <a:gd name="connsiteY3" fmla="*/ 6853237 h 6853237"/>
              <a:gd name="connsiteX4" fmla="*/ 0 w 2698876"/>
              <a:gd name="connsiteY4" fmla="*/ 3921586 h 6853237"/>
              <a:gd name="connsiteX5" fmla="*/ 498695 w 2698876"/>
              <a:gd name="connsiteY5" fmla="*/ 3424236 h 6853237"/>
              <a:gd name="connsiteX6" fmla="*/ 0 w 2698876"/>
              <a:gd name="connsiteY6" fmla="*/ 2926887 h 685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876" h="6853237">
                <a:moveTo>
                  <a:pt x="0" y="0"/>
                </a:moveTo>
                <a:lnTo>
                  <a:pt x="2698876" y="0"/>
                </a:lnTo>
                <a:lnTo>
                  <a:pt x="2698876" y="6853237"/>
                </a:lnTo>
                <a:lnTo>
                  <a:pt x="0" y="6853237"/>
                </a:lnTo>
                <a:lnTo>
                  <a:pt x="0" y="3921586"/>
                </a:lnTo>
                <a:lnTo>
                  <a:pt x="498695" y="3424236"/>
                </a:lnTo>
                <a:lnTo>
                  <a:pt x="0" y="2926887"/>
                </a:lnTo>
                <a:close/>
              </a:path>
            </a:pathLst>
          </a:custGeom>
          <a:pattFill prst="pct30">
            <a:fgClr>
              <a:schemeClr val="accent1"/>
            </a:fgClr>
            <a:bgClr>
              <a:schemeClr val="bg1"/>
            </a:bgClr>
          </a:pattFill>
        </p:spPr>
        <p:txBody>
          <a:bodyPr wrap="square" anchor="ctr">
            <a:noAutofit/>
          </a:bodyPr>
          <a:lstStyle>
            <a:lvl1pPr marL="0" indent="0" algn="ctr">
              <a:buNone/>
              <a:defRPr>
                <a:solidFill>
                  <a:schemeClr val="accent1"/>
                </a:solidFill>
              </a:defRPr>
            </a:lvl1pPr>
          </a:lstStyle>
          <a:p>
            <a:endParaRPr lang="de-DE" dirty="0"/>
          </a:p>
        </p:txBody>
      </p:sp>
      <p:sp>
        <p:nvSpPr>
          <p:cNvPr id="34" name="Freihandform: Form 33">
            <a:extLst>
              <a:ext uri="{FF2B5EF4-FFF2-40B4-BE49-F238E27FC236}">
                <a16:creationId xmlns:a16="http://schemas.microsoft.com/office/drawing/2014/main" id="{3E0EDAB6-3DB6-46E2-8EDE-B102324DEA90}"/>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26" name="Textplatzhalter 40">
            <a:extLst>
              <a:ext uri="{FF2B5EF4-FFF2-40B4-BE49-F238E27FC236}">
                <a16:creationId xmlns:a16="http://schemas.microsoft.com/office/drawing/2014/main" id="{BC8D07C9-2BC0-429C-987D-EAD3DF3ADC55}"/>
              </a:ext>
            </a:extLst>
          </p:cNvPr>
          <p:cNvSpPr>
            <a:spLocks noGrp="1"/>
          </p:cNvSpPr>
          <p:nvPr>
            <p:ph type="body" sz="quarter" idx="16" hasCustomPrompt="1"/>
          </p:nvPr>
        </p:nvSpPr>
        <p:spPr>
          <a:xfrm>
            <a:off x="873145" y="540000"/>
            <a:ext cx="6862580" cy="917513"/>
          </a:xfrm>
          <a:prstGeom prst="rect">
            <a:avLst/>
          </a:prstGeom>
          <a:solidFill>
            <a:srgbClr val="FFFFFF">
              <a:alpha val="69804"/>
            </a:srgbClr>
          </a:solidFill>
          <a:ln>
            <a:noFill/>
          </a:ln>
        </p:spPr>
        <p:txBody>
          <a:bodyPr anchor="ctr"/>
          <a:lstStyle>
            <a:lvl1pPr marL="0" indent="0" algn="ctr">
              <a:buNone/>
              <a:defRPr sz="4000">
                <a:latin typeface="Zapf Humanist 601" pitchFamily="50" charset="0"/>
              </a:defRPr>
            </a:lvl1pPr>
            <a:lvl2pPr marL="457200" indent="0">
              <a:buNone/>
              <a:defRPr sz="4000">
                <a:latin typeface="Zapf Humanist 601" pitchFamily="50" charset="0"/>
              </a:defRPr>
            </a:lvl2pPr>
            <a:lvl3pPr marL="914400" indent="0">
              <a:buNone/>
              <a:defRPr sz="4000">
                <a:latin typeface="Zapf Humanist 601" pitchFamily="50" charset="0"/>
              </a:defRPr>
            </a:lvl3pPr>
            <a:lvl4pPr marL="1371600" indent="0">
              <a:buNone/>
              <a:defRPr sz="4000">
                <a:latin typeface="Zapf Humanist 601" pitchFamily="50" charset="0"/>
              </a:defRPr>
            </a:lvl4pPr>
            <a:lvl5pPr marL="1828800" indent="0">
              <a:buNone/>
              <a:defRPr sz="4000">
                <a:latin typeface="Zapf Humanist 601" pitchFamily="50" charset="0"/>
              </a:defRPr>
            </a:lvl5pPr>
          </a:lstStyle>
          <a:p>
            <a:pPr lvl="0"/>
            <a:r>
              <a:rPr lang="de-DE" dirty="0"/>
              <a:t>Titel</a:t>
            </a:r>
          </a:p>
        </p:txBody>
      </p:sp>
      <p:sp>
        <p:nvSpPr>
          <p:cNvPr id="12" name="Inhaltsplatzhalter 51">
            <a:extLst>
              <a:ext uri="{FF2B5EF4-FFF2-40B4-BE49-F238E27FC236}">
                <a16:creationId xmlns:a16="http://schemas.microsoft.com/office/drawing/2014/main" id="{54928132-8315-4357-81C5-7F2A948483C5}"/>
              </a:ext>
            </a:extLst>
          </p:cNvPr>
          <p:cNvSpPr>
            <a:spLocks noGrp="1"/>
          </p:cNvSpPr>
          <p:nvPr>
            <p:ph sz="quarter" idx="17"/>
          </p:nvPr>
        </p:nvSpPr>
        <p:spPr>
          <a:xfrm>
            <a:off x="3215680" y="1702885"/>
            <a:ext cx="8568952" cy="503848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97214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3_Titel und Inhalt">
    <p:spTree>
      <p:nvGrpSpPr>
        <p:cNvPr id="1" name=""/>
        <p:cNvGrpSpPr/>
        <p:nvPr/>
      </p:nvGrpSpPr>
      <p:grpSpPr bwMode="auto">
        <a:xfrm>
          <a:off x="0" y="0"/>
          <a:ext cx="0" cy="0"/>
          <a:chOff x="0" y="0"/>
          <a:chExt cx="0" cy="0"/>
        </a:xfrm>
      </p:grpSpPr>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2711450" y="1"/>
            <a:ext cx="9480550" cy="3428998"/>
          </a:xfrm>
          <a:prstGeom prst="rect">
            <a:avLst/>
          </a:prstGeom>
        </p:spPr>
        <p:txBody>
          <a:bodyPr anchor="ctr"/>
          <a:lstStyle>
            <a:lvl1pPr marL="0" indent="0" algn="ctr">
              <a:buNone/>
              <a:defRPr sz="4800"/>
            </a:lvl1pPr>
            <a:lvl2pPr marL="457200" indent="0" algn="ctr">
              <a:buNone/>
              <a:defRPr sz="2800"/>
            </a:lvl2pPr>
            <a:lvl3pPr marL="914400" indent="0" algn="ctr">
              <a:buNone/>
              <a:defRPr/>
            </a:lvl3pPr>
            <a:lvl4pPr algn="ctr">
              <a:defRPr/>
            </a:lvl4pPr>
            <a:lvl5pPr algn="ctr">
              <a:defRPr/>
            </a:lvl5pPr>
          </a:lstStyle>
          <a:p>
            <a:pPr lvl="0"/>
            <a:r>
              <a:rPr lang="de-DE" dirty="0"/>
              <a:t>Mastertextformat bearbeiten</a:t>
            </a:r>
          </a:p>
          <a:p>
            <a:pPr lvl="1"/>
            <a:r>
              <a:rPr lang="de-DE" dirty="0"/>
              <a:t>Zweite Ebene</a:t>
            </a:r>
          </a:p>
        </p:txBody>
      </p:sp>
      <p:sp>
        <p:nvSpPr>
          <p:cNvPr id="3" name="Textplatzhalter 2">
            <a:extLst>
              <a:ext uri="{FF2B5EF4-FFF2-40B4-BE49-F238E27FC236}">
                <a16:creationId xmlns:a16="http://schemas.microsoft.com/office/drawing/2014/main" id="{8C2E7DA8-EE20-4B23-AC40-45AB8E336065}"/>
              </a:ext>
            </a:extLst>
          </p:cNvPr>
          <p:cNvSpPr>
            <a:spLocks noGrp="1"/>
          </p:cNvSpPr>
          <p:nvPr>
            <p:ph type="body" sz="quarter" idx="11"/>
          </p:nvPr>
        </p:nvSpPr>
        <p:spPr>
          <a:xfrm>
            <a:off x="2711450" y="3428999"/>
            <a:ext cx="9480550" cy="3429001"/>
          </a:xfrm>
          <a:prstGeom prst="rect">
            <a:avLst/>
          </a:prstGeo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reihandform: Form 5">
            <a:extLst>
              <a:ext uri="{FF2B5EF4-FFF2-40B4-BE49-F238E27FC236}">
                <a16:creationId xmlns:a16="http://schemas.microsoft.com/office/drawing/2014/main" id="{C03A7D34-FED4-4B0C-9C41-9EFC95FEED82}"/>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2635653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5_Titel und Inhalt">
    <p:spTree>
      <p:nvGrpSpPr>
        <p:cNvPr id="1" name=""/>
        <p:cNvGrpSpPr/>
        <p:nvPr/>
      </p:nvGrpSpPr>
      <p:grpSpPr bwMode="auto">
        <a:xfrm>
          <a:off x="0" y="0"/>
          <a:ext cx="0" cy="0"/>
          <a:chOff x="0" y="0"/>
          <a:chExt cx="0" cy="0"/>
        </a:xfrm>
      </p:grpSpPr>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2711450" y="548680"/>
            <a:ext cx="9480550" cy="1440160"/>
          </a:xfrm>
          <a:prstGeom prst="rect">
            <a:avLst/>
          </a:prstGeom>
        </p:spPr>
        <p:txBody>
          <a:bodyPr anchor="ctr"/>
          <a:lstStyle>
            <a:lvl1pPr marL="0" indent="0" algn="ctr">
              <a:buNone/>
              <a:defRPr sz="4000"/>
            </a:lvl1pPr>
            <a:lvl2pPr algn="ctr">
              <a:defRPr sz="2800"/>
            </a:lvl2pPr>
            <a:lvl3pPr marL="914400" indent="0" algn="ctr">
              <a:buNone/>
              <a:defRPr/>
            </a:lvl3pPr>
            <a:lvl4pPr algn="ctr">
              <a:defRPr/>
            </a:lvl4pPr>
            <a:lvl5pPr algn="ctr">
              <a:defRPr/>
            </a:lvl5pPr>
          </a:lstStyle>
          <a:p>
            <a:pPr lvl="0"/>
            <a:r>
              <a:rPr lang="de-DE" dirty="0"/>
              <a:t>Mastertextformat bearbeiten</a:t>
            </a:r>
          </a:p>
        </p:txBody>
      </p:sp>
      <p:sp>
        <p:nvSpPr>
          <p:cNvPr id="3" name="Textplatzhalter 2">
            <a:extLst>
              <a:ext uri="{FF2B5EF4-FFF2-40B4-BE49-F238E27FC236}">
                <a16:creationId xmlns:a16="http://schemas.microsoft.com/office/drawing/2014/main" id="{8C2E7DA8-EE20-4B23-AC40-45AB8E336065}"/>
              </a:ext>
            </a:extLst>
          </p:cNvPr>
          <p:cNvSpPr>
            <a:spLocks noGrp="1"/>
          </p:cNvSpPr>
          <p:nvPr>
            <p:ph type="body" sz="quarter" idx="11"/>
          </p:nvPr>
        </p:nvSpPr>
        <p:spPr>
          <a:xfrm>
            <a:off x="3863752" y="1988841"/>
            <a:ext cx="7163751" cy="4869160"/>
          </a:xfrm>
          <a:prstGeom prst="rect">
            <a:avLst/>
          </a:prstGeom>
        </p:spPr>
        <p:txBody>
          <a:bodyPr anchor="t"/>
          <a:lstStyle>
            <a:lvl1pPr marL="0" indent="0" algn="l">
              <a:buNone/>
              <a:defRPr sz="3200"/>
            </a:lvl1pPr>
            <a:lvl2pPr marL="457200" indent="0" algn="l">
              <a:buNone/>
              <a:defRPr sz="2800"/>
            </a:lvl2pPr>
            <a:lvl3pPr marL="914400" indent="0" algn="l">
              <a:buNone/>
              <a:defRPr sz="2400"/>
            </a:lvl3pPr>
            <a:lvl4pPr marL="1371600" indent="0" algn="l">
              <a:buNone/>
              <a:defRPr sz="2000"/>
            </a:lvl4pPr>
            <a:lvl5pPr marL="1828800" indent="0" algn="l">
              <a:buNone/>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reihandform: Form 3">
            <a:extLst>
              <a:ext uri="{FF2B5EF4-FFF2-40B4-BE49-F238E27FC236}">
                <a16:creationId xmlns:a16="http://schemas.microsoft.com/office/drawing/2014/main" id="{11555C20-A847-4616-A123-3C55EA2EB6FE}"/>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94600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6_Titel und Inhalt">
    <p:spTree>
      <p:nvGrpSpPr>
        <p:cNvPr id="1" name=""/>
        <p:cNvGrpSpPr/>
        <p:nvPr/>
      </p:nvGrpSpPr>
      <p:grpSpPr bwMode="auto">
        <a:xfrm>
          <a:off x="0" y="0"/>
          <a:ext cx="0" cy="0"/>
          <a:chOff x="0" y="0"/>
          <a:chExt cx="0" cy="0"/>
        </a:xfrm>
      </p:grpSpPr>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2711450" y="548680"/>
            <a:ext cx="9480550" cy="1440160"/>
          </a:xfrm>
          <a:prstGeom prst="rect">
            <a:avLst/>
          </a:prstGeom>
        </p:spPr>
        <p:txBody>
          <a:bodyPr anchor="ctr"/>
          <a:lstStyle>
            <a:lvl1pPr marL="0" indent="0" algn="ctr">
              <a:buNone/>
              <a:defRPr sz="4000"/>
            </a:lvl1pPr>
            <a:lvl2pPr algn="ctr">
              <a:defRPr sz="2800"/>
            </a:lvl2pPr>
            <a:lvl3pPr marL="914400" indent="0" algn="ctr">
              <a:buNone/>
              <a:defRPr/>
            </a:lvl3pPr>
            <a:lvl4pPr algn="ctr">
              <a:defRPr/>
            </a:lvl4pPr>
            <a:lvl5pPr algn="ctr">
              <a:defRPr/>
            </a:lvl5pPr>
          </a:lstStyle>
          <a:p>
            <a:pPr lvl="0"/>
            <a:r>
              <a:rPr lang="de-DE" dirty="0"/>
              <a:t>Mastertextformat bearbeiten</a:t>
            </a:r>
          </a:p>
        </p:txBody>
      </p:sp>
      <p:sp>
        <p:nvSpPr>
          <p:cNvPr id="4" name="Tabellenplatzhalter 3">
            <a:extLst>
              <a:ext uri="{FF2B5EF4-FFF2-40B4-BE49-F238E27FC236}">
                <a16:creationId xmlns:a16="http://schemas.microsoft.com/office/drawing/2014/main" id="{855BBC14-D99F-43D3-9AA2-70CB859FBECA}"/>
              </a:ext>
            </a:extLst>
          </p:cNvPr>
          <p:cNvSpPr>
            <a:spLocks noGrp="1"/>
          </p:cNvSpPr>
          <p:nvPr>
            <p:ph type="tbl" sz="quarter" idx="11"/>
          </p:nvPr>
        </p:nvSpPr>
        <p:spPr>
          <a:xfrm>
            <a:off x="3868469" y="1988840"/>
            <a:ext cx="7159036" cy="4869159"/>
          </a:xfrm>
          <a:prstGeom prst="rect">
            <a:avLst/>
          </a:prstGeom>
        </p:spPr>
        <p:txBody>
          <a:bodyPr/>
          <a:lstStyle>
            <a:lvl1pPr marL="0" indent="0">
              <a:buNone/>
              <a:defRPr/>
            </a:lvl1pPr>
          </a:lstStyle>
          <a:p>
            <a:endParaRPr lang="de-DE" dirty="0"/>
          </a:p>
        </p:txBody>
      </p:sp>
      <p:sp>
        <p:nvSpPr>
          <p:cNvPr id="6" name="Freihandform: Form 5">
            <a:extLst>
              <a:ext uri="{FF2B5EF4-FFF2-40B4-BE49-F238E27FC236}">
                <a16:creationId xmlns:a16="http://schemas.microsoft.com/office/drawing/2014/main" id="{FED32A71-8454-4D26-BEAA-42CAA891D242}"/>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411212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Titel und Inhalt">
    <p:spTree>
      <p:nvGrpSpPr>
        <p:cNvPr id="1" name=""/>
        <p:cNvGrpSpPr/>
        <p:nvPr/>
      </p:nvGrpSpPr>
      <p:grpSpPr bwMode="auto">
        <a:xfrm>
          <a:off x="0" y="0"/>
          <a:ext cx="0" cy="0"/>
          <a:chOff x="0" y="0"/>
          <a:chExt cx="0" cy="0"/>
        </a:xfrm>
      </p:grpSpPr>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2711450" y="1"/>
            <a:ext cx="9480550" cy="3428998"/>
          </a:xfrm>
          <a:prstGeom prst="rect">
            <a:avLst/>
          </a:prstGeom>
        </p:spPr>
        <p:txBody>
          <a:bodyPr anchor="ctr"/>
          <a:lstStyle>
            <a:lvl1pPr marL="0" indent="0" algn="ctr">
              <a:buNone/>
              <a:defRPr sz="4800"/>
            </a:lvl1pPr>
            <a:lvl2pPr marL="457200" indent="0" algn="ctr">
              <a:buNone/>
              <a:defRPr sz="2800"/>
            </a:lvl2pPr>
            <a:lvl3pPr marL="914400" indent="0" algn="ctr">
              <a:buNone/>
              <a:defRPr/>
            </a:lvl3pPr>
            <a:lvl4pPr algn="ctr">
              <a:defRPr/>
            </a:lvl4pPr>
            <a:lvl5pPr algn="ctr">
              <a:defRPr/>
            </a:lvl5pPr>
          </a:lstStyle>
          <a:p>
            <a:pPr lvl="0"/>
            <a:r>
              <a:rPr lang="de-DE" dirty="0"/>
              <a:t>Mastertextformat bearbeiten</a:t>
            </a:r>
          </a:p>
          <a:p>
            <a:pPr lvl="1"/>
            <a:r>
              <a:rPr lang="de-DE" dirty="0"/>
              <a:t>Zweite Ebene</a:t>
            </a:r>
          </a:p>
        </p:txBody>
      </p:sp>
      <p:sp>
        <p:nvSpPr>
          <p:cNvPr id="19" name="Freihandform: Form 18">
            <a:extLst>
              <a:ext uri="{FF2B5EF4-FFF2-40B4-BE49-F238E27FC236}">
                <a16:creationId xmlns:a16="http://schemas.microsoft.com/office/drawing/2014/main" id="{FC8DAAFA-949D-404E-87F4-DC5C29DA080F}"/>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7" name="Bildplatzhalter 4">
            <a:extLst>
              <a:ext uri="{FF2B5EF4-FFF2-40B4-BE49-F238E27FC236}">
                <a16:creationId xmlns:a16="http://schemas.microsoft.com/office/drawing/2014/main" id="{70FE37AE-7534-4019-A451-1B031EE27916}"/>
              </a:ext>
            </a:extLst>
          </p:cNvPr>
          <p:cNvSpPr>
            <a:spLocks noGrp="1"/>
          </p:cNvSpPr>
          <p:nvPr>
            <p:ph type="pic" sz="quarter" idx="17" hasCustomPrompt="1"/>
          </p:nvPr>
        </p:nvSpPr>
        <p:spPr bwMode="auto">
          <a:xfrm>
            <a:off x="2701968" y="3425508"/>
            <a:ext cx="9480550" cy="3439933"/>
          </a:xfrm>
          <a:custGeom>
            <a:avLst/>
            <a:gdLst>
              <a:gd name="connsiteX0" fmla="*/ 0 w 3160356"/>
              <a:gd name="connsiteY0" fmla="*/ 0 h 3422014"/>
              <a:gd name="connsiteX1" fmla="*/ 3160356 w 3160356"/>
              <a:gd name="connsiteY1" fmla="*/ 0 h 3422014"/>
              <a:gd name="connsiteX2" fmla="*/ 3160356 w 3160356"/>
              <a:gd name="connsiteY2" fmla="*/ 3422014 h 3422014"/>
              <a:gd name="connsiteX3" fmla="*/ 0 w 3160356"/>
              <a:gd name="connsiteY3" fmla="*/ 3422014 h 3422014"/>
              <a:gd name="connsiteX4" fmla="*/ 0 w 3160356"/>
              <a:gd name="connsiteY4" fmla="*/ 0 h 3422014"/>
              <a:gd name="connsiteX0" fmla="*/ 0 w 3160356"/>
              <a:gd name="connsiteY0" fmla="*/ 3261 h 3425275"/>
              <a:gd name="connsiteX1" fmla="*/ 505883 w 3160356"/>
              <a:gd name="connsiteY1" fmla="*/ 0 h 3425275"/>
              <a:gd name="connsiteX2" fmla="*/ 3160356 w 3160356"/>
              <a:gd name="connsiteY2" fmla="*/ 3261 h 3425275"/>
              <a:gd name="connsiteX3" fmla="*/ 3160356 w 3160356"/>
              <a:gd name="connsiteY3" fmla="*/ 3425275 h 3425275"/>
              <a:gd name="connsiteX4" fmla="*/ 0 w 3160356"/>
              <a:gd name="connsiteY4" fmla="*/ 3425275 h 3425275"/>
              <a:gd name="connsiteX5" fmla="*/ 0 w 3160356"/>
              <a:gd name="connsiteY5" fmla="*/ 3261 h 3425275"/>
              <a:gd name="connsiteX0" fmla="*/ 0 w 3169838"/>
              <a:gd name="connsiteY0" fmla="*/ 507197 h 3425275"/>
              <a:gd name="connsiteX1" fmla="*/ 515365 w 3169838"/>
              <a:gd name="connsiteY1" fmla="*/ 0 h 3425275"/>
              <a:gd name="connsiteX2" fmla="*/ 3169838 w 3169838"/>
              <a:gd name="connsiteY2" fmla="*/ 3261 h 3425275"/>
              <a:gd name="connsiteX3" fmla="*/ 3169838 w 3169838"/>
              <a:gd name="connsiteY3" fmla="*/ 3425275 h 3425275"/>
              <a:gd name="connsiteX4" fmla="*/ 9482 w 3169838"/>
              <a:gd name="connsiteY4" fmla="*/ 3425275 h 3425275"/>
              <a:gd name="connsiteX5" fmla="*/ 0 w 3169838"/>
              <a:gd name="connsiteY5" fmla="*/ 507197 h 3425275"/>
              <a:gd name="connsiteX0" fmla="*/ 0 w 3169838"/>
              <a:gd name="connsiteY0" fmla="*/ 510840 h 3428918"/>
              <a:gd name="connsiteX1" fmla="*/ 176747 w 3169838"/>
              <a:gd name="connsiteY1" fmla="*/ 0 h 3428918"/>
              <a:gd name="connsiteX2" fmla="*/ 3169838 w 3169838"/>
              <a:gd name="connsiteY2" fmla="*/ 6904 h 3428918"/>
              <a:gd name="connsiteX3" fmla="*/ 3169838 w 3169838"/>
              <a:gd name="connsiteY3" fmla="*/ 3428918 h 3428918"/>
              <a:gd name="connsiteX4" fmla="*/ 9482 w 3169838"/>
              <a:gd name="connsiteY4" fmla="*/ 3428918 h 3428918"/>
              <a:gd name="connsiteX5" fmla="*/ 0 w 3169838"/>
              <a:gd name="connsiteY5" fmla="*/ 510840 h 3428918"/>
              <a:gd name="connsiteX0" fmla="*/ 0 w 3169838"/>
              <a:gd name="connsiteY0" fmla="*/ 512030 h 3430108"/>
              <a:gd name="connsiteX1" fmla="*/ 169183 w 3169838"/>
              <a:gd name="connsiteY1" fmla="*/ 0 h 3430108"/>
              <a:gd name="connsiteX2" fmla="*/ 3169838 w 3169838"/>
              <a:gd name="connsiteY2" fmla="*/ 8094 h 3430108"/>
              <a:gd name="connsiteX3" fmla="*/ 3169838 w 3169838"/>
              <a:gd name="connsiteY3" fmla="*/ 3430108 h 3430108"/>
              <a:gd name="connsiteX4" fmla="*/ 9482 w 3169838"/>
              <a:gd name="connsiteY4" fmla="*/ 3430108 h 3430108"/>
              <a:gd name="connsiteX5" fmla="*/ 0 w 3169838"/>
              <a:gd name="connsiteY5" fmla="*/ 512030 h 3430108"/>
              <a:gd name="connsiteX0" fmla="*/ 0 w 3169838"/>
              <a:gd name="connsiteY0" fmla="*/ 514412 h 3432490"/>
              <a:gd name="connsiteX1" fmla="*/ 169581 w 3169838"/>
              <a:gd name="connsiteY1" fmla="*/ 0 h 3432490"/>
              <a:gd name="connsiteX2" fmla="*/ 3169838 w 3169838"/>
              <a:gd name="connsiteY2" fmla="*/ 10476 h 3432490"/>
              <a:gd name="connsiteX3" fmla="*/ 3169838 w 3169838"/>
              <a:gd name="connsiteY3" fmla="*/ 3432490 h 3432490"/>
              <a:gd name="connsiteX4" fmla="*/ 9482 w 3169838"/>
              <a:gd name="connsiteY4" fmla="*/ 3432490 h 3432490"/>
              <a:gd name="connsiteX5" fmla="*/ 0 w 3169838"/>
              <a:gd name="connsiteY5" fmla="*/ 514412 h 3432490"/>
              <a:gd name="connsiteX0" fmla="*/ 0 w 3169838"/>
              <a:gd name="connsiteY0" fmla="*/ 514412 h 3438742"/>
              <a:gd name="connsiteX1" fmla="*/ 169581 w 3169838"/>
              <a:gd name="connsiteY1" fmla="*/ 0 h 3438742"/>
              <a:gd name="connsiteX2" fmla="*/ 3169838 w 3169838"/>
              <a:gd name="connsiteY2" fmla="*/ 10476 h 3438742"/>
              <a:gd name="connsiteX3" fmla="*/ 3169838 w 3169838"/>
              <a:gd name="connsiteY3" fmla="*/ 3432490 h 3438742"/>
              <a:gd name="connsiteX4" fmla="*/ 1643 w 3169838"/>
              <a:gd name="connsiteY4" fmla="*/ 3438742 h 3438742"/>
              <a:gd name="connsiteX5" fmla="*/ 0 w 3169838"/>
              <a:gd name="connsiteY5" fmla="*/ 514412 h 3438742"/>
              <a:gd name="connsiteX0" fmla="*/ 0 w 3169838"/>
              <a:gd name="connsiteY0" fmla="*/ 514412 h 3441124"/>
              <a:gd name="connsiteX1" fmla="*/ 169581 w 3169838"/>
              <a:gd name="connsiteY1" fmla="*/ 0 h 3441124"/>
              <a:gd name="connsiteX2" fmla="*/ 3169838 w 3169838"/>
              <a:gd name="connsiteY2" fmla="*/ 10476 h 3441124"/>
              <a:gd name="connsiteX3" fmla="*/ 3169838 w 3169838"/>
              <a:gd name="connsiteY3" fmla="*/ 3432490 h 3441124"/>
              <a:gd name="connsiteX4" fmla="*/ 5226 w 3169838"/>
              <a:gd name="connsiteY4" fmla="*/ 3441124 h 3441124"/>
              <a:gd name="connsiteX5" fmla="*/ 0 w 3169838"/>
              <a:gd name="connsiteY5" fmla="*/ 514412 h 3441124"/>
              <a:gd name="connsiteX0" fmla="*/ 0 w 3169838"/>
              <a:gd name="connsiteY0" fmla="*/ 514412 h 3439933"/>
              <a:gd name="connsiteX1" fmla="*/ 169581 w 3169838"/>
              <a:gd name="connsiteY1" fmla="*/ 0 h 3439933"/>
              <a:gd name="connsiteX2" fmla="*/ 3169838 w 3169838"/>
              <a:gd name="connsiteY2" fmla="*/ 10476 h 3439933"/>
              <a:gd name="connsiteX3" fmla="*/ 3169838 w 3169838"/>
              <a:gd name="connsiteY3" fmla="*/ 3432490 h 3439933"/>
              <a:gd name="connsiteX4" fmla="*/ 2439 w 3169838"/>
              <a:gd name="connsiteY4" fmla="*/ 3439933 h 3439933"/>
              <a:gd name="connsiteX5" fmla="*/ 0 w 3169838"/>
              <a:gd name="connsiteY5" fmla="*/ 514412 h 34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38" h="3439933">
                <a:moveTo>
                  <a:pt x="0" y="514412"/>
                </a:moveTo>
                <a:lnTo>
                  <a:pt x="169581" y="0"/>
                </a:lnTo>
                <a:lnTo>
                  <a:pt x="3169838" y="10476"/>
                </a:lnTo>
                <a:lnTo>
                  <a:pt x="3169838" y="3432490"/>
                </a:lnTo>
                <a:lnTo>
                  <a:pt x="2439" y="3439933"/>
                </a:lnTo>
                <a:cubicBezTo>
                  <a:pt x="-722" y="2467240"/>
                  <a:pt x="3161" y="1487105"/>
                  <a:pt x="0" y="514412"/>
                </a:cubicBezTo>
                <a:close/>
              </a:path>
            </a:pathLst>
          </a:cu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Tree>
    <p:extLst>
      <p:ext uri="{BB962C8B-B14F-4D97-AF65-F5344CB8AC3E}">
        <p14:creationId xmlns:p14="http://schemas.microsoft.com/office/powerpoint/2010/main" val="2636611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2_Titel und Inhalt">
    <p:spTree>
      <p:nvGrpSpPr>
        <p:cNvPr id="1" name=""/>
        <p:cNvGrpSpPr/>
        <p:nvPr/>
      </p:nvGrpSpPr>
      <p:grpSpPr bwMode="auto">
        <a:xfrm>
          <a:off x="0" y="0"/>
          <a:ext cx="0" cy="0"/>
          <a:chOff x="0" y="0"/>
          <a:chExt cx="0" cy="0"/>
        </a:xfrm>
      </p:grpSpPr>
      <p:sp>
        <p:nvSpPr>
          <p:cNvPr id="21" name="Bildplatzhalter 4">
            <a:extLst>
              <a:ext uri="{FF2B5EF4-FFF2-40B4-BE49-F238E27FC236}">
                <a16:creationId xmlns:a16="http://schemas.microsoft.com/office/drawing/2014/main" id="{1F7BDDF8-6BE3-4EFA-BEF0-7BC390519003}"/>
              </a:ext>
            </a:extLst>
          </p:cNvPr>
          <p:cNvSpPr>
            <a:spLocks noGrp="1"/>
          </p:cNvSpPr>
          <p:nvPr>
            <p:ph type="pic" sz="quarter" idx="15" hasCustomPrompt="1"/>
          </p:nvPr>
        </p:nvSpPr>
        <p:spPr bwMode="auto">
          <a:xfrm>
            <a:off x="5871806" y="3435987"/>
            <a:ext cx="3182811" cy="3422013"/>
          </a:xfrm>
          <a:prstGeom prst="rect">
            <a:avLst/>
          </a:prstGeom>
          <a:pattFill prst="pct30">
            <a:fgClr>
              <a:schemeClr val="accent2"/>
            </a:fgClr>
            <a:bgClr>
              <a:schemeClr val="bg1"/>
            </a:bgClr>
          </a:pattFill>
        </p:spPr>
        <p:txBody>
          <a:bodyPr anchor="ctr"/>
          <a:lstStyle>
            <a:lvl1pPr marL="0" indent="0" algn="ctr">
              <a:buNone/>
              <a:defRPr>
                <a:solidFill>
                  <a:schemeClr val="accent2"/>
                </a:solidFill>
              </a:defRPr>
            </a:lvl1pPr>
          </a:lstStyle>
          <a:p>
            <a:r>
              <a:rPr lang="de-DE" dirty="0"/>
              <a:t>Bild einfügen</a:t>
            </a:r>
          </a:p>
        </p:txBody>
      </p:sp>
      <p:sp>
        <p:nvSpPr>
          <p:cNvPr id="22" name="Bildplatzhalter 4">
            <a:extLst>
              <a:ext uri="{FF2B5EF4-FFF2-40B4-BE49-F238E27FC236}">
                <a16:creationId xmlns:a16="http://schemas.microsoft.com/office/drawing/2014/main" id="{7C765C93-4F62-439C-9DEE-F96CBEEF4C90}"/>
              </a:ext>
            </a:extLst>
          </p:cNvPr>
          <p:cNvSpPr>
            <a:spLocks noGrp="1"/>
          </p:cNvSpPr>
          <p:nvPr>
            <p:ph type="pic" sz="quarter" idx="16" hasCustomPrompt="1"/>
          </p:nvPr>
        </p:nvSpPr>
        <p:spPr bwMode="auto">
          <a:xfrm>
            <a:off x="9053621" y="3435988"/>
            <a:ext cx="3138380" cy="3422012"/>
          </a:xfrm>
          <a:prstGeom prst="rect">
            <a:avLst/>
          </a:pr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
        <p:nvSpPr>
          <p:cNvPr id="31" name="Textplatzhalter 13">
            <a:extLst>
              <a:ext uri="{FF2B5EF4-FFF2-40B4-BE49-F238E27FC236}">
                <a16:creationId xmlns:a16="http://schemas.microsoft.com/office/drawing/2014/main" id="{760AF750-6B6F-4E0A-82D2-D770B83E0DB1}"/>
              </a:ext>
            </a:extLst>
          </p:cNvPr>
          <p:cNvSpPr>
            <a:spLocks noGrp="1"/>
          </p:cNvSpPr>
          <p:nvPr>
            <p:ph type="body" sz="quarter" idx="10"/>
          </p:nvPr>
        </p:nvSpPr>
        <p:spPr bwMode="auto">
          <a:xfrm>
            <a:off x="2711450" y="1"/>
            <a:ext cx="9480550" cy="3428998"/>
          </a:xfrm>
          <a:prstGeom prst="rect">
            <a:avLst/>
          </a:prstGeom>
        </p:spPr>
        <p:txBody>
          <a:bodyPr anchor="ctr"/>
          <a:lstStyle>
            <a:lvl1pPr marL="0" indent="0" algn="ctr">
              <a:buNone/>
              <a:defRPr sz="4800"/>
            </a:lvl1pPr>
            <a:lvl2pPr marL="457200" indent="0" algn="ctr">
              <a:buNone/>
              <a:defRPr sz="2800"/>
            </a:lvl2pPr>
            <a:lvl3pPr marL="914400" indent="0" algn="ctr">
              <a:buNone/>
              <a:defRPr/>
            </a:lvl3pPr>
            <a:lvl4pPr algn="ctr">
              <a:defRPr/>
            </a:lvl4pPr>
            <a:lvl5pPr algn="ctr">
              <a:defRPr/>
            </a:lvl5pPr>
          </a:lstStyle>
          <a:p>
            <a:pPr lvl="0"/>
            <a:r>
              <a:rPr lang="de-DE" dirty="0"/>
              <a:t>Mastertextformat bearbeiten</a:t>
            </a:r>
          </a:p>
          <a:p>
            <a:pPr lvl="1"/>
            <a:r>
              <a:rPr lang="de-DE" dirty="0"/>
              <a:t>Zweite Ebene</a:t>
            </a:r>
          </a:p>
        </p:txBody>
      </p:sp>
      <p:sp>
        <p:nvSpPr>
          <p:cNvPr id="32" name="Freihandform: Form 31">
            <a:extLst>
              <a:ext uri="{FF2B5EF4-FFF2-40B4-BE49-F238E27FC236}">
                <a16:creationId xmlns:a16="http://schemas.microsoft.com/office/drawing/2014/main" id="{2C9EB79C-95FD-48D2-96B1-8512C9CCAEA8}"/>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9" name="Bildplatzhalter 4">
            <a:extLst>
              <a:ext uri="{FF2B5EF4-FFF2-40B4-BE49-F238E27FC236}">
                <a16:creationId xmlns:a16="http://schemas.microsoft.com/office/drawing/2014/main" id="{2129D326-D57C-4EE1-9755-B3327B60C5C5}"/>
              </a:ext>
            </a:extLst>
          </p:cNvPr>
          <p:cNvSpPr>
            <a:spLocks noGrp="1"/>
          </p:cNvSpPr>
          <p:nvPr>
            <p:ph type="pic" sz="quarter" idx="17" hasCustomPrompt="1"/>
          </p:nvPr>
        </p:nvSpPr>
        <p:spPr bwMode="auto">
          <a:xfrm>
            <a:off x="2701968" y="3432724"/>
            <a:ext cx="3169838" cy="3425275"/>
          </a:xfrm>
          <a:custGeom>
            <a:avLst/>
            <a:gdLst>
              <a:gd name="connsiteX0" fmla="*/ 0 w 3160356"/>
              <a:gd name="connsiteY0" fmla="*/ 0 h 3422014"/>
              <a:gd name="connsiteX1" fmla="*/ 3160356 w 3160356"/>
              <a:gd name="connsiteY1" fmla="*/ 0 h 3422014"/>
              <a:gd name="connsiteX2" fmla="*/ 3160356 w 3160356"/>
              <a:gd name="connsiteY2" fmla="*/ 3422014 h 3422014"/>
              <a:gd name="connsiteX3" fmla="*/ 0 w 3160356"/>
              <a:gd name="connsiteY3" fmla="*/ 3422014 h 3422014"/>
              <a:gd name="connsiteX4" fmla="*/ 0 w 3160356"/>
              <a:gd name="connsiteY4" fmla="*/ 0 h 3422014"/>
              <a:gd name="connsiteX0" fmla="*/ 0 w 3160356"/>
              <a:gd name="connsiteY0" fmla="*/ 3261 h 3425275"/>
              <a:gd name="connsiteX1" fmla="*/ 505883 w 3160356"/>
              <a:gd name="connsiteY1" fmla="*/ 0 h 3425275"/>
              <a:gd name="connsiteX2" fmla="*/ 3160356 w 3160356"/>
              <a:gd name="connsiteY2" fmla="*/ 3261 h 3425275"/>
              <a:gd name="connsiteX3" fmla="*/ 3160356 w 3160356"/>
              <a:gd name="connsiteY3" fmla="*/ 3425275 h 3425275"/>
              <a:gd name="connsiteX4" fmla="*/ 0 w 3160356"/>
              <a:gd name="connsiteY4" fmla="*/ 3425275 h 3425275"/>
              <a:gd name="connsiteX5" fmla="*/ 0 w 3160356"/>
              <a:gd name="connsiteY5" fmla="*/ 3261 h 3425275"/>
              <a:gd name="connsiteX0" fmla="*/ 0 w 3169838"/>
              <a:gd name="connsiteY0" fmla="*/ 507197 h 3425275"/>
              <a:gd name="connsiteX1" fmla="*/ 515365 w 3169838"/>
              <a:gd name="connsiteY1" fmla="*/ 0 h 3425275"/>
              <a:gd name="connsiteX2" fmla="*/ 3169838 w 3169838"/>
              <a:gd name="connsiteY2" fmla="*/ 3261 h 3425275"/>
              <a:gd name="connsiteX3" fmla="*/ 3169838 w 3169838"/>
              <a:gd name="connsiteY3" fmla="*/ 3425275 h 3425275"/>
              <a:gd name="connsiteX4" fmla="*/ 9482 w 3169838"/>
              <a:gd name="connsiteY4" fmla="*/ 3425275 h 3425275"/>
              <a:gd name="connsiteX5" fmla="*/ 0 w 3169838"/>
              <a:gd name="connsiteY5" fmla="*/ 507197 h 342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38" h="3425275">
                <a:moveTo>
                  <a:pt x="0" y="507197"/>
                </a:moveTo>
                <a:lnTo>
                  <a:pt x="515365" y="0"/>
                </a:lnTo>
                <a:lnTo>
                  <a:pt x="3169838" y="3261"/>
                </a:lnTo>
                <a:lnTo>
                  <a:pt x="3169838" y="3425275"/>
                </a:lnTo>
                <a:lnTo>
                  <a:pt x="9482" y="3425275"/>
                </a:lnTo>
                <a:cubicBezTo>
                  <a:pt x="6321" y="2452582"/>
                  <a:pt x="3161" y="1479890"/>
                  <a:pt x="0" y="507197"/>
                </a:cubicBezTo>
                <a:close/>
              </a:path>
            </a:pathLst>
          </a:cu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Tree>
    <p:extLst>
      <p:ext uri="{BB962C8B-B14F-4D97-AF65-F5344CB8AC3E}">
        <p14:creationId xmlns:p14="http://schemas.microsoft.com/office/powerpoint/2010/main" val="1821879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4_Titel und Inhalt">
    <p:spTree>
      <p:nvGrpSpPr>
        <p:cNvPr id="1" name=""/>
        <p:cNvGrpSpPr/>
        <p:nvPr/>
      </p:nvGrpSpPr>
      <p:grpSpPr bwMode="auto">
        <a:xfrm>
          <a:off x="0" y="0"/>
          <a:ext cx="0" cy="0"/>
          <a:chOff x="0" y="0"/>
          <a:chExt cx="0" cy="0"/>
        </a:xfrm>
      </p:grpSpPr>
      <p:sp>
        <p:nvSpPr>
          <p:cNvPr id="13" name="Bildplatzhalter 4">
            <a:extLst>
              <a:ext uri="{FF2B5EF4-FFF2-40B4-BE49-F238E27FC236}">
                <a16:creationId xmlns:a16="http://schemas.microsoft.com/office/drawing/2014/main" id="{B39B7F53-8C0A-4F3E-8F08-404BB704C876}"/>
              </a:ext>
            </a:extLst>
          </p:cNvPr>
          <p:cNvSpPr>
            <a:spLocks noGrp="1"/>
          </p:cNvSpPr>
          <p:nvPr>
            <p:ph type="pic" sz="quarter" idx="18" hasCustomPrompt="1"/>
          </p:nvPr>
        </p:nvSpPr>
        <p:spPr bwMode="auto">
          <a:xfrm>
            <a:off x="2567609" y="-3726"/>
            <a:ext cx="3322638" cy="3432723"/>
          </a:xfrm>
          <a:custGeom>
            <a:avLst/>
            <a:gdLst>
              <a:gd name="connsiteX0" fmla="*/ 0 w 3182811"/>
              <a:gd name="connsiteY0" fmla="*/ 0 h 3432723"/>
              <a:gd name="connsiteX1" fmla="*/ 3182811 w 3182811"/>
              <a:gd name="connsiteY1" fmla="*/ 0 h 3432723"/>
              <a:gd name="connsiteX2" fmla="*/ 3182811 w 3182811"/>
              <a:gd name="connsiteY2" fmla="*/ 3432723 h 3432723"/>
              <a:gd name="connsiteX3" fmla="*/ 0 w 3182811"/>
              <a:gd name="connsiteY3" fmla="*/ 3432723 h 3432723"/>
              <a:gd name="connsiteX4" fmla="*/ 0 w 3182811"/>
              <a:gd name="connsiteY4" fmla="*/ 0 h 3432723"/>
              <a:gd name="connsiteX0" fmla="*/ 0 w 3182811"/>
              <a:gd name="connsiteY0" fmla="*/ 0 h 3432723"/>
              <a:gd name="connsiteX1" fmla="*/ 3182811 w 3182811"/>
              <a:gd name="connsiteY1" fmla="*/ 0 h 3432723"/>
              <a:gd name="connsiteX2" fmla="*/ 3182811 w 3182811"/>
              <a:gd name="connsiteY2" fmla="*/ 3432723 h 3432723"/>
              <a:gd name="connsiteX3" fmla="*/ 523994 w 3182811"/>
              <a:gd name="connsiteY3" fmla="*/ 3432141 h 3432723"/>
              <a:gd name="connsiteX4" fmla="*/ 0 w 3182811"/>
              <a:gd name="connsiteY4" fmla="*/ 3432723 h 3432723"/>
              <a:gd name="connsiteX5" fmla="*/ 0 w 3182811"/>
              <a:gd name="connsiteY5" fmla="*/ 0 h 3432723"/>
              <a:gd name="connsiteX0" fmla="*/ 4677 w 3187488"/>
              <a:gd name="connsiteY0" fmla="*/ 0 h 3432723"/>
              <a:gd name="connsiteX1" fmla="*/ 3187488 w 3187488"/>
              <a:gd name="connsiteY1" fmla="*/ 0 h 3432723"/>
              <a:gd name="connsiteX2" fmla="*/ 3187488 w 3187488"/>
              <a:gd name="connsiteY2" fmla="*/ 3432723 h 3432723"/>
              <a:gd name="connsiteX3" fmla="*/ 528671 w 3187488"/>
              <a:gd name="connsiteY3" fmla="*/ 3432141 h 3432723"/>
              <a:gd name="connsiteX4" fmla="*/ 0 w 3187488"/>
              <a:gd name="connsiteY4" fmla="*/ 2780249 h 3432723"/>
              <a:gd name="connsiteX5" fmla="*/ 4677 w 3187488"/>
              <a:gd name="connsiteY5" fmla="*/ 0 h 3432723"/>
              <a:gd name="connsiteX0" fmla="*/ 0 w 3182811"/>
              <a:gd name="connsiteY0" fmla="*/ 0 h 3432723"/>
              <a:gd name="connsiteX1" fmla="*/ 3182811 w 3182811"/>
              <a:gd name="connsiteY1" fmla="*/ 0 h 3432723"/>
              <a:gd name="connsiteX2" fmla="*/ 3182811 w 3182811"/>
              <a:gd name="connsiteY2" fmla="*/ 3432723 h 3432723"/>
              <a:gd name="connsiteX3" fmla="*/ 523994 w 3182811"/>
              <a:gd name="connsiteY3" fmla="*/ 3432141 h 3432723"/>
              <a:gd name="connsiteX4" fmla="*/ 23286 w 3182811"/>
              <a:gd name="connsiteY4" fmla="*/ 2927056 h 3432723"/>
              <a:gd name="connsiteX5" fmla="*/ 0 w 3182811"/>
              <a:gd name="connsiteY5" fmla="*/ 0 h 3432723"/>
              <a:gd name="connsiteX0" fmla="*/ 0 w 3164635"/>
              <a:gd name="connsiteY0" fmla="*/ 8389 h 3432723"/>
              <a:gd name="connsiteX1" fmla="*/ 3164635 w 3164635"/>
              <a:gd name="connsiteY1" fmla="*/ 0 h 3432723"/>
              <a:gd name="connsiteX2" fmla="*/ 3164635 w 3164635"/>
              <a:gd name="connsiteY2" fmla="*/ 3432723 h 3432723"/>
              <a:gd name="connsiteX3" fmla="*/ 505818 w 3164635"/>
              <a:gd name="connsiteY3" fmla="*/ 3432141 h 3432723"/>
              <a:gd name="connsiteX4" fmla="*/ 5110 w 3164635"/>
              <a:gd name="connsiteY4" fmla="*/ 2927056 h 3432723"/>
              <a:gd name="connsiteX5" fmla="*/ 0 w 3164635"/>
              <a:gd name="connsiteY5" fmla="*/ 8389 h 3432723"/>
              <a:gd name="connsiteX0" fmla="*/ 22933 w 3159605"/>
              <a:gd name="connsiteY0" fmla="*/ 12583 h 3432723"/>
              <a:gd name="connsiteX1" fmla="*/ 3159605 w 3159605"/>
              <a:gd name="connsiteY1" fmla="*/ 0 h 3432723"/>
              <a:gd name="connsiteX2" fmla="*/ 3159605 w 3159605"/>
              <a:gd name="connsiteY2" fmla="*/ 3432723 h 3432723"/>
              <a:gd name="connsiteX3" fmla="*/ 500788 w 3159605"/>
              <a:gd name="connsiteY3" fmla="*/ 3432141 h 3432723"/>
              <a:gd name="connsiteX4" fmla="*/ 80 w 3159605"/>
              <a:gd name="connsiteY4" fmla="*/ 2927056 h 3432723"/>
              <a:gd name="connsiteX5" fmla="*/ 22933 w 3159605"/>
              <a:gd name="connsiteY5" fmla="*/ 12583 h 3432723"/>
              <a:gd name="connsiteX0" fmla="*/ 924 w 3159966"/>
              <a:gd name="connsiteY0" fmla="*/ 4194 h 3432723"/>
              <a:gd name="connsiteX1" fmla="*/ 3159966 w 3159966"/>
              <a:gd name="connsiteY1" fmla="*/ 0 h 3432723"/>
              <a:gd name="connsiteX2" fmla="*/ 3159966 w 3159966"/>
              <a:gd name="connsiteY2" fmla="*/ 3432723 h 3432723"/>
              <a:gd name="connsiteX3" fmla="*/ 501149 w 3159966"/>
              <a:gd name="connsiteY3" fmla="*/ 3432141 h 3432723"/>
              <a:gd name="connsiteX4" fmla="*/ 441 w 3159966"/>
              <a:gd name="connsiteY4" fmla="*/ 2927056 h 3432723"/>
              <a:gd name="connsiteX5" fmla="*/ 924 w 3159966"/>
              <a:gd name="connsiteY5" fmla="*/ 4194 h 3432723"/>
              <a:gd name="connsiteX0" fmla="*/ 924 w 3159966"/>
              <a:gd name="connsiteY0" fmla="*/ 4194 h 3432723"/>
              <a:gd name="connsiteX1" fmla="*/ 3159966 w 3159966"/>
              <a:gd name="connsiteY1" fmla="*/ 0 h 3432723"/>
              <a:gd name="connsiteX2" fmla="*/ 3159966 w 3159966"/>
              <a:gd name="connsiteY2" fmla="*/ 3432723 h 3432723"/>
              <a:gd name="connsiteX3" fmla="*/ 517818 w 3159966"/>
              <a:gd name="connsiteY3" fmla="*/ 3373800 h 3432723"/>
              <a:gd name="connsiteX4" fmla="*/ 441 w 3159966"/>
              <a:gd name="connsiteY4" fmla="*/ 2927056 h 3432723"/>
              <a:gd name="connsiteX5" fmla="*/ 924 w 3159966"/>
              <a:gd name="connsiteY5" fmla="*/ 4194 h 3432723"/>
              <a:gd name="connsiteX0" fmla="*/ 924 w 3159966"/>
              <a:gd name="connsiteY0" fmla="*/ 4194 h 3432723"/>
              <a:gd name="connsiteX1" fmla="*/ 3159966 w 3159966"/>
              <a:gd name="connsiteY1" fmla="*/ 0 h 3432723"/>
              <a:gd name="connsiteX2" fmla="*/ 3159966 w 3159966"/>
              <a:gd name="connsiteY2" fmla="*/ 3432723 h 3432723"/>
              <a:gd name="connsiteX3" fmla="*/ 501149 w 3159966"/>
              <a:gd name="connsiteY3" fmla="*/ 3424997 h 3432723"/>
              <a:gd name="connsiteX4" fmla="*/ 441 w 3159966"/>
              <a:gd name="connsiteY4" fmla="*/ 2927056 h 3432723"/>
              <a:gd name="connsiteX5" fmla="*/ 924 w 3159966"/>
              <a:gd name="connsiteY5" fmla="*/ 4194 h 3432723"/>
              <a:gd name="connsiteX0" fmla="*/ 924 w 3159966"/>
              <a:gd name="connsiteY0" fmla="*/ 4194 h 3432723"/>
              <a:gd name="connsiteX1" fmla="*/ 3159966 w 3159966"/>
              <a:gd name="connsiteY1" fmla="*/ 0 h 3432723"/>
              <a:gd name="connsiteX2" fmla="*/ 3159966 w 3159966"/>
              <a:gd name="connsiteY2" fmla="*/ 3432723 h 3432723"/>
              <a:gd name="connsiteX3" fmla="*/ 495196 w 3159966"/>
              <a:gd name="connsiteY3" fmla="*/ 3427379 h 3432723"/>
              <a:gd name="connsiteX4" fmla="*/ 441 w 3159966"/>
              <a:gd name="connsiteY4" fmla="*/ 2927056 h 3432723"/>
              <a:gd name="connsiteX5" fmla="*/ 924 w 3159966"/>
              <a:gd name="connsiteY5" fmla="*/ 4194 h 343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966" h="3432723">
                <a:moveTo>
                  <a:pt x="924" y="4194"/>
                </a:moveTo>
                <a:lnTo>
                  <a:pt x="3159966" y="0"/>
                </a:lnTo>
                <a:lnTo>
                  <a:pt x="3159966" y="3432723"/>
                </a:lnTo>
                <a:lnTo>
                  <a:pt x="495196" y="3427379"/>
                </a:lnTo>
                <a:lnTo>
                  <a:pt x="441" y="2927056"/>
                </a:lnTo>
                <a:cubicBezTo>
                  <a:pt x="-1262" y="1954167"/>
                  <a:pt x="2627" y="977083"/>
                  <a:pt x="924" y="4194"/>
                </a:cubicBezTo>
                <a:close/>
              </a:path>
            </a:pathLst>
          </a:custGeom>
          <a:pattFill prst="pct30">
            <a:fgClr>
              <a:schemeClr val="accent2"/>
            </a:fgClr>
            <a:bgClr>
              <a:schemeClr val="bg1"/>
            </a:bgClr>
          </a:pattFill>
        </p:spPr>
        <p:txBody>
          <a:bodyPr anchor="ctr"/>
          <a:lstStyle>
            <a:lvl1pPr marL="0" indent="0" algn="ctr">
              <a:buNone/>
              <a:defRPr>
                <a:solidFill>
                  <a:schemeClr val="accent2"/>
                </a:solidFill>
              </a:defRPr>
            </a:lvl1pPr>
          </a:lstStyle>
          <a:p>
            <a:r>
              <a:rPr lang="de-DE" dirty="0"/>
              <a:t>Bild einfügen</a:t>
            </a:r>
          </a:p>
        </p:txBody>
      </p:sp>
      <p:sp>
        <p:nvSpPr>
          <p:cNvPr id="18" name="Bildplatzhalter 4">
            <a:extLst>
              <a:ext uri="{FF2B5EF4-FFF2-40B4-BE49-F238E27FC236}">
                <a16:creationId xmlns:a16="http://schemas.microsoft.com/office/drawing/2014/main" id="{C400E1F3-76C2-4347-ACDC-57B657CBE3AC}"/>
              </a:ext>
            </a:extLst>
          </p:cNvPr>
          <p:cNvSpPr>
            <a:spLocks noGrp="1"/>
          </p:cNvSpPr>
          <p:nvPr>
            <p:ph type="pic" sz="quarter" idx="12" hasCustomPrompt="1"/>
          </p:nvPr>
        </p:nvSpPr>
        <p:spPr bwMode="auto">
          <a:xfrm>
            <a:off x="5870810" y="0"/>
            <a:ext cx="3182811" cy="3428999"/>
          </a:xfrm>
          <a:prstGeom prst="rect">
            <a:avLst/>
          </a:pr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
        <p:nvSpPr>
          <p:cNvPr id="19" name="Bildplatzhalter 4">
            <a:extLst>
              <a:ext uri="{FF2B5EF4-FFF2-40B4-BE49-F238E27FC236}">
                <a16:creationId xmlns:a16="http://schemas.microsoft.com/office/drawing/2014/main" id="{A75D514C-0835-49DA-A939-BF65222292F4}"/>
              </a:ext>
            </a:extLst>
          </p:cNvPr>
          <p:cNvSpPr>
            <a:spLocks noGrp="1"/>
          </p:cNvSpPr>
          <p:nvPr>
            <p:ph type="pic" sz="quarter" idx="13" hasCustomPrompt="1"/>
          </p:nvPr>
        </p:nvSpPr>
        <p:spPr bwMode="auto">
          <a:xfrm>
            <a:off x="9053621" y="-1"/>
            <a:ext cx="3138379" cy="3428999"/>
          </a:xfrm>
          <a:prstGeom prst="rect">
            <a:avLst/>
          </a:prstGeom>
          <a:pattFill prst="pct30">
            <a:fgClr>
              <a:schemeClr val="accent2"/>
            </a:fgClr>
            <a:bgClr>
              <a:schemeClr val="bg1"/>
            </a:bgClr>
          </a:pattFill>
        </p:spPr>
        <p:txBody>
          <a:bodyPr anchor="ctr"/>
          <a:lstStyle>
            <a:lvl1pPr marL="0" indent="0" algn="ctr">
              <a:buNone/>
              <a:defRPr>
                <a:solidFill>
                  <a:schemeClr val="accent2"/>
                </a:solidFill>
              </a:defRPr>
            </a:lvl1pPr>
          </a:lstStyle>
          <a:p>
            <a:r>
              <a:rPr lang="de-DE" dirty="0"/>
              <a:t>Bild einfügen</a:t>
            </a:r>
          </a:p>
        </p:txBody>
      </p:sp>
      <p:sp>
        <p:nvSpPr>
          <p:cNvPr id="21" name="Bildplatzhalter 4">
            <a:extLst>
              <a:ext uri="{FF2B5EF4-FFF2-40B4-BE49-F238E27FC236}">
                <a16:creationId xmlns:a16="http://schemas.microsoft.com/office/drawing/2014/main" id="{1F7BDDF8-6BE3-4EFA-BEF0-7BC390519003}"/>
              </a:ext>
            </a:extLst>
          </p:cNvPr>
          <p:cNvSpPr>
            <a:spLocks noGrp="1"/>
          </p:cNvSpPr>
          <p:nvPr>
            <p:ph type="pic" sz="quarter" idx="15" hasCustomPrompt="1"/>
          </p:nvPr>
        </p:nvSpPr>
        <p:spPr bwMode="auto">
          <a:xfrm>
            <a:off x="5867401" y="3435988"/>
            <a:ext cx="3182811" cy="3432722"/>
          </a:xfrm>
          <a:prstGeom prst="rect">
            <a:avLst/>
          </a:prstGeom>
          <a:pattFill prst="pct30">
            <a:fgClr>
              <a:schemeClr val="accent2"/>
            </a:fgClr>
            <a:bgClr>
              <a:schemeClr val="bg1"/>
            </a:bgClr>
          </a:pattFill>
        </p:spPr>
        <p:txBody>
          <a:bodyPr anchor="ctr"/>
          <a:lstStyle>
            <a:lvl1pPr marL="0" indent="0" algn="ctr">
              <a:buNone/>
              <a:defRPr>
                <a:solidFill>
                  <a:schemeClr val="accent2"/>
                </a:solidFill>
              </a:defRPr>
            </a:lvl1pPr>
          </a:lstStyle>
          <a:p>
            <a:r>
              <a:rPr lang="de-DE" dirty="0"/>
              <a:t>Bild einfügen</a:t>
            </a:r>
          </a:p>
        </p:txBody>
      </p:sp>
      <p:sp>
        <p:nvSpPr>
          <p:cNvPr id="22" name="Bildplatzhalter 4">
            <a:extLst>
              <a:ext uri="{FF2B5EF4-FFF2-40B4-BE49-F238E27FC236}">
                <a16:creationId xmlns:a16="http://schemas.microsoft.com/office/drawing/2014/main" id="{7C765C93-4F62-439C-9DEE-F96CBEEF4C90}"/>
              </a:ext>
            </a:extLst>
          </p:cNvPr>
          <p:cNvSpPr>
            <a:spLocks noGrp="1"/>
          </p:cNvSpPr>
          <p:nvPr>
            <p:ph type="pic" sz="quarter" idx="16" hasCustomPrompt="1"/>
          </p:nvPr>
        </p:nvSpPr>
        <p:spPr bwMode="auto">
          <a:xfrm>
            <a:off x="9053621" y="3435988"/>
            <a:ext cx="3138380" cy="3422012"/>
          </a:xfrm>
          <a:prstGeom prst="rect">
            <a:avLst/>
          </a:pr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
        <p:nvSpPr>
          <p:cNvPr id="9" name="Freihandform: Form 8">
            <a:extLst>
              <a:ext uri="{FF2B5EF4-FFF2-40B4-BE49-F238E27FC236}">
                <a16:creationId xmlns:a16="http://schemas.microsoft.com/office/drawing/2014/main" id="{8D6A8129-886F-4973-AA74-ACEE52BA5C8B}"/>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0" name="Bildplatzhalter 4">
            <a:extLst>
              <a:ext uri="{FF2B5EF4-FFF2-40B4-BE49-F238E27FC236}">
                <a16:creationId xmlns:a16="http://schemas.microsoft.com/office/drawing/2014/main" id="{BC7F54AB-FD11-46E3-8196-E3F94B0414F1}"/>
              </a:ext>
            </a:extLst>
          </p:cNvPr>
          <p:cNvSpPr>
            <a:spLocks noGrp="1"/>
          </p:cNvSpPr>
          <p:nvPr>
            <p:ph type="pic" sz="quarter" idx="17" hasCustomPrompt="1"/>
          </p:nvPr>
        </p:nvSpPr>
        <p:spPr bwMode="auto">
          <a:xfrm>
            <a:off x="2564200" y="3420818"/>
            <a:ext cx="3307606" cy="3440752"/>
          </a:xfrm>
          <a:custGeom>
            <a:avLst/>
            <a:gdLst>
              <a:gd name="connsiteX0" fmla="*/ 0 w 3160356"/>
              <a:gd name="connsiteY0" fmla="*/ 0 h 3422014"/>
              <a:gd name="connsiteX1" fmla="*/ 3160356 w 3160356"/>
              <a:gd name="connsiteY1" fmla="*/ 0 h 3422014"/>
              <a:gd name="connsiteX2" fmla="*/ 3160356 w 3160356"/>
              <a:gd name="connsiteY2" fmla="*/ 3422014 h 3422014"/>
              <a:gd name="connsiteX3" fmla="*/ 0 w 3160356"/>
              <a:gd name="connsiteY3" fmla="*/ 3422014 h 3422014"/>
              <a:gd name="connsiteX4" fmla="*/ 0 w 3160356"/>
              <a:gd name="connsiteY4" fmla="*/ 0 h 3422014"/>
              <a:gd name="connsiteX0" fmla="*/ 0 w 3160356"/>
              <a:gd name="connsiteY0" fmla="*/ 3261 h 3425275"/>
              <a:gd name="connsiteX1" fmla="*/ 505883 w 3160356"/>
              <a:gd name="connsiteY1" fmla="*/ 0 h 3425275"/>
              <a:gd name="connsiteX2" fmla="*/ 3160356 w 3160356"/>
              <a:gd name="connsiteY2" fmla="*/ 3261 h 3425275"/>
              <a:gd name="connsiteX3" fmla="*/ 3160356 w 3160356"/>
              <a:gd name="connsiteY3" fmla="*/ 3425275 h 3425275"/>
              <a:gd name="connsiteX4" fmla="*/ 0 w 3160356"/>
              <a:gd name="connsiteY4" fmla="*/ 3425275 h 3425275"/>
              <a:gd name="connsiteX5" fmla="*/ 0 w 3160356"/>
              <a:gd name="connsiteY5" fmla="*/ 3261 h 3425275"/>
              <a:gd name="connsiteX0" fmla="*/ 0 w 3169838"/>
              <a:gd name="connsiteY0" fmla="*/ 507197 h 3425275"/>
              <a:gd name="connsiteX1" fmla="*/ 515365 w 3169838"/>
              <a:gd name="connsiteY1" fmla="*/ 0 h 3425275"/>
              <a:gd name="connsiteX2" fmla="*/ 3169838 w 3169838"/>
              <a:gd name="connsiteY2" fmla="*/ 3261 h 3425275"/>
              <a:gd name="connsiteX3" fmla="*/ 3169838 w 3169838"/>
              <a:gd name="connsiteY3" fmla="*/ 3425275 h 3425275"/>
              <a:gd name="connsiteX4" fmla="*/ 9482 w 3169838"/>
              <a:gd name="connsiteY4" fmla="*/ 3425275 h 3425275"/>
              <a:gd name="connsiteX5" fmla="*/ 0 w 3169838"/>
              <a:gd name="connsiteY5" fmla="*/ 507197 h 3425275"/>
              <a:gd name="connsiteX0" fmla="*/ 0 w 3169838"/>
              <a:gd name="connsiteY0" fmla="*/ 509578 h 3427656"/>
              <a:gd name="connsiteX1" fmla="*/ 503459 w 3169838"/>
              <a:gd name="connsiteY1" fmla="*/ 0 h 3427656"/>
              <a:gd name="connsiteX2" fmla="*/ 3169838 w 3169838"/>
              <a:gd name="connsiteY2" fmla="*/ 5642 h 3427656"/>
              <a:gd name="connsiteX3" fmla="*/ 3169838 w 3169838"/>
              <a:gd name="connsiteY3" fmla="*/ 3427656 h 3427656"/>
              <a:gd name="connsiteX4" fmla="*/ 9482 w 3169838"/>
              <a:gd name="connsiteY4" fmla="*/ 3427656 h 3427656"/>
              <a:gd name="connsiteX5" fmla="*/ 0 w 3169838"/>
              <a:gd name="connsiteY5" fmla="*/ 509578 h 3427656"/>
              <a:gd name="connsiteX0" fmla="*/ 0 w 3169838"/>
              <a:gd name="connsiteY0" fmla="*/ 509578 h 3427656"/>
              <a:gd name="connsiteX1" fmla="*/ 571325 w 3169838"/>
              <a:gd name="connsiteY1" fmla="*/ 0 h 3427656"/>
              <a:gd name="connsiteX2" fmla="*/ 3169838 w 3169838"/>
              <a:gd name="connsiteY2" fmla="*/ 5642 h 3427656"/>
              <a:gd name="connsiteX3" fmla="*/ 3169838 w 3169838"/>
              <a:gd name="connsiteY3" fmla="*/ 3427656 h 3427656"/>
              <a:gd name="connsiteX4" fmla="*/ 9482 w 3169838"/>
              <a:gd name="connsiteY4" fmla="*/ 3427656 h 3427656"/>
              <a:gd name="connsiteX5" fmla="*/ 0 w 3169838"/>
              <a:gd name="connsiteY5" fmla="*/ 509578 h 3427656"/>
              <a:gd name="connsiteX0" fmla="*/ 0 w 3169838"/>
              <a:gd name="connsiteY0" fmla="*/ 519103 h 3437181"/>
              <a:gd name="connsiteX1" fmla="*/ 514175 w 3169838"/>
              <a:gd name="connsiteY1" fmla="*/ 0 h 3437181"/>
              <a:gd name="connsiteX2" fmla="*/ 3169838 w 3169838"/>
              <a:gd name="connsiteY2" fmla="*/ 15167 h 3437181"/>
              <a:gd name="connsiteX3" fmla="*/ 3169838 w 3169838"/>
              <a:gd name="connsiteY3" fmla="*/ 3437181 h 3437181"/>
              <a:gd name="connsiteX4" fmla="*/ 9482 w 3169838"/>
              <a:gd name="connsiteY4" fmla="*/ 3437181 h 3437181"/>
              <a:gd name="connsiteX5" fmla="*/ 0 w 3169838"/>
              <a:gd name="connsiteY5" fmla="*/ 519103 h 3437181"/>
              <a:gd name="connsiteX0" fmla="*/ 0 w 3169838"/>
              <a:gd name="connsiteY0" fmla="*/ 519103 h 3437181"/>
              <a:gd name="connsiteX1" fmla="*/ 502269 w 3169838"/>
              <a:gd name="connsiteY1" fmla="*/ 0 h 3437181"/>
              <a:gd name="connsiteX2" fmla="*/ 3169838 w 3169838"/>
              <a:gd name="connsiteY2" fmla="*/ 15167 h 3437181"/>
              <a:gd name="connsiteX3" fmla="*/ 3169838 w 3169838"/>
              <a:gd name="connsiteY3" fmla="*/ 3437181 h 3437181"/>
              <a:gd name="connsiteX4" fmla="*/ 9482 w 3169838"/>
              <a:gd name="connsiteY4" fmla="*/ 3437181 h 3437181"/>
              <a:gd name="connsiteX5" fmla="*/ 0 w 3169838"/>
              <a:gd name="connsiteY5" fmla="*/ 519103 h 3437181"/>
              <a:gd name="connsiteX0" fmla="*/ 3124 w 3172962"/>
              <a:gd name="connsiteY0" fmla="*/ 519103 h 3444324"/>
              <a:gd name="connsiteX1" fmla="*/ 505393 w 3172962"/>
              <a:gd name="connsiteY1" fmla="*/ 0 h 3444324"/>
              <a:gd name="connsiteX2" fmla="*/ 3172962 w 3172962"/>
              <a:gd name="connsiteY2" fmla="*/ 15167 h 3444324"/>
              <a:gd name="connsiteX3" fmla="*/ 3172962 w 3172962"/>
              <a:gd name="connsiteY3" fmla="*/ 3437181 h 3444324"/>
              <a:gd name="connsiteX4" fmla="*/ 700 w 3172962"/>
              <a:gd name="connsiteY4" fmla="*/ 3444324 h 3444324"/>
              <a:gd name="connsiteX5" fmla="*/ 3124 w 3172962"/>
              <a:gd name="connsiteY5" fmla="*/ 519103 h 3444324"/>
              <a:gd name="connsiteX0" fmla="*/ 0 w 3169838"/>
              <a:gd name="connsiteY0" fmla="*/ 519103 h 3447896"/>
              <a:gd name="connsiteX1" fmla="*/ 502269 w 3169838"/>
              <a:gd name="connsiteY1" fmla="*/ 0 h 3447896"/>
              <a:gd name="connsiteX2" fmla="*/ 3169838 w 3169838"/>
              <a:gd name="connsiteY2" fmla="*/ 15167 h 3447896"/>
              <a:gd name="connsiteX3" fmla="*/ 3169838 w 3169838"/>
              <a:gd name="connsiteY3" fmla="*/ 3437181 h 3447896"/>
              <a:gd name="connsiteX4" fmla="*/ 4719 w 3169838"/>
              <a:gd name="connsiteY4" fmla="*/ 3447896 h 3447896"/>
              <a:gd name="connsiteX5" fmla="*/ 0 w 3169838"/>
              <a:gd name="connsiteY5" fmla="*/ 519103 h 3447896"/>
              <a:gd name="connsiteX0" fmla="*/ 0 w 3169838"/>
              <a:gd name="connsiteY0" fmla="*/ 519103 h 3437181"/>
              <a:gd name="connsiteX1" fmla="*/ 502269 w 3169838"/>
              <a:gd name="connsiteY1" fmla="*/ 0 h 3437181"/>
              <a:gd name="connsiteX2" fmla="*/ 3169838 w 3169838"/>
              <a:gd name="connsiteY2" fmla="*/ 15167 h 3437181"/>
              <a:gd name="connsiteX3" fmla="*/ 3169838 w 3169838"/>
              <a:gd name="connsiteY3" fmla="*/ 3437181 h 3437181"/>
              <a:gd name="connsiteX4" fmla="*/ 9481 w 3169838"/>
              <a:gd name="connsiteY4" fmla="*/ 3428846 h 3437181"/>
              <a:gd name="connsiteX5" fmla="*/ 0 w 3169838"/>
              <a:gd name="connsiteY5" fmla="*/ 519103 h 3437181"/>
              <a:gd name="connsiteX0" fmla="*/ 0 w 3169838"/>
              <a:gd name="connsiteY0" fmla="*/ 519103 h 3440752"/>
              <a:gd name="connsiteX1" fmla="*/ 502269 w 3169838"/>
              <a:gd name="connsiteY1" fmla="*/ 0 h 3440752"/>
              <a:gd name="connsiteX2" fmla="*/ 3169838 w 3169838"/>
              <a:gd name="connsiteY2" fmla="*/ 15167 h 3440752"/>
              <a:gd name="connsiteX3" fmla="*/ 3169838 w 3169838"/>
              <a:gd name="connsiteY3" fmla="*/ 3437181 h 3440752"/>
              <a:gd name="connsiteX4" fmla="*/ 4719 w 3169838"/>
              <a:gd name="connsiteY4" fmla="*/ 3440752 h 3440752"/>
              <a:gd name="connsiteX5" fmla="*/ 0 w 3169838"/>
              <a:gd name="connsiteY5" fmla="*/ 519103 h 344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38" h="3440752">
                <a:moveTo>
                  <a:pt x="0" y="519103"/>
                </a:moveTo>
                <a:lnTo>
                  <a:pt x="502269" y="0"/>
                </a:lnTo>
                <a:lnTo>
                  <a:pt x="3169838" y="15167"/>
                </a:lnTo>
                <a:lnTo>
                  <a:pt x="3169838" y="3437181"/>
                </a:lnTo>
                <a:lnTo>
                  <a:pt x="4719" y="3440752"/>
                </a:lnTo>
                <a:cubicBezTo>
                  <a:pt x="1558" y="2468059"/>
                  <a:pt x="3161" y="1491796"/>
                  <a:pt x="0" y="519103"/>
                </a:cubicBezTo>
                <a:close/>
              </a:path>
            </a:pathLst>
          </a:custGeom>
          <a:pattFill prst="pct30">
            <a:fgClr>
              <a:schemeClr val="accent1"/>
            </a:fgClr>
            <a:bgClr>
              <a:schemeClr val="bg1"/>
            </a:bgClr>
          </a:pattFill>
        </p:spPr>
        <p:txBody>
          <a:bodyPr anchor="ctr"/>
          <a:lstStyle>
            <a:lvl1pPr marL="0" indent="0" algn="ctr">
              <a:buNone/>
              <a:defRPr>
                <a:solidFill>
                  <a:schemeClr val="accent1"/>
                </a:solidFill>
              </a:defRPr>
            </a:lvl1pPr>
          </a:lstStyle>
          <a:p>
            <a:r>
              <a:rPr lang="de-DE" dirty="0"/>
              <a:t>Bild einfügen</a:t>
            </a:r>
          </a:p>
        </p:txBody>
      </p:sp>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3503712" y="2708919"/>
            <a:ext cx="8352928" cy="1440160"/>
          </a:xfrm>
          <a:prstGeom prst="rect">
            <a:avLst/>
          </a:prstGeom>
          <a:solidFill>
            <a:srgbClr val="FFFFFF">
              <a:alpha val="70980"/>
            </a:srgbClr>
          </a:solidFill>
        </p:spPr>
        <p:txBody>
          <a:bodyPr anchor="ctr"/>
          <a:lstStyle>
            <a:lvl1pPr marL="0" indent="0" algn="ctr">
              <a:buNone/>
              <a:defRPr sz="4800"/>
            </a:lvl1pPr>
            <a:lvl2pPr marL="457200" indent="0" algn="ctr">
              <a:buNone/>
              <a:defRPr sz="2800"/>
            </a:lvl2pPr>
            <a:lvl3pPr marL="914400" indent="0" algn="ctr">
              <a:buNone/>
              <a:defRPr/>
            </a:lvl3pPr>
            <a:lvl4pPr algn="ctr">
              <a:defRPr/>
            </a:lvl4pPr>
            <a:lvl5pPr algn="ctr">
              <a:defRPr/>
            </a:lvl5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3511042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Abspann">
    <p:bg>
      <p:bgPr>
        <a:solidFill>
          <a:schemeClr val="accent3"/>
        </a:solidFill>
        <a:effectLst/>
      </p:bgPr>
    </p:bg>
    <p:spTree>
      <p:nvGrpSpPr>
        <p:cNvPr id="1" name=""/>
        <p:cNvGrpSpPr/>
        <p:nvPr/>
      </p:nvGrpSpPr>
      <p:grpSpPr bwMode="auto">
        <a:xfrm>
          <a:off x="0" y="0"/>
          <a:ext cx="0" cy="0"/>
          <a:chOff x="0" y="0"/>
          <a:chExt cx="0" cy="0"/>
        </a:xfrm>
      </p:grpSpPr>
      <p:sp>
        <p:nvSpPr>
          <p:cNvPr id="12" name="Rechteck 11">
            <a:extLst>
              <a:ext uri="{FF2B5EF4-FFF2-40B4-BE49-F238E27FC236}">
                <a16:creationId xmlns:a16="http://schemas.microsoft.com/office/drawing/2014/main" id="{071F51C3-40DE-45EA-85EC-8C4FCA5022E0}"/>
              </a:ext>
            </a:extLst>
          </p:cNvPr>
          <p:cNvSpPr/>
          <p:nvPr userDrawn="1"/>
        </p:nvSpPr>
        <p:spPr bwMode="auto">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 name="Gruppieren 2"/>
          <p:cNvGrpSpPr/>
          <p:nvPr userDrawn="1"/>
        </p:nvGrpSpPr>
        <p:grpSpPr bwMode="auto">
          <a:xfrm>
            <a:off x="-2171700" y="-4090737"/>
            <a:ext cx="17509708" cy="14561894"/>
            <a:chOff x="1571988" y="-5551268"/>
            <a:chExt cx="16004812" cy="13310352"/>
          </a:xfrm>
        </p:grpSpPr>
        <p:sp>
          <p:nvSpPr>
            <p:cNvPr id="5"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dirty="0"/>
            </a:p>
          </p:txBody>
        </p:sp>
        <p:sp>
          <p:nvSpPr>
            <p:cNvPr id="6"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dirty="0"/>
            </a:p>
          </p:txBody>
        </p:sp>
        <p:sp>
          <p:nvSpPr>
            <p:cNvPr id="7"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dirty="0"/>
            </a:p>
          </p:txBody>
        </p:sp>
        <p:sp>
          <p:nvSpPr>
            <p:cNvPr id="8"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dirty="0"/>
            </a:p>
          </p:txBody>
        </p:sp>
      </p:grpSp>
      <p:sp>
        <p:nvSpPr>
          <p:cNvPr id="2" name="Rechteck 1">
            <a:extLst>
              <a:ext uri="{FF2B5EF4-FFF2-40B4-BE49-F238E27FC236}">
                <a16:creationId xmlns:a16="http://schemas.microsoft.com/office/drawing/2014/main" id="{0968E758-21E3-4770-83D6-450536B44D9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itel 2"/>
          <p:cNvSpPr>
            <a:spLocks/>
          </p:cNvSpPr>
          <p:nvPr userDrawn="1"/>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dirty="0">
                <a:latin typeface="Zapf Humanist 601" pitchFamily="50" charset="0"/>
              </a:rPr>
              <a:t>Philosophische Fakultät</a:t>
            </a:r>
            <a:endParaRPr dirty="0">
              <a:latin typeface="Zapf Humanist 601" pitchFamily="50" charset="0"/>
            </a:endParaRPr>
          </a:p>
          <a:p>
            <a:pPr algn="ctr">
              <a:lnSpc>
                <a:spcPct val="100000"/>
              </a:lnSpc>
              <a:defRPr/>
            </a:pPr>
            <a:r>
              <a:rPr lang="de-DE" sz="2000" dirty="0">
                <a:latin typeface="Zapf Humanist 601" pitchFamily="50" charset="0"/>
              </a:rPr>
              <a:t>2021</a:t>
            </a:r>
            <a:endParaRPr dirty="0">
              <a:latin typeface="Zapf Humanist 601" pitchFamily="50" charset="0"/>
            </a:endParaRPr>
          </a:p>
        </p:txBody>
      </p:sp>
      <p:pic>
        <p:nvPicPr>
          <p:cNvPr id="10" name="Grafik 4" descr="Ein Bild, das sitzend, computer, dunkel, Computer enthält.&#10;&#10;Automatisch generierte Beschreibung"/>
          <p:cNvPicPr>
            <a:picLocks noChangeAspect="1"/>
          </p:cNvPicPr>
          <p:nvPr userDrawn="1"/>
        </p:nvPicPr>
        <p:blipFill>
          <a:blip r:embed="rId2"/>
          <a:stretch/>
        </p:blipFill>
        <p:spPr bwMode="auto">
          <a:xfrm>
            <a:off x="4913357" y="2225049"/>
            <a:ext cx="2365286" cy="2365286"/>
          </a:xfrm>
          <a:prstGeom prst="rect">
            <a:avLst/>
          </a:prstGeom>
        </p:spPr>
      </p:pic>
      <p:sp>
        <p:nvSpPr>
          <p:cNvPr id="18" name="Freihandform: Form 17">
            <a:extLst>
              <a:ext uri="{FF2B5EF4-FFF2-40B4-BE49-F238E27FC236}">
                <a16:creationId xmlns:a16="http://schemas.microsoft.com/office/drawing/2014/main" id="{67CDEBB9-1819-42CE-8392-429BFA683DB6}"/>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231439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0" fill="hold"/>
                                        <p:tgtEl>
                                          <p:spTgt spid="4"/>
                                        </p:tgtEl>
                                        <p:attrNameLst>
                                          <p:attrName>ppt_w</p:attrName>
                                        </p:attrNameLst>
                                      </p:cBhvr>
                                      <p:tavLst>
                                        <p:tav tm="0">
                                          <p:val>
                                            <p:fltVal val="0"/>
                                          </p:val>
                                        </p:tav>
                                        <p:tav tm="100000">
                                          <p:val>
                                            <p:strVal val="#ppt_w"/>
                                          </p:val>
                                        </p:tav>
                                      </p:tavLst>
                                    </p:anim>
                                    <p:anim calcmode="lin" valueType="num">
                                      <p:cBhvr>
                                        <p:cTn id="11" dur="5000" fill="hold"/>
                                        <p:tgtEl>
                                          <p:spTgt spid="4"/>
                                        </p:tgtEl>
                                        <p:attrNameLst>
                                          <p:attrName>ppt_h</p:attrName>
                                        </p:attrNameLst>
                                      </p:cBhvr>
                                      <p:tavLst>
                                        <p:tav tm="0">
                                          <p:val>
                                            <p:fltVal val="0"/>
                                          </p:val>
                                        </p:tav>
                                        <p:tav tm="100000">
                                          <p:val>
                                            <p:strVal val="#ppt_h"/>
                                          </p:val>
                                        </p:tav>
                                      </p:tavLst>
                                    </p:anim>
                                    <p:anim calcmode="lin" valueType="num">
                                      <p:cBhvr>
                                        <p:cTn id="12" dur="5000" fill="hold"/>
                                        <p:tgtEl>
                                          <p:spTgt spid="4"/>
                                        </p:tgtEl>
                                        <p:attrNameLst>
                                          <p:attrName>style.rotation</p:attrName>
                                        </p:attrNameLst>
                                      </p:cBhvr>
                                      <p:tavLst>
                                        <p:tav tm="0">
                                          <p:val>
                                            <p:fltVal val="90"/>
                                          </p:val>
                                        </p:tav>
                                        <p:tav tm="100000">
                                          <p:val>
                                            <p:fltVal val="0"/>
                                          </p:val>
                                        </p:tav>
                                      </p:tavLst>
                                    </p:anim>
                                    <p:animEffect transition="in" filter="fade">
                                      <p:cBhvr>
                                        <p:cTn id="13" dur="5000"/>
                                        <p:tgtEl>
                                          <p:spTgt spid="4"/>
                                        </p:tgtEl>
                                      </p:cBhvr>
                                    </p:animEffect>
                                  </p:childTnLst>
                                </p:cTn>
                              </p:par>
                              <p:par>
                                <p:cTn id="14" presetID="42" presetClass="entr" presetSubtype="0" fill="hold" nodeType="withEffect">
                                  <p:stCondLst>
                                    <p:cond delay="1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30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9"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7_Titel und Inhalt">
    <p:spTree>
      <p:nvGrpSpPr>
        <p:cNvPr id="1" name=""/>
        <p:cNvGrpSpPr/>
        <p:nvPr/>
      </p:nvGrpSpPr>
      <p:grpSpPr bwMode="auto">
        <a:xfrm>
          <a:off x="0" y="0"/>
          <a:ext cx="0" cy="0"/>
          <a:chOff x="0" y="0"/>
          <a:chExt cx="0" cy="0"/>
        </a:xfrm>
      </p:grpSpPr>
      <p:sp>
        <p:nvSpPr>
          <p:cNvPr id="14" name="Textplatzhalter 13">
            <a:extLst>
              <a:ext uri="{FF2B5EF4-FFF2-40B4-BE49-F238E27FC236}">
                <a16:creationId xmlns:a16="http://schemas.microsoft.com/office/drawing/2014/main" id="{09E59F33-F355-46E7-802B-F19590E43F8F}"/>
              </a:ext>
            </a:extLst>
          </p:cNvPr>
          <p:cNvSpPr>
            <a:spLocks noGrp="1"/>
          </p:cNvSpPr>
          <p:nvPr>
            <p:ph type="body" sz="quarter" idx="10"/>
          </p:nvPr>
        </p:nvSpPr>
        <p:spPr>
          <a:xfrm>
            <a:off x="2711450" y="548680"/>
            <a:ext cx="9480550" cy="1440160"/>
          </a:xfrm>
          <a:prstGeom prst="rect">
            <a:avLst/>
          </a:prstGeom>
        </p:spPr>
        <p:txBody>
          <a:bodyPr anchor="ctr"/>
          <a:lstStyle>
            <a:lvl1pPr marL="0" indent="0" algn="ctr">
              <a:buNone/>
              <a:defRPr sz="4000"/>
            </a:lvl1pPr>
            <a:lvl2pPr algn="ctr">
              <a:defRPr sz="2800"/>
            </a:lvl2pPr>
            <a:lvl3pPr marL="914400" indent="0" algn="ctr">
              <a:buNone/>
              <a:defRPr/>
            </a:lvl3pPr>
            <a:lvl4pPr algn="ctr">
              <a:defRPr/>
            </a:lvl4pPr>
            <a:lvl5pPr algn="ctr">
              <a:defRPr/>
            </a:lvl5pPr>
          </a:lstStyle>
          <a:p>
            <a:pPr lvl="0"/>
            <a:r>
              <a:rPr lang="de-DE" dirty="0"/>
              <a:t>Mastertextformat bearbeiten</a:t>
            </a:r>
          </a:p>
        </p:txBody>
      </p:sp>
      <p:sp>
        <p:nvSpPr>
          <p:cNvPr id="3" name="Textplatzhalter 2">
            <a:extLst>
              <a:ext uri="{FF2B5EF4-FFF2-40B4-BE49-F238E27FC236}">
                <a16:creationId xmlns:a16="http://schemas.microsoft.com/office/drawing/2014/main" id="{8C2E7DA8-EE20-4B23-AC40-45AB8E336065}"/>
              </a:ext>
            </a:extLst>
          </p:cNvPr>
          <p:cNvSpPr>
            <a:spLocks noGrp="1"/>
          </p:cNvSpPr>
          <p:nvPr>
            <p:ph type="body" sz="quarter" idx="11"/>
          </p:nvPr>
        </p:nvSpPr>
        <p:spPr>
          <a:xfrm>
            <a:off x="3863752" y="1988841"/>
            <a:ext cx="7163751" cy="4869160"/>
          </a:xfrm>
          <a:prstGeom prst="rect">
            <a:avLst/>
          </a:prstGeom>
        </p:spPr>
        <p:txBody>
          <a:bodyPr anchor="t"/>
          <a:lstStyle>
            <a:lvl1pPr marL="0" indent="0" algn="l">
              <a:buNone/>
              <a:defRPr sz="3200"/>
            </a:lvl1pPr>
            <a:lvl2pPr marL="457200" indent="0" algn="l">
              <a:buNone/>
              <a:defRPr sz="2800"/>
            </a:lvl2pPr>
            <a:lvl3pPr marL="914400" indent="0" algn="l">
              <a:buNone/>
              <a:defRPr sz="2400"/>
            </a:lvl3pPr>
            <a:lvl4pPr marL="1371600" indent="0" algn="l">
              <a:buNone/>
              <a:defRPr sz="2000"/>
            </a:lvl4pPr>
            <a:lvl5pPr marL="1828800" indent="0" algn="l">
              <a:buNone/>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reihandform: Form 3">
            <a:extLst>
              <a:ext uri="{FF2B5EF4-FFF2-40B4-BE49-F238E27FC236}">
                <a16:creationId xmlns:a16="http://schemas.microsoft.com/office/drawing/2014/main" id="{11555C20-A847-4616-A123-3C55EA2EB6FE}"/>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195463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9" name="Freihandform: Form 8">
            <a:extLst>
              <a:ext uri="{FF2B5EF4-FFF2-40B4-BE49-F238E27FC236}">
                <a16:creationId xmlns:a16="http://schemas.microsoft.com/office/drawing/2014/main" id="{5265C448-F692-48E6-A943-F1CD1AD90863}"/>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1" name="Freihandform: Form 10">
            <a:extLst>
              <a:ext uri="{FF2B5EF4-FFF2-40B4-BE49-F238E27FC236}">
                <a16:creationId xmlns:a16="http://schemas.microsoft.com/office/drawing/2014/main" id="{FE816E72-2F54-43D9-BEFB-F572FDBE11F5}"/>
              </a:ext>
            </a:extLst>
          </p:cNvPr>
          <p:cNvSpPr/>
          <p:nvPr userDrawn="1"/>
        </p:nvSpPr>
        <p:spPr>
          <a:xfrm>
            <a:off x="-2" y="0"/>
            <a:ext cx="3215681" cy="6858000"/>
          </a:xfrm>
          <a:custGeom>
            <a:avLst/>
            <a:gdLst>
              <a:gd name="connsiteX0" fmla="*/ 0 w 3207000"/>
              <a:gd name="connsiteY0" fmla="*/ 0 h 6858000"/>
              <a:gd name="connsiteX1" fmla="*/ 2700621 w 3207000"/>
              <a:gd name="connsiteY1" fmla="*/ 0 h 6858000"/>
              <a:gd name="connsiteX2" fmla="*/ 2700621 w 3207000"/>
              <a:gd name="connsiteY2" fmla="*/ 2922620 h 6858000"/>
              <a:gd name="connsiteX3" fmla="*/ 3207000 w 3207000"/>
              <a:gd name="connsiteY3" fmla="*/ 3428999 h 6858000"/>
              <a:gd name="connsiteX4" fmla="*/ 2700621 w 3207000"/>
              <a:gd name="connsiteY4" fmla="*/ 3935378 h 6858000"/>
              <a:gd name="connsiteX5" fmla="*/ 2700621 w 3207000"/>
              <a:gd name="connsiteY5" fmla="*/ 6858000 h 6858000"/>
              <a:gd name="connsiteX6" fmla="*/ 0 w 3207000"/>
              <a:gd name="connsiteY6" fmla="*/ 6858000 h 6858000"/>
              <a:gd name="connsiteX7" fmla="*/ 0 w 3207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000" h="6858000">
                <a:moveTo>
                  <a:pt x="0" y="0"/>
                </a:moveTo>
                <a:lnTo>
                  <a:pt x="2700621" y="0"/>
                </a:lnTo>
                <a:lnTo>
                  <a:pt x="2700621" y="2922620"/>
                </a:lnTo>
                <a:lnTo>
                  <a:pt x="3207000" y="3428999"/>
                </a:lnTo>
                <a:lnTo>
                  <a:pt x="2700621" y="3935378"/>
                </a:lnTo>
                <a:lnTo>
                  <a:pt x="2700621" y="6858000"/>
                </a:lnTo>
                <a:lnTo>
                  <a:pt x="0" y="6858000"/>
                </a:lnTo>
                <a:lnTo>
                  <a:pt x="0" y="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pic>
        <p:nvPicPr>
          <p:cNvPr id="5" name="Grafik 9">
            <a:extLst>
              <a:ext uri="{FF2B5EF4-FFF2-40B4-BE49-F238E27FC236}">
                <a16:creationId xmlns:a16="http://schemas.microsoft.com/office/drawing/2014/main" id="{A8502C2E-B04E-4C51-BD2D-B137752A3F3B}"/>
              </a:ext>
            </a:extLst>
          </p:cNvPr>
          <p:cNvPicPr>
            <a:picLocks noChangeAspect="1"/>
          </p:cNvPicPr>
          <p:nvPr userDrawn="1"/>
        </p:nvPicPr>
        <p:blipFill>
          <a:blip r:embed="rId15"/>
          <a:stretch/>
        </p:blipFill>
        <p:spPr bwMode="auto">
          <a:xfrm rot="16199999">
            <a:off x="-856656" y="5258432"/>
            <a:ext cx="2372766" cy="459790"/>
          </a:xfrm>
          <a:prstGeom prst="rect">
            <a:avLst/>
          </a:prstGeom>
        </p:spPr>
      </p:pic>
      <p:sp>
        <p:nvSpPr>
          <p:cNvPr id="6" name="Textfeld 10">
            <a:extLst>
              <a:ext uri="{FF2B5EF4-FFF2-40B4-BE49-F238E27FC236}">
                <a16:creationId xmlns:a16="http://schemas.microsoft.com/office/drawing/2014/main" id="{CEA59D6E-E199-4572-AFB0-B6B95EF3E747}"/>
              </a:ext>
            </a:extLst>
          </p:cNvPr>
          <p:cNvSpPr>
            <a:spLocks/>
          </p:cNvSpPr>
          <p:nvPr userDrawn="1"/>
        </p:nvSpPr>
        <p:spPr bwMode="auto">
          <a:xfrm rot="16199999">
            <a:off x="-1380273" y="1631680"/>
            <a:ext cx="3420000" cy="523220"/>
          </a:xfrm>
          <a:prstGeom prst="rect">
            <a:avLst/>
          </a:prstGeom>
          <a:noFill/>
        </p:spPr>
        <p:txBody>
          <a:bodyPr wrap="square" rIns="0" rtlCol="0">
            <a:spAutoFit/>
          </a:bodyPr>
          <a:lstStyle/>
          <a:p>
            <a:pPr algn="r">
              <a:defRPr/>
            </a:pPr>
            <a:r>
              <a:rPr lang="de-DE" sz="1400" b="1" dirty="0">
                <a:solidFill>
                  <a:schemeClr val="bg1"/>
                </a:solidFill>
                <a:latin typeface="Zapf Humanist 601 Ultra"/>
              </a:rPr>
              <a:t>Philosophische Fakultät</a:t>
            </a:r>
            <a:endParaRPr dirty="0"/>
          </a:p>
          <a:p>
            <a:pPr algn="r">
              <a:defRPr/>
            </a:pPr>
            <a:r>
              <a:rPr lang="de-DE" sz="1400" dirty="0">
                <a:solidFill>
                  <a:schemeClr val="bg1"/>
                </a:solidFill>
                <a:latin typeface="Zapf Humanist 601"/>
              </a:rPr>
              <a:t>Studiendekanat</a:t>
            </a:r>
            <a:endParaRPr dirty="0"/>
          </a:p>
        </p:txBody>
      </p:sp>
      <p:sp>
        <p:nvSpPr>
          <p:cNvPr id="7" name="Textfeld 18">
            <a:extLst>
              <a:ext uri="{FF2B5EF4-FFF2-40B4-BE49-F238E27FC236}">
                <a16:creationId xmlns:a16="http://schemas.microsoft.com/office/drawing/2014/main" id="{82610F8E-F812-41CB-97D0-EA7099ACB84E}"/>
              </a:ext>
            </a:extLst>
          </p:cNvPr>
          <p:cNvSpPr>
            <a:spLocks/>
          </p:cNvSpPr>
          <p:nvPr userDrawn="1"/>
        </p:nvSpPr>
        <p:spPr bwMode="auto">
          <a:xfrm rot="16199999">
            <a:off x="-1284508" y="3103273"/>
            <a:ext cx="5412877" cy="646331"/>
          </a:xfrm>
          <a:prstGeom prst="rect">
            <a:avLst/>
          </a:prstGeom>
          <a:noFill/>
        </p:spPr>
        <p:txBody>
          <a:bodyPr wrap="square" rtlCol="0">
            <a:spAutoFit/>
          </a:bodyPr>
          <a:lstStyle/>
          <a:p>
            <a:pPr algn="ctr">
              <a:defRPr/>
            </a:pPr>
            <a:r>
              <a:rPr lang="de-DE" sz="3600" dirty="0">
                <a:solidFill>
                  <a:schemeClr val="bg1"/>
                </a:solidFill>
                <a:latin typeface="Zapf Humanist 601"/>
              </a:rPr>
              <a:t>Philosophische Fakultät </a:t>
            </a:r>
            <a:r>
              <a:rPr lang="de-DE" sz="3600" dirty="0" smtClean="0">
                <a:solidFill>
                  <a:schemeClr val="bg1"/>
                </a:solidFill>
                <a:latin typeface="Zapf Humanist 601"/>
              </a:rPr>
              <a:t>II</a:t>
            </a:r>
            <a:endParaRPr dirty="0"/>
          </a:p>
        </p:txBody>
      </p:sp>
    </p:spTree>
    <p:extLst>
      <p:ext uri="{BB962C8B-B14F-4D97-AF65-F5344CB8AC3E}">
        <p14:creationId xmlns:p14="http://schemas.microsoft.com/office/powerpoint/2010/main" val="86695075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2" r:id="rId8"/>
    <p:sldLayoutId id="2147483741" r:id="rId9"/>
    <p:sldLayoutId id="2147483742" r:id="rId10"/>
    <p:sldLayoutId id="2147483743" r:id="rId11"/>
    <p:sldLayoutId id="2147483744" r:id="rId12"/>
    <p:sldLayoutId id="2147483745"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2104F9FF-84B3-461C-9E39-81129E78DDCC}"/>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0" name="Freihandform: Form 59">
            <a:extLst>
              <a:ext uri="{FF2B5EF4-FFF2-40B4-BE49-F238E27FC236}">
                <a16:creationId xmlns:a16="http://schemas.microsoft.com/office/drawing/2014/main" id="{8CDEB1D1-4E13-4A03-A9D4-A50919CA6D75}"/>
              </a:ext>
            </a:extLst>
          </p:cNvPr>
          <p:cNvSpPr/>
          <p:nvPr userDrawn="1"/>
        </p:nvSpPr>
        <p:spPr bwMode="auto">
          <a:xfrm>
            <a:off x="-268560" y="-280232"/>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249683763"/>
      </p:ext>
    </p:extLst>
  </p:cSld>
  <p:clrMap bg1="lt1" tx1="dk1" bg2="lt2" tx2="dk2" accent1="accent1" accent2="accent2" accent3="accent3" accent4="accent4" accent5="accent5" accent6="accent6" hlink="hlink" folHlink="folHlink"/>
  <p:sldLayoutIdLst>
    <p:sldLayoutId id="2147483724" r:id="rId1"/>
    <p:sldLayoutId id="2147483675" r:id="rId2"/>
    <p:sldLayoutId id="2147483692" r:id="rId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2104F9FF-84B3-461C-9E39-81129E78DDCC}"/>
              </a:ext>
            </a:extLst>
          </p:cNvPr>
          <p:cNvSpPr/>
          <p:nvPr userDrawn="1"/>
        </p:nvSpPr>
        <p:spPr bwMode="auto">
          <a:xfrm>
            <a:off x="-268560" y="-280231"/>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0" name="Freihandform: Form 59">
            <a:extLst>
              <a:ext uri="{FF2B5EF4-FFF2-40B4-BE49-F238E27FC236}">
                <a16:creationId xmlns:a16="http://schemas.microsoft.com/office/drawing/2014/main" id="{8CDEB1D1-4E13-4A03-A9D4-A50919CA6D75}"/>
              </a:ext>
            </a:extLst>
          </p:cNvPr>
          <p:cNvSpPr/>
          <p:nvPr userDrawn="1"/>
        </p:nvSpPr>
        <p:spPr bwMode="auto">
          <a:xfrm>
            <a:off x="-268560" y="-280232"/>
            <a:ext cx="12729120" cy="7418461"/>
          </a:xfrm>
          <a:custGeom>
            <a:avLst/>
            <a:gdLst>
              <a:gd name="connsiteX0" fmla="*/ 268560 w 12729120"/>
              <a:gd name="connsiteY0" fmla="*/ 280231 h 7418461"/>
              <a:gd name="connsiteX1" fmla="*/ 268560 w 12729120"/>
              <a:gd name="connsiteY1" fmla="*/ 7138230 h 7418461"/>
              <a:gd name="connsiteX2" fmla="*/ 12460560 w 12729120"/>
              <a:gd name="connsiteY2" fmla="*/ 7138230 h 7418461"/>
              <a:gd name="connsiteX3" fmla="*/ 12460560 w 12729120"/>
              <a:gd name="connsiteY3" fmla="*/ 280231 h 7418461"/>
              <a:gd name="connsiteX4" fmla="*/ 0 w 12729120"/>
              <a:gd name="connsiteY4" fmla="*/ 0 h 7418461"/>
              <a:gd name="connsiteX5" fmla="*/ 12729120 w 12729120"/>
              <a:gd name="connsiteY5" fmla="*/ 0 h 7418461"/>
              <a:gd name="connsiteX6" fmla="*/ 12729120 w 12729120"/>
              <a:gd name="connsiteY6" fmla="*/ 7418461 h 7418461"/>
              <a:gd name="connsiteX7" fmla="*/ 0 w 12729120"/>
              <a:gd name="connsiteY7" fmla="*/ 7418461 h 74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120" h="7418461">
                <a:moveTo>
                  <a:pt x="268560" y="280231"/>
                </a:moveTo>
                <a:lnTo>
                  <a:pt x="268560" y="7138230"/>
                </a:lnTo>
                <a:lnTo>
                  <a:pt x="12460560" y="7138230"/>
                </a:lnTo>
                <a:lnTo>
                  <a:pt x="12460560" y="280231"/>
                </a:lnTo>
                <a:close/>
                <a:moveTo>
                  <a:pt x="0" y="0"/>
                </a:moveTo>
                <a:lnTo>
                  <a:pt x="12729120" y="0"/>
                </a:lnTo>
                <a:lnTo>
                  <a:pt x="12729120" y="7418461"/>
                </a:lnTo>
                <a:lnTo>
                  <a:pt x="0" y="74184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7" name="Freihandform: Form 66">
            <a:extLst>
              <a:ext uri="{FF2B5EF4-FFF2-40B4-BE49-F238E27FC236}">
                <a16:creationId xmlns:a16="http://schemas.microsoft.com/office/drawing/2014/main" id="{92F6E8DD-9AB2-41E7-9F4A-858BD28AE4CA}"/>
              </a:ext>
            </a:extLst>
          </p:cNvPr>
          <p:cNvSpPr/>
          <p:nvPr userDrawn="1"/>
        </p:nvSpPr>
        <p:spPr>
          <a:xfrm>
            <a:off x="2495600" y="-4762"/>
            <a:ext cx="10588872"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138585997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570881" TargetMode="External"/><Relationship Id="rId4" Type="http://schemas.openxmlformats.org/officeDocument/2006/relationships/hyperlink" Target="https://pixabay.com/users/jillwellington-334088/?utm_source=link-attribution&amp;utm_medium=referral&amp;utm_campaign=image&amp;utm_content=57088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D9DC510-3739-4670-93E4-D96D1E2DF035}"/>
              </a:ext>
            </a:extLst>
          </p:cNvPr>
          <p:cNvSpPr>
            <a:spLocks noGrp="1"/>
          </p:cNvSpPr>
          <p:nvPr>
            <p:ph type="title"/>
          </p:nvPr>
        </p:nvSpPr>
        <p:spPr/>
        <p:txBody>
          <a:bodyPr>
            <a:normAutofit/>
          </a:bodyPr>
          <a:lstStyle/>
          <a:p>
            <a:r>
              <a:rPr lang="de-DE" sz="4400" dirty="0"/>
              <a:t/>
            </a:r>
            <a:br>
              <a:rPr lang="de-DE" sz="4400" dirty="0"/>
            </a:br>
            <a:r>
              <a:rPr lang="de-DE" sz="4400" dirty="0"/>
              <a:t>Vergangenes und Modernes </a:t>
            </a:r>
            <a:br>
              <a:rPr lang="de-DE" sz="4400" dirty="0"/>
            </a:br>
            <a:r>
              <a:rPr lang="de-DE" sz="4400" dirty="0"/>
              <a:t>entdecken und bewahren </a:t>
            </a:r>
            <a:br>
              <a:rPr lang="de-DE" sz="4400" dirty="0"/>
            </a:br>
            <a:r>
              <a:rPr lang="de-DE" sz="4400" dirty="0"/>
              <a:t>für die Zukunft!</a:t>
            </a:r>
          </a:p>
        </p:txBody>
      </p:sp>
      <p:sp>
        <p:nvSpPr>
          <p:cNvPr id="9" name="Inhaltsplatzhalter 8">
            <a:extLst>
              <a:ext uri="{FF2B5EF4-FFF2-40B4-BE49-F238E27FC236}">
                <a16:creationId xmlns:a16="http://schemas.microsoft.com/office/drawing/2014/main" id="{9134E535-7131-4EAB-9EE5-45FA39CABDA7}"/>
              </a:ext>
            </a:extLst>
          </p:cNvPr>
          <p:cNvSpPr>
            <a:spLocks noGrp="1"/>
          </p:cNvSpPr>
          <p:nvPr>
            <p:ph idx="1"/>
          </p:nvPr>
        </p:nvSpPr>
        <p:spPr/>
        <p:txBody>
          <a:bodyPr/>
          <a:lstStyle/>
          <a:p>
            <a:pPr>
              <a:defRPr/>
            </a:pPr>
            <a:r>
              <a:rPr lang="de-DE" dirty="0"/>
              <a:t>Informationstage für Studien­interessierte – digital</a:t>
            </a:r>
          </a:p>
          <a:p>
            <a:pPr>
              <a:defRPr/>
            </a:pPr>
            <a:r>
              <a:rPr lang="de-DE" dirty="0"/>
              <a:t>8. und 9. März 2021</a:t>
            </a:r>
          </a:p>
          <a:p>
            <a:pPr marL="0" indent="0">
              <a:buNone/>
              <a:defRPr/>
            </a:pPr>
            <a:r>
              <a:rPr lang="de-DE" dirty="0"/>
              <a:t>Eva </a:t>
            </a:r>
            <a:r>
              <a:rPr lang="de-DE" dirty="0" smtClean="0"/>
              <a:t>Wolff </a:t>
            </a:r>
            <a:r>
              <a:rPr lang="de-DE" dirty="0"/>
              <a:t>M.A. </a:t>
            </a:r>
          </a:p>
          <a:p>
            <a:pPr marL="0" indent="0">
              <a:buNone/>
              <a:defRPr/>
            </a:pPr>
            <a:endParaRPr lang="de-DE" dirty="0"/>
          </a:p>
        </p:txBody>
      </p:sp>
    </p:spTree>
    <p:extLst>
      <p:ext uri="{BB962C8B-B14F-4D97-AF65-F5344CB8AC3E}">
        <p14:creationId xmlns:p14="http://schemas.microsoft.com/office/powerpoint/2010/main" val="258020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descr="Ein Bild, das Gebäude, Kolonnade enthält.&#10;&#10;Automatisch generierte Beschreibung">
            <a:extLst>
              <a:ext uri="{FF2B5EF4-FFF2-40B4-BE49-F238E27FC236}">
                <a16:creationId xmlns:a16="http://schemas.microsoft.com/office/drawing/2014/main" id="{7839FBEE-31E1-4CA3-B2DD-046BD35D9B1E}"/>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32670" r="32670"/>
          <a:stretch>
            <a:fillRect/>
          </a:stretch>
        </p:blipFill>
        <p:spPr/>
      </p:pic>
      <p:sp>
        <p:nvSpPr>
          <p:cNvPr id="11" name="Freihandform: Form 10">
            <a:extLst>
              <a:ext uri="{FF2B5EF4-FFF2-40B4-BE49-F238E27FC236}">
                <a16:creationId xmlns:a16="http://schemas.microsoft.com/office/drawing/2014/main" id="{2C11EEBF-F24C-418C-8F23-28FD2DA54D01}"/>
              </a:ext>
            </a:extLst>
          </p:cNvPr>
          <p:cNvSpPr/>
          <p:nvPr/>
        </p:nvSpPr>
        <p:spPr>
          <a:xfrm>
            <a:off x="2711624" y="0"/>
            <a:ext cx="7283890"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sp>
        <p:nvSpPr>
          <p:cNvPr id="9" name="Textplatzhalter 8">
            <a:extLst>
              <a:ext uri="{FF2B5EF4-FFF2-40B4-BE49-F238E27FC236}">
                <a16:creationId xmlns:a16="http://schemas.microsoft.com/office/drawing/2014/main" id="{5BD2DB56-37A6-41D5-81D3-A3C1143A9477}"/>
              </a:ext>
            </a:extLst>
          </p:cNvPr>
          <p:cNvSpPr>
            <a:spLocks noGrp="1"/>
          </p:cNvSpPr>
          <p:nvPr>
            <p:ph type="body" sz="quarter" idx="16"/>
          </p:nvPr>
        </p:nvSpPr>
        <p:spPr/>
        <p:txBody>
          <a:bodyPr/>
          <a:lstStyle/>
          <a:p>
            <a:pPr>
              <a:lnSpc>
                <a:spcPct val="100000"/>
              </a:lnSpc>
            </a:pPr>
            <a:r>
              <a:rPr lang="de-DE" b="1" dirty="0" smtClean="0">
                <a:latin typeface="Zapf Humanist 601"/>
              </a:rPr>
              <a:t>Antike </a:t>
            </a:r>
            <a:r>
              <a:rPr lang="de-DE" b="1" dirty="0">
                <a:latin typeface="Zapf Humanist 601"/>
              </a:rPr>
              <a:t>Kulturen</a:t>
            </a:r>
          </a:p>
        </p:txBody>
      </p:sp>
      <p:sp>
        <p:nvSpPr>
          <p:cNvPr id="3" name="Inhaltsplatzhalter 2">
            <a:extLst>
              <a:ext uri="{FF2B5EF4-FFF2-40B4-BE49-F238E27FC236}">
                <a16:creationId xmlns:a16="http://schemas.microsoft.com/office/drawing/2014/main" id="{7668965F-6A6A-407B-8AE3-99E91CA67A59}"/>
              </a:ext>
            </a:extLst>
          </p:cNvPr>
          <p:cNvSpPr>
            <a:spLocks noGrp="1"/>
          </p:cNvSpPr>
          <p:nvPr>
            <p:ph sz="quarter" idx="17"/>
          </p:nvPr>
        </p:nvSpPr>
        <p:spPr>
          <a:xfrm>
            <a:off x="3143672" y="1702885"/>
            <a:ext cx="8928992" cy="5038483"/>
          </a:xfrm>
        </p:spPr>
        <p:txBody>
          <a:bodyPr/>
          <a:lstStyle/>
          <a:p>
            <a:pPr marL="0" indent="0">
              <a:lnSpc>
                <a:spcPct val="100000"/>
              </a:lnSpc>
              <a:buNone/>
              <a:defRPr/>
            </a:pPr>
            <a:r>
              <a:rPr lang="de-DE" sz="2000" dirty="0">
                <a:solidFill>
                  <a:prstClr val="white"/>
                </a:solidFill>
                <a:latin typeface="Zapf Humanist 601 Ultra"/>
              </a:rPr>
              <a:t>Inhalte: </a:t>
            </a:r>
            <a:r>
              <a:rPr lang="de-DE" sz="2000" dirty="0"/>
              <a:t>Einzigartig großes Studienangebot: Möglichkeit die alten Kulturen Europas / Vorderasiens in einem Zeitraum zwischen 3000 v. Chr. und ca. 1000 n. Chr. zu studieren. </a:t>
            </a:r>
          </a:p>
          <a:p>
            <a:pPr marL="0" indent="0">
              <a:buNone/>
              <a:defRPr/>
            </a:pPr>
            <a:r>
              <a:rPr lang="de-DE" sz="2000" dirty="0" smtClean="0"/>
              <a:t>Hervorragende </a:t>
            </a:r>
            <a:r>
              <a:rPr lang="de-DE" sz="2000" dirty="0"/>
              <a:t>Studienbedingungen: ausgezeichnete Bibliotheken, moderne Studienräume, breites digitales Angebot</a:t>
            </a:r>
          </a:p>
          <a:p>
            <a:pPr marL="0" indent="0">
              <a:buNone/>
              <a:defRPr/>
            </a:pPr>
            <a:r>
              <a:rPr lang="de-DE" sz="2000" dirty="0"/>
              <a:t>Praxis- und forschungsnah von Anfang an: Praktika in Museen, Landesexkursionen, Grabungen im In- und Ausland, Einbindung in Forschungsvorhaben, internationale wie nationale Studienaustauschprogramme</a:t>
            </a:r>
            <a:r>
              <a:rPr lang="de-DE" sz="2000" dirty="0" smtClean="0"/>
              <a:t>.</a:t>
            </a:r>
          </a:p>
          <a:p>
            <a:pPr marL="0" indent="0">
              <a:buNone/>
              <a:defRPr/>
            </a:pPr>
            <a:endParaRPr lang="de-DE" sz="1600" dirty="0"/>
          </a:p>
          <a:p>
            <a:pPr marL="0" indent="0">
              <a:buNone/>
              <a:defRPr/>
            </a:pPr>
            <a:endParaRPr lang="de-DE" sz="1600" dirty="0"/>
          </a:p>
          <a:p>
            <a:pPr marL="0" indent="0">
              <a:buNone/>
              <a:defRPr/>
            </a:pPr>
            <a:r>
              <a:rPr lang="de-DE" sz="2200" b="1" dirty="0"/>
              <a:t>Was macht uns besonders? </a:t>
            </a:r>
            <a:endParaRPr lang="de-DE" sz="2200" b="1" dirty="0" smtClean="0"/>
          </a:p>
          <a:p>
            <a:pPr marL="0" indent="0">
              <a:buNone/>
              <a:defRPr/>
            </a:pPr>
            <a:r>
              <a:rPr lang="de-DE" sz="2000" dirty="0" smtClean="0"/>
              <a:t>Individuelle </a:t>
            </a:r>
            <a:r>
              <a:rPr lang="de-DE" sz="2000" dirty="0"/>
              <a:t>Studienschwerpunktsetzung mit umfangreichen Einblicken in alte Kulturen und breite Forschungsmethoden: mehr als </a:t>
            </a:r>
            <a:r>
              <a:rPr lang="de-DE" sz="2000" b="1" dirty="0"/>
              <a:t>200 Studienkurse pro Semester</a:t>
            </a:r>
            <a:r>
              <a:rPr lang="de-DE" sz="2000" dirty="0"/>
              <a:t>  in freundlicher, </a:t>
            </a:r>
            <a:r>
              <a:rPr lang="de-DE" sz="2000" b="1" dirty="0"/>
              <a:t>familiären Studienatmosphäre </a:t>
            </a:r>
            <a:r>
              <a:rPr lang="de-DE" sz="2000" dirty="0"/>
              <a:t>mit </a:t>
            </a:r>
            <a:r>
              <a:rPr lang="de-DE" sz="2000" b="1" dirty="0"/>
              <a:t>individueller Studienberatung</a:t>
            </a:r>
            <a:r>
              <a:rPr lang="de-DE" sz="2400" dirty="0"/>
              <a:t>! </a:t>
            </a:r>
          </a:p>
          <a:p>
            <a:pPr>
              <a:defRPr/>
            </a:pPr>
            <a:endParaRPr lang="de-DE" sz="2200" dirty="0"/>
          </a:p>
        </p:txBody>
      </p:sp>
    </p:spTree>
    <p:extLst>
      <p:ext uri="{BB962C8B-B14F-4D97-AF65-F5344CB8AC3E}">
        <p14:creationId xmlns:p14="http://schemas.microsoft.com/office/powerpoint/2010/main" val="160670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Gebäude, Kolonnade enthält.&#10;&#10;Automatisch generierte Beschreibung">
            <a:extLst>
              <a:ext uri="{FF2B5EF4-FFF2-40B4-BE49-F238E27FC236}">
                <a16:creationId xmlns:a16="http://schemas.microsoft.com/office/drawing/2014/main" id="{7D270DF8-4D60-4F29-845C-C291FA08575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32670" r="32670"/>
          <a:stretch>
            <a:fillRect/>
          </a:stretch>
        </p:blipFill>
        <p:spPr/>
      </p:pic>
      <p:sp>
        <p:nvSpPr>
          <p:cNvPr id="16" name="Textplatzhalter 15">
            <a:extLst>
              <a:ext uri="{FF2B5EF4-FFF2-40B4-BE49-F238E27FC236}">
                <a16:creationId xmlns:a16="http://schemas.microsoft.com/office/drawing/2014/main" id="{D80B2405-E643-435F-8DA0-420C93C8C996}"/>
              </a:ext>
            </a:extLst>
          </p:cNvPr>
          <p:cNvSpPr>
            <a:spLocks noGrp="1"/>
          </p:cNvSpPr>
          <p:nvPr>
            <p:ph type="body" sz="quarter" idx="16"/>
          </p:nvPr>
        </p:nvSpPr>
        <p:spPr/>
        <p:txBody>
          <a:bodyPr/>
          <a:lstStyle/>
          <a:p>
            <a:pPr>
              <a:lnSpc>
                <a:spcPct val="100000"/>
              </a:lnSpc>
            </a:pPr>
            <a:r>
              <a:rPr lang="de-DE" b="1" dirty="0" smtClean="0">
                <a:latin typeface="Zapf Humanist 601"/>
              </a:rPr>
              <a:t>ulturen</a:t>
            </a:r>
            <a:endParaRPr lang="de-DE" b="1" dirty="0">
              <a:latin typeface="Zapf Humanist 601"/>
            </a:endParaRPr>
          </a:p>
        </p:txBody>
      </p:sp>
      <p:sp>
        <p:nvSpPr>
          <p:cNvPr id="19" name="Inhaltsplatzhalter 18">
            <a:extLst>
              <a:ext uri="{FF2B5EF4-FFF2-40B4-BE49-F238E27FC236}">
                <a16:creationId xmlns:a16="http://schemas.microsoft.com/office/drawing/2014/main" id="{E8FE2CCE-8458-4F2A-817C-657EA15031DE}"/>
              </a:ext>
            </a:extLst>
          </p:cNvPr>
          <p:cNvSpPr>
            <a:spLocks noGrp="1"/>
          </p:cNvSpPr>
          <p:nvPr>
            <p:ph sz="quarter" idx="17"/>
          </p:nvPr>
        </p:nvSpPr>
        <p:spPr>
          <a:xfrm>
            <a:off x="3215680" y="620688"/>
            <a:ext cx="6264696" cy="5832648"/>
          </a:xfrm>
        </p:spPr>
        <p:txBody>
          <a:bodyPr/>
          <a:lstStyle/>
          <a:p>
            <a:pPr marL="0" indent="0">
              <a:buNone/>
              <a:defRPr/>
            </a:pPr>
            <a:r>
              <a:rPr lang="de-DE" sz="2400" dirty="0">
                <a:latin typeface="+mj-lt"/>
              </a:rPr>
              <a:t>Berufsaussichten - </a:t>
            </a:r>
            <a:r>
              <a:rPr lang="de-DE" sz="2200" dirty="0"/>
              <a:t>Sie lernen </a:t>
            </a:r>
            <a:endParaRPr lang="de-DE" sz="2200" dirty="0" smtClean="0"/>
          </a:p>
          <a:p>
            <a:pPr marL="0" indent="0">
              <a:buNone/>
              <a:defRPr/>
            </a:pPr>
            <a:r>
              <a:rPr lang="de-DE" sz="2200" dirty="0" smtClean="0"/>
              <a:t>Grabungs- </a:t>
            </a:r>
            <a:r>
              <a:rPr lang="de-DE" sz="2200" dirty="0"/>
              <a:t>oder Forschungsarbeit: </a:t>
            </a:r>
            <a:r>
              <a:rPr lang="de-DE" sz="2000" dirty="0"/>
              <a:t>universitäre Karriere mit aufbauenden Master- und Promotionsstudiengänge. </a:t>
            </a:r>
            <a:r>
              <a:rPr lang="de-DE" sz="2200" dirty="0"/>
              <a:t>| Hohen schriftlichen Ausdruck: </a:t>
            </a:r>
            <a:r>
              <a:rPr lang="de-DE" sz="2000" dirty="0"/>
              <a:t>Journalismus, Verlagswesen, Mitarbeit in (modernen) Medien.  </a:t>
            </a:r>
            <a:r>
              <a:rPr lang="de-DE" sz="2200" dirty="0"/>
              <a:t>| Große Organisationsfähigkeit: </a:t>
            </a:r>
            <a:r>
              <a:rPr lang="de-DE" sz="2000" dirty="0"/>
              <a:t>Museumsmanagement, Verwaltungsarbeit, Archiv- oder Bibliothekswesen. </a:t>
            </a:r>
            <a:r>
              <a:rPr lang="de-DE" sz="2200" dirty="0"/>
              <a:t>| Virtuelle Kompetenz: </a:t>
            </a:r>
            <a:r>
              <a:rPr lang="de-DE" sz="2000" dirty="0">
                <a:ea typeface="Calibri"/>
                <a:cs typeface="Calibri"/>
              </a:rPr>
              <a:t>Digital Humanities.  </a:t>
            </a:r>
            <a:r>
              <a:rPr lang="de-DE" sz="2200" dirty="0"/>
              <a:t>| </a:t>
            </a:r>
            <a:r>
              <a:rPr lang="de-DE" sz="1800" dirty="0" smtClean="0"/>
              <a:t>Tourismus</a:t>
            </a:r>
            <a:r>
              <a:rPr lang="de-DE" sz="1800" dirty="0"/>
              <a:t>, Erwachsenenbildung </a:t>
            </a:r>
          </a:p>
          <a:p>
            <a:pPr marL="0" indent="0" algn="ctr">
              <a:buNone/>
              <a:defRPr/>
            </a:pPr>
            <a:endParaRPr lang="de-DE" sz="1800" dirty="0" smtClean="0">
              <a:latin typeface="+mj-lt"/>
              <a:ea typeface="Calibri"/>
              <a:cs typeface="Calibri"/>
            </a:endParaRPr>
          </a:p>
          <a:p>
            <a:pPr marL="0" indent="0" algn="ctr">
              <a:buNone/>
              <a:defRPr/>
            </a:pPr>
            <a:endParaRPr lang="de-DE" sz="1800" dirty="0">
              <a:latin typeface="+mj-lt"/>
              <a:ea typeface="Calibri"/>
              <a:cs typeface="Calibri"/>
            </a:endParaRPr>
          </a:p>
          <a:p>
            <a:pPr marL="0" indent="0">
              <a:buNone/>
              <a:defRPr/>
            </a:pPr>
            <a:r>
              <a:rPr lang="de-DE" sz="2200" dirty="0">
                <a:latin typeface="+mj-lt"/>
                <a:ea typeface="Calibri"/>
                <a:cs typeface="Calibri"/>
              </a:rPr>
              <a:t>O-Ton</a:t>
            </a:r>
            <a:r>
              <a:rPr lang="de-DE" sz="2200" dirty="0" smtClean="0">
                <a:latin typeface="+mj-lt"/>
                <a:ea typeface="Calibri"/>
                <a:cs typeface="Calibri"/>
              </a:rPr>
              <a:t>: </a:t>
            </a:r>
            <a:r>
              <a:rPr lang="de-DE" sz="2200" dirty="0" smtClean="0">
                <a:ea typeface="Calibri"/>
                <a:cs typeface="Calibri"/>
              </a:rPr>
              <a:t>„</a:t>
            </a:r>
            <a:r>
              <a:rPr lang="de-DE" sz="2200" dirty="0">
                <a:ea typeface="Calibri"/>
                <a:cs typeface="Calibri"/>
              </a:rPr>
              <a:t>Ich habe mich entschieden in Göttingen zu studieren, da man in dem Fach 'Antike Kulturen' einen Überblick bekommt und in alle antiken Gesellschaften reinschnuppern kann.“ </a:t>
            </a:r>
            <a:endParaRPr lang="de-DE" sz="2200" dirty="0" smtClean="0">
              <a:ea typeface="Calibri"/>
              <a:cs typeface="Calibri"/>
            </a:endParaRPr>
          </a:p>
          <a:p>
            <a:pPr marL="0" indent="0">
              <a:buNone/>
              <a:defRPr/>
            </a:pPr>
            <a:r>
              <a:rPr lang="de-DE" sz="1800" i="1" dirty="0" smtClean="0">
                <a:ea typeface="Calibri"/>
                <a:cs typeface="Calibri"/>
              </a:rPr>
              <a:t>Svenja </a:t>
            </a:r>
            <a:r>
              <a:rPr lang="de-DE" sz="1800" i="1" dirty="0">
                <a:ea typeface="Calibri"/>
                <a:cs typeface="Calibri"/>
              </a:rPr>
              <a:t>Paetzold-Belz, Online-Redakteurin bei der "Goslarsche Zeitung"</a:t>
            </a:r>
            <a:endParaRPr lang="de-DE" sz="2200" i="1" dirty="0">
              <a:ea typeface="Calibri"/>
              <a:cs typeface="Calibri"/>
            </a:endParaRPr>
          </a:p>
          <a:p>
            <a:endParaRPr lang="de-DE" sz="2200" dirty="0"/>
          </a:p>
        </p:txBody>
      </p:sp>
      <p:pic>
        <p:nvPicPr>
          <p:cNvPr id="11" name="Bildplatzhalter 10" descr="Ein Bild, das drinnen, Wand, Person, Personen enthält.&#10;&#10;Automatisch generierte Beschreibung">
            <a:extLst>
              <a:ext uri="{FF2B5EF4-FFF2-40B4-BE49-F238E27FC236}">
                <a16:creationId xmlns:a16="http://schemas.microsoft.com/office/drawing/2014/main" id="{D07EB91D-F839-4B7C-A5A3-A155473D16AB}"/>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40155" r="40155"/>
          <a:stretch>
            <a:fillRect/>
          </a:stretch>
        </p:blipFill>
        <p:spPr/>
      </p:pic>
    </p:spTree>
    <p:extLst>
      <p:ext uri="{BB962C8B-B14F-4D97-AF65-F5344CB8AC3E}">
        <p14:creationId xmlns:p14="http://schemas.microsoft.com/office/powerpoint/2010/main" val="39396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14" descr="Ein Bild, das Himmel, draußen, Gebäude, Tag enthält.&#10;&#10;Automatisch generierte Beschreibung">
            <a:extLst>
              <a:ext uri="{FF2B5EF4-FFF2-40B4-BE49-F238E27FC236}">
                <a16:creationId xmlns:a16="http://schemas.microsoft.com/office/drawing/2014/main" id="{47CF4B58-2D9D-48BB-AA41-FD590AA8626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20386" t="3745" r="46818" b="3745"/>
          <a:stretch/>
        </p:blipFill>
        <p:spPr>
          <a:xfrm>
            <a:off x="-1" y="1"/>
            <a:ext cx="3242257" cy="6857998"/>
          </a:xfrm>
        </p:spPr>
      </p:pic>
      <p:sp>
        <p:nvSpPr>
          <p:cNvPr id="11" name="Freihandform: Form 10">
            <a:extLst>
              <a:ext uri="{FF2B5EF4-FFF2-40B4-BE49-F238E27FC236}">
                <a16:creationId xmlns:a16="http://schemas.microsoft.com/office/drawing/2014/main" id="{2C11EEBF-F24C-418C-8F23-28FD2DA54D01}"/>
              </a:ext>
            </a:extLst>
          </p:cNvPr>
          <p:cNvSpPr/>
          <p:nvPr/>
        </p:nvSpPr>
        <p:spPr>
          <a:xfrm>
            <a:off x="2711624" y="0"/>
            <a:ext cx="7283890"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sp>
        <p:nvSpPr>
          <p:cNvPr id="9" name="Textplatzhalter 8">
            <a:extLst>
              <a:ext uri="{FF2B5EF4-FFF2-40B4-BE49-F238E27FC236}">
                <a16:creationId xmlns:a16="http://schemas.microsoft.com/office/drawing/2014/main" id="{5BD2DB56-37A6-41D5-81D3-A3C1143A9477}"/>
              </a:ext>
            </a:extLst>
          </p:cNvPr>
          <p:cNvSpPr>
            <a:spLocks noGrp="1"/>
          </p:cNvSpPr>
          <p:nvPr>
            <p:ph type="body" sz="quarter" idx="16"/>
          </p:nvPr>
        </p:nvSpPr>
        <p:spPr/>
        <p:txBody>
          <a:bodyPr>
            <a:normAutofit fontScale="77500" lnSpcReduction="20000"/>
          </a:bodyPr>
          <a:lstStyle/>
          <a:p>
            <a:pPr>
              <a:lnSpc>
                <a:spcPct val="100000"/>
              </a:lnSpc>
            </a:pPr>
            <a:r>
              <a:rPr lang="de-DE" dirty="0"/>
              <a:t>Archäologie der Griechischen, Römischen und Byzantinischen Welt</a:t>
            </a:r>
            <a:endParaRPr lang="de-DE" b="1" dirty="0">
              <a:latin typeface="Zapf Humanist 601"/>
            </a:endParaRPr>
          </a:p>
        </p:txBody>
      </p:sp>
      <p:sp>
        <p:nvSpPr>
          <p:cNvPr id="3" name="Inhaltsplatzhalter 2">
            <a:extLst>
              <a:ext uri="{FF2B5EF4-FFF2-40B4-BE49-F238E27FC236}">
                <a16:creationId xmlns:a16="http://schemas.microsoft.com/office/drawing/2014/main" id="{7668965F-6A6A-407B-8AE3-99E91CA67A59}"/>
              </a:ext>
            </a:extLst>
          </p:cNvPr>
          <p:cNvSpPr>
            <a:spLocks noGrp="1"/>
          </p:cNvSpPr>
          <p:nvPr>
            <p:ph sz="quarter" idx="17"/>
          </p:nvPr>
        </p:nvSpPr>
        <p:spPr>
          <a:xfrm>
            <a:off x="3143672" y="1702885"/>
            <a:ext cx="9217024" cy="5155114"/>
          </a:xfrm>
        </p:spPr>
        <p:txBody>
          <a:bodyPr/>
          <a:lstStyle/>
          <a:p>
            <a:pPr marL="0" indent="0">
              <a:lnSpc>
                <a:spcPct val="100000"/>
              </a:lnSpc>
              <a:buNone/>
              <a:defRPr/>
            </a:pPr>
            <a:r>
              <a:rPr lang="de-DE" sz="2400" dirty="0">
                <a:solidFill>
                  <a:prstClr val="white"/>
                </a:solidFill>
                <a:latin typeface="+mj-lt"/>
              </a:rPr>
              <a:t>Inhalte: </a:t>
            </a:r>
            <a:r>
              <a:rPr lang="de-DE" sz="2400" dirty="0" smtClean="0">
                <a:solidFill>
                  <a:prstClr val="white"/>
                </a:solidFill>
                <a:latin typeface="+mj-lt"/>
              </a:rPr>
              <a:t>A</a:t>
            </a:r>
            <a:r>
              <a:rPr lang="de-DE" sz="1800" b="1" dirty="0" smtClean="0"/>
              <a:t>ntiker </a:t>
            </a:r>
            <a:r>
              <a:rPr lang="de-DE" sz="1800" b="1" dirty="0"/>
              <a:t>Mittelmeerraum und </a:t>
            </a:r>
            <a:r>
              <a:rPr lang="de-DE" sz="1800" b="1" dirty="0" smtClean="0"/>
              <a:t>Gebiet </a:t>
            </a:r>
            <a:r>
              <a:rPr lang="de-DE" sz="1800" b="1" dirty="0"/>
              <a:t>des römischen und byzantischen Reiches</a:t>
            </a:r>
            <a:r>
              <a:rPr lang="de-DE" sz="1800" dirty="0"/>
              <a:t> – von </a:t>
            </a:r>
            <a:r>
              <a:rPr lang="de-DE" sz="1800" b="1" dirty="0"/>
              <a:t>1200 v. Chr. bis spätestens 1453 n. Chr. </a:t>
            </a:r>
          </a:p>
          <a:p>
            <a:pPr marL="0" indent="0">
              <a:buNone/>
              <a:defRPr/>
            </a:pPr>
            <a:r>
              <a:rPr lang="de-DE" sz="1800" b="1" dirty="0" smtClean="0"/>
              <a:t>Vasen</a:t>
            </a:r>
            <a:r>
              <a:rPr lang="de-DE" sz="1800" b="1" dirty="0"/>
              <a:t>, Statuen, Mosaiken, Wandmalereien und </a:t>
            </a:r>
            <a:r>
              <a:rPr lang="de-DE" sz="1800" b="1" dirty="0" smtClean="0"/>
              <a:t>Reliefs geben</a:t>
            </a:r>
            <a:r>
              <a:rPr lang="de-DE" sz="1800" dirty="0" smtClean="0"/>
              <a:t> Einblick </a:t>
            </a:r>
            <a:r>
              <a:rPr lang="de-DE" sz="1800" dirty="0"/>
              <a:t>in </a:t>
            </a:r>
            <a:r>
              <a:rPr lang="de-DE" sz="1800" dirty="0" smtClean="0"/>
              <a:t>Lebens- </a:t>
            </a:r>
            <a:r>
              <a:rPr lang="de-DE" sz="1800" dirty="0"/>
              <a:t>und </a:t>
            </a:r>
            <a:r>
              <a:rPr lang="de-DE" sz="1800" dirty="0" smtClean="0"/>
              <a:t>Gedankenwelt. </a:t>
            </a:r>
          </a:p>
          <a:p>
            <a:pPr marL="0" indent="0">
              <a:buNone/>
              <a:defRPr/>
            </a:pPr>
            <a:r>
              <a:rPr lang="de-DE" sz="1800" b="1" dirty="0" smtClean="0"/>
              <a:t>Siedlungen</a:t>
            </a:r>
            <a:r>
              <a:rPr lang="de-DE" sz="1800" b="1" dirty="0"/>
              <a:t>, </a:t>
            </a:r>
            <a:r>
              <a:rPr lang="de-DE" sz="1800" b="1" dirty="0" smtClean="0"/>
              <a:t>Städte </a:t>
            </a:r>
            <a:r>
              <a:rPr lang="de-DE" sz="1800" b="1" dirty="0"/>
              <a:t>und </a:t>
            </a:r>
            <a:r>
              <a:rPr lang="de-DE" sz="1800" b="1" dirty="0" smtClean="0"/>
              <a:t>Bauwerke</a:t>
            </a:r>
            <a:r>
              <a:rPr lang="de-DE" sz="1800" dirty="0" smtClean="0"/>
              <a:t>: </a:t>
            </a:r>
            <a:r>
              <a:rPr lang="de-DE" sz="1600" dirty="0" smtClean="0"/>
              <a:t>Wie haben Menschen gelebt und öffentlichen </a:t>
            </a:r>
            <a:r>
              <a:rPr lang="de-DE" sz="1600" dirty="0"/>
              <a:t>Raum gestaltet? </a:t>
            </a:r>
            <a:endParaRPr lang="de-DE" sz="1600" dirty="0" smtClean="0"/>
          </a:p>
          <a:p>
            <a:pPr marL="0" indent="0">
              <a:buNone/>
              <a:defRPr/>
            </a:pPr>
            <a:r>
              <a:rPr lang="de-DE" sz="1800" b="1" dirty="0" smtClean="0"/>
              <a:t>Verhältnis </a:t>
            </a:r>
            <a:r>
              <a:rPr lang="de-DE" sz="1800" b="1" dirty="0"/>
              <a:t>von Mensch und </a:t>
            </a:r>
            <a:r>
              <a:rPr lang="de-DE" sz="1800" b="1" dirty="0" smtClean="0"/>
              <a:t>Umwelt</a:t>
            </a:r>
            <a:r>
              <a:rPr lang="de-DE" sz="1800" dirty="0" smtClean="0"/>
              <a:t>: </a:t>
            </a:r>
            <a:r>
              <a:rPr lang="de-DE" sz="1600" dirty="0" smtClean="0"/>
              <a:t>Nutzung von Landschaften </a:t>
            </a:r>
            <a:r>
              <a:rPr lang="de-DE" sz="1600" dirty="0"/>
              <a:t>und natürliche </a:t>
            </a:r>
            <a:r>
              <a:rPr lang="de-DE" sz="1600" dirty="0" smtClean="0"/>
              <a:t>Ressourcen </a:t>
            </a:r>
          </a:p>
          <a:p>
            <a:pPr marL="0" indent="0">
              <a:buNone/>
              <a:defRPr/>
            </a:pPr>
            <a:r>
              <a:rPr lang="de-DE" sz="1800" dirty="0" smtClean="0"/>
              <a:t>Wichtig </a:t>
            </a:r>
            <a:r>
              <a:rPr lang="de-DE" sz="1800" dirty="0"/>
              <a:t>ist uns dabei immer, auch Bezüge zur Gegenwart zu finden</a:t>
            </a:r>
            <a:r>
              <a:rPr lang="de-DE" sz="1800" dirty="0" smtClean="0"/>
              <a:t>.</a:t>
            </a:r>
          </a:p>
          <a:p>
            <a:pPr marL="0" indent="0">
              <a:buNone/>
              <a:defRPr/>
            </a:pPr>
            <a:endParaRPr lang="de-DE" sz="1800" dirty="0"/>
          </a:p>
          <a:p>
            <a:pPr marL="0" indent="0">
              <a:buNone/>
              <a:defRPr/>
            </a:pPr>
            <a:r>
              <a:rPr lang="de-DE" sz="2000" dirty="0" smtClean="0"/>
              <a:t>Einzigartig in Niedersachen! </a:t>
            </a:r>
          </a:p>
          <a:p>
            <a:pPr marL="0" indent="0">
              <a:buNone/>
              <a:defRPr/>
            </a:pPr>
            <a:r>
              <a:rPr lang="de-DE" sz="2000" dirty="0" smtClean="0"/>
              <a:t>Mit </a:t>
            </a:r>
            <a:r>
              <a:rPr lang="de-DE" sz="2000" dirty="0"/>
              <a:t>unseren </a:t>
            </a:r>
            <a:r>
              <a:rPr lang="de-DE" sz="2000" b="1" dirty="0"/>
              <a:t>Lehr- und Forschungssammlungen</a:t>
            </a:r>
            <a:r>
              <a:rPr lang="de-DE" sz="2000" dirty="0"/>
              <a:t> sind wir hervorragend ausgestattet. Unseren Studierenden bieten wir außerdem zahlreiche Möglichkeiten, sich durch </a:t>
            </a:r>
            <a:r>
              <a:rPr lang="de-DE" sz="2000" b="1" dirty="0"/>
              <a:t>Projektteilnahmen</a:t>
            </a:r>
            <a:r>
              <a:rPr lang="de-DE" sz="2000" dirty="0"/>
              <a:t> und </a:t>
            </a:r>
            <a:r>
              <a:rPr lang="de-DE" sz="2000" b="1" dirty="0"/>
              <a:t>Praktika</a:t>
            </a:r>
            <a:r>
              <a:rPr lang="de-DE" sz="2000" dirty="0"/>
              <a:t> beruflich zu qualifizieren.</a:t>
            </a:r>
          </a:p>
          <a:p>
            <a:pPr marL="0" indent="0">
              <a:buNone/>
              <a:defRPr/>
            </a:pPr>
            <a:endParaRPr lang="de-DE" sz="2000" dirty="0"/>
          </a:p>
          <a:p>
            <a:pPr>
              <a:defRPr/>
            </a:pPr>
            <a:endParaRPr lang="de-DE" sz="2200" dirty="0"/>
          </a:p>
        </p:txBody>
      </p:sp>
    </p:spTree>
    <p:extLst>
      <p:ext uri="{BB962C8B-B14F-4D97-AF65-F5344CB8AC3E}">
        <p14:creationId xmlns:p14="http://schemas.microsoft.com/office/powerpoint/2010/main" val="351627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descr="Ein Bild, das Himmel, draußen, Gebäude, Tag enthält.&#10;&#10;Automatisch generierte Beschreibung">
            <a:extLst>
              <a:ext uri="{FF2B5EF4-FFF2-40B4-BE49-F238E27FC236}">
                <a16:creationId xmlns:a16="http://schemas.microsoft.com/office/drawing/2014/main" id="{934B5FCF-8398-468C-80DC-2D6BD9C9E965}"/>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20386" t="3745" r="46818" b="3745"/>
          <a:stretch/>
        </p:blipFill>
        <p:spPr>
          <a:xfrm>
            <a:off x="-1" y="1"/>
            <a:ext cx="3242257" cy="6857998"/>
          </a:xfrm>
        </p:spPr>
      </p:pic>
      <p:sp>
        <p:nvSpPr>
          <p:cNvPr id="25" name="Rechteck 24">
            <a:extLst>
              <a:ext uri="{FF2B5EF4-FFF2-40B4-BE49-F238E27FC236}">
                <a16:creationId xmlns:a16="http://schemas.microsoft.com/office/drawing/2014/main" id="{ABB7EFA2-5190-4F9C-A5AB-DA5C1A1A44BF}"/>
              </a:ext>
            </a:extLst>
          </p:cNvPr>
          <p:cNvSpPr/>
          <p:nvPr/>
        </p:nvSpPr>
        <p:spPr>
          <a:xfrm>
            <a:off x="9768408" y="2492896"/>
            <a:ext cx="2232248" cy="1077218"/>
          </a:xfrm>
          <a:prstGeom prst="rect">
            <a:avLst/>
          </a:prstGeom>
        </p:spPr>
        <p:txBody>
          <a:bodyPr wrap="square">
            <a:spAutoFit/>
          </a:bodyPr>
          <a:lstStyle/>
          <a:p>
            <a:pPr algn="r">
              <a:defRPr/>
            </a:pPr>
            <a:r>
              <a:rPr lang="de-DE" sz="1600" b="1" i="1" dirty="0" smtClean="0"/>
              <a:t>Abb.:</a:t>
            </a:r>
            <a:r>
              <a:rPr lang="de-DE" sz="1600" i="1" dirty="0" smtClean="0"/>
              <a:t> </a:t>
            </a:r>
            <a:r>
              <a:rPr lang="de-DE" sz="1600" i="1" dirty="0"/>
              <a:t>Rollsiegel mit Inschrift und Kämpfen von Göttern ud mythischen Wesen</a:t>
            </a:r>
            <a:endParaRPr lang="de-DE" i="1" dirty="0"/>
          </a:p>
        </p:txBody>
      </p:sp>
      <p:sp>
        <p:nvSpPr>
          <p:cNvPr id="16" name="Textplatzhalter 15">
            <a:extLst>
              <a:ext uri="{FF2B5EF4-FFF2-40B4-BE49-F238E27FC236}">
                <a16:creationId xmlns:a16="http://schemas.microsoft.com/office/drawing/2014/main" id="{D80B2405-E643-435F-8DA0-420C93C8C996}"/>
              </a:ext>
            </a:extLst>
          </p:cNvPr>
          <p:cNvSpPr>
            <a:spLocks noGrp="1"/>
          </p:cNvSpPr>
          <p:nvPr>
            <p:ph type="body" sz="quarter" idx="16"/>
          </p:nvPr>
        </p:nvSpPr>
        <p:spPr/>
        <p:txBody>
          <a:bodyPr>
            <a:normAutofit/>
          </a:bodyPr>
          <a:lstStyle/>
          <a:p>
            <a:pPr>
              <a:lnSpc>
                <a:spcPct val="100000"/>
              </a:lnSpc>
            </a:pPr>
            <a:r>
              <a:rPr lang="de-DE" dirty="0"/>
              <a:t>Archäologie der Griechischen, </a:t>
            </a:r>
            <a:r>
              <a:rPr lang="de-DE" dirty="0" smtClean="0"/>
              <a:t>und </a:t>
            </a:r>
            <a:r>
              <a:rPr lang="de-DE" dirty="0"/>
              <a:t>Byzantinischen Welt</a:t>
            </a:r>
            <a:endParaRPr lang="de-DE" b="1" dirty="0">
              <a:latin typeface="Zapf Humanist 601"/>
            </a:endParaRPr>
          </a:p>
        </p:txBody>
      </p:sp>
      <p:sp>
        <p:nvSpPr>
          <p:cNvPr id="19" name="Inhaltsplatzhalter 18">
            <a:extLst>
              <a:ext uri="{FF2B5EF4-FFF2-40B4-BE49-F238E27FC236}">
                <a16:creationId xmlns:a16="http://schemas.microsoft.com/office/drawing/2014/main" id="{E8FE2CCE-8458-4F2A-817C-657EA15031DE}"/>
              </a:ext>
            </a:extLst>
          </p:cNvPr>
          <p:cNvSpPr>
            <a:spLocks noGrp="1"/>
          </p:cNvSpPr>
          <p:nvPr>
            <p:ph sz="quarter" idx="17"/>
          </p:nvPr>
        </p:nvSpPr>
        <p:spPr>
          <a:xfrm>
            <a:off x="3037084" y="692696"/>
            <a:ext cx="6264696" cy="5760640"/>
          </a:xfrm>
        </p:spPr>
        <p:txBody>
          <a:bodyPr/>
          <a:lstStyle/>
          <a:p>
            <a:pPr marL="0" indent="0">
              <a:buNone/>
              <a:defRPr/>
            </a:pPr>
            <a:r>
              <a:rPr lang="de-DE" sz="2400" dirty="0">
                <a:latin typeface="+mj-lt"/>
              </a:rPr>
              <a:t>Berufsaussichten </a:t>
            </a:r>
            <a:r>
              <a:rPr lang="de-DE" sz="2400" dirty="0" smtClean="0">
                <a:latin typeface="+mj-lt"/>
              </a:rPr>
              <a:t>(eine Auswahl)</a:t>
            </a:r>
            <a:endParaRPr lang="de-DE" sz="2400" dirty="0">
              <a:latin typeface="+mj-lt"/>
            </a:endParaRPr>
          </a:p>
          <a:p>
            <a:pPr marL="0" indent="0" algn="ctr">
              <a:buNone/>
              <a:defRPr/>
            </a:pPr>
            <a:r>
              <a:rPr lang="de-DE" sz="2200" dirty="0"/>
              <a:t>Wissenschaftliche Laufbahn (</a:t>
            </a:r>
            <a:r>
              <a:rPr lang="de-DE" sz="1800" dirty="0"/>
              <a:t>setzt M.A. und Promotion voraus) | </a:t>
            </a:r>
            <a:r>
              <a:rPr lang="de-DE" sz="2200" dirty="0"/>
              <a:t>Arbeit im Museum </a:t>
            </a:r>
            <a:r>
              <a:rPr lang="de-DE" sz="1800" dirty="0"/>
              <a:t>(Kurator*in, Vermittlung, Öffentlichkeitsarbeit – Praktika qualifizieren zusätzlich) | </a:t>
            </a:r>
            <a:r>
              <a:rPr lang="de-DE" sz="2200" dirty="0"/>
              <a:t>Kulturbereich | Medien &amp; Marketing | Quereinstieg in die </a:t>
            </a:r>
            <a:r>
              <a:rPr lang="de-DE" sz="2200" dirty="0" smtClean="0"/>
              <a:t>Wirtschaft</a:t>
            </a:r>
          </a:p>
          <a:p>
            <a:pPr marL="0" indent="0" algn="ctr">
              <a:buNone/>
              <a:defRPr/>
            </a:pPr>
            <a:endParaRPr lang="de-DE" sz="2200" dirty="0"/>
          </a:p>
          <a:p>
            <a:pPr marL="0" indent="0">
              <a:buNone/>
              <a:defRPr/>
            </a:pPr>
            <a:r>
              <a:rPr lang="de-DE" sz="2200" dirty="0">
                <a:latin typeface="+mj-lt"/>
              </a:rPr>
              <a:t>O-Ton:</a:t>
            </a:r>
            <a:r>
              <a:rPr lang="de-DE" sz="2200" dirty="0"/>
              <a:t> „</a:t>
            </a:r>
            <a:r>
              <a:rPr lang="de-DE" sz="2200" i="1" dirty="0"/>
              <a:t>Hier in Göttingen kann ich direkt an den Objekten in den Sammlungen mein Wissen anwenden und vertiefen. Außerdem ermöglicht mir das Studium, die materielle Kultur auch vor Ort durch Exkursionen nach Rom, Athen, uvm. zu erforschen. Zusätzlich werden jährlich meistens zwei Grabungen in Griechenland und auf Sizilien angeboten, wo ich mal weg vom Schreibtisch komme und Archäologie live erleben kann.“ </a:t>
            </a:r>
          </a:p>
          <a:p>
            <a:pPr marL="0" indent="0" algn="r">
              <a:buNone/>
              <a:defRPr/>
            </a:pPr>
            <a:r>
              <a:rPr lang="de-DE" sz="1800" i="1" dirty="0"/>
              <a:t>M.A.-Studentin Josefine Neidhardt</a:t>
            </a:r>
            <a:endParaRPr lang="de-DE" sz="2200" i="1" dirty="0"/>
          </a:p>
          <a:p>
            <a:pPr marL="0" indent="0">
              <a:buNone/>
              <a:defRPr/>
            </a:pPr>
            <a:endParaRPr lang="de-DE" sz="2200" i="1" dirty="0"/>
          </a:p>
          <a:p>
            <a:pPr marL="0" indent="0">
              <a:buNone/>
            </a:pPr>
            <a:endParaRPr lang="de-DE" sz="2200" dirty="0"/>
          </a:p>
        </p:txBody>
      </p:sp>
      <p:pic>
        <p:nvPicPr>
          <p:cNvPr id="21" name="Bildplatzhalter 20" descr="Ein Bild, das Text, drinnen enthält.&#10;&#10;Automatisch generierte Beschreibung">
            <a:extLst>
              <a:ext uri="{FF2B5EF4-FFF2-40B4-BE49-F238E27FC236}">
                <a16:creationId xmlns:a16="http://schemas.microsoft.com/office/drawing/2014/main" id="{BC8D1C9E-3756-4E09-9AF8-86E77CB371A0}"/>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l="13251" t="726" r="37085" b="4687"/>
          <a:stretch/>
        </p:blipFill>
        <p:spPr>
          <a:xfrm>
            <a:off x="9480376" y="0"/>
            <a:ext cx="2698876" cy="6853237"/>
          </a:xfrm>
        </p:spPr>
      </p:pic>
    </p:spTree>
    <p:extLst>
      <p:ext uri="{BB962C8B-B14F-4D97-AF65-F5344CB8AC3E}">
        <p14:creationId xmlns:p14="http://schemas.microsoft.com/office/powerpoint/2010/main" val="300162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Text, Regal, Bibliothek, drinnen enthält.&#10;&#10;Automatisch generierte Beschreibung">
            <a:extLst>
              <a:ext uri="{FF2B5EF4-FFF2-40B4-BE49-F238E27FC236}">
                <a16:creationId xmlns:a16="http://schemas.microsoft.com/office/drawing/2014/main" id="{3BF5C814-FE07-49D9-BB9A-0A22650A44B9}"/>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020" r="20020"/>
          <a:stretch>
            <a:fillRect/>
          </a:stretch>
        </p:blipFill>
        <p:spPr/>
      </p:pic>
      <p:sp>
        <p:nvSpPr>
          <p:cNvPr id="11" name="Freihandform: Form 10">
            <a:extLst>
              <a:ext uri="{FF2B5EF4-FFF2-40B4-BE49-F238E27FC236}">
                <a16:creationId xmlns:a16="http://schemas.microsoft.com/office/drawing/2014/main" id="{2C11EEBF-F24C-418C-8F23-28FD2DA54D01}"/>
              </a:ext>
            </a:extLst>
          </p:cNvPr>
          <p:cNvSpPr/>
          <p:nvPr/>
        </p:nvSpPr>
        <p:spPr>
          <a:xfrm>
            <a:off x="2711624" y="0"/>
            <a:ext cx="7283890"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sp>
        <p:nvSpPr>
          <p:cNvPr id="9" name="Textplatzhalter 8">
            <a:extLst>
              <a:ext uri="{FF2B5EF4-FFF2-40B4-BE49-F238E27FC236}">
                <a16:creationId xmlns:a16="http://schemas.microsoft.com/office/drawing/2014/main" id="{5BD2DB56-37A6-41D5-81D3-A3C1143A9477}"/>
              </a:ext>
            </a:extLst>
          </p:cNvPr>
          <p:cNvSpPr>
            <a:spLocks noGrp="1"/>
          </p:cNvSpPr>
          <p:nvPr>
            <p:ph type="body" sz="quarter" idx="16"/>
          </p:nvPr>
        </p:nvSpPr>
        <p:spPr/>
        <p:txBody>
          <a:bodyPr>
            <a:normAutofit/>
          </a:bodyPr>
          <a:lstStyle/>
          <a:p>
            <a:pPr>
              <a:lnSpc>
                <a:spcPct val="100000"/>
              </a:lnSpc>
            </a:pPr>
            <a:r>
              <a:rPr lang="de-DE" dirty="0"/>
              <a:t>Geschichte </a:t>
            </a:r>
            <a:r>
              <a:rPr lang="de-DE" sz="3200" i="1" dirty="0"/>
              <a:t>(auch Lehramt)</a:t>
            </a:r>
            <a:endParaRPr lang="de-DE" b="1" i="1" dirty="0">
              <a:latin typeface="Zapf Humanist 601"/>
            </a:endParaRPr>
          </a:p>
        </p:txBody>
      </p:sp>
      <p:sp>
        <p:nvSpPr>
          <p:cNvPr id="3" name="Inhaltsplatzhalter 2">
            <a:extLst>
              <a:ext uri="{FF2B5EF4-FFF2-40B4-BE49-F238E27FC236}">
                <a16:creationId xmlns:a16="http://schemas.microsoft.com/office/drawing/2014/main" id="{7668965F-6A6A-407B-8AE3-99E91CA67A59}"/>
              </a:ext>
            </a:extLst>
          </p:cNvPr>
          <p:cNvSpPr>
            <a:spLocks noGrp="1"/>
          </p:cNvSpPr>
          <p:nvPr>
            <p:ph sz="quarter" idx="17"/>
          </p:nvPr>
        </p:nvSpPr>
        <p:spPr>
          <a:xfrm>
            <a:off x="3143672" y="1702885"/>
            <a:ext cx="9048328" cy="5155114"/>
          </a:xfrm>
        </p:spPr>
        <p:txBody>
          <a:bodyPr/>
          <a:lstStyle/>
          <a:p>
            <a:pPr marL="0" indent="0">
              <a:buNone/>
              <a:defRPr/>
            </a:pPr>
            <a:r>
              <a:rPr lang="de-DE" sz="2400" dirty="0">
                <a:latin typeface="+mj-lt"/>
              </a:rPr>
              <a:t>Inhalte</a:t>
            </a:r>
          </a:p>
          <a:p>
            <a:pPr>
              <a:defRPr/>
            </a:pPr>
            <a:r>
              <a:rPr lang="de-DE" sz="2200" dirty="0" smtClean="0"/>
              <a:t>Reise </a:t>
            </a:r>
            <a:r>
              <a:rPr lang="de-DE" sz="2200" dirty="0"/>
              <a:t>in die Vergangenheit mit eigenen Fragen</a:t>
            </a:r>
          </a:p>
          <a:p>
            <a:pPr>
              <a:defRPr/>
            </a:pPr>
            <a:r>
              <a:rPr lang="de-DE" sz="2200" dirty="0" smtClean="0"/>
              <a:t>Entdecken </a:t>
            </a:r>
            <a:r>
              <a:rPr lang="de-DE" sz="2200" dirty="0"/>
              <a:t>des Eigenen und Fremden</a:t>
            </a:r>
          </a:p>
          <a:p>
            <a:pPr>
              <a:defRPr/>
            </a:pPr>
            <a:r>
              <a:rPr lang="de-DE" sz="2200" dirty="0" smtClean="0"/>
              <a:t>Verständnis </a:t>
            </a:r>
            <a:r>
              <a:rPr lang="de-DE" sz="2200" dirty="0"/>
              <a:t>für die Gegenwart</a:t>
            </a:r>
          </a:p>
          <a:p>
            <a:pPr>
              <a:defRPr/>
            </a:pPr>
            <a:r>
              <a:rPr lang="de-DE" sz="2200" dirty="0" smtClean="0"/>
              <a:t>Geschichte </a:t>
            </a:r>
            <a:r>
              <a:rPr lang="de-DE" sz="2200" dirty="0"/>
              <a:t>Europas und seiner außereuropäischen Beziehungen</a:t>
            </a:r>
          </a:p>
          <a:p>
            <a:pPr>
              <a:defRPr/>
            </a:pPr>
            <a:r>
              <a:rPr lang="de-DE" sz="2200" dirty="0" smtClean="0"/>
              <a:t>Verknüpfung </a:t>
            </a:r>
            <a:r>
              <a:rPr lang="de-DE" sz="2200" dirty="0"/>
              <a:t>von Lehre und Forschungspraxis durch Praxis- und </a:t>
            </a:r>
            <a:r>
              <a:rPr lang="de-DE" sz="2200" dirty="0" smtClean="0"/>
              <a:t>Praktikumsmodule</a:t>
            </a:r>
          </a:p>
          <a:p>
            <a:pPr marL="0" indent="0">
              <a:buNone/>
              <a:defRPr/>
            </a:pPr>
            <a:endParaRPr lang="de-DE" sz="2200" dirty="0"/>
          </a:p>
          <a:p>
            <a:pPr marL="0" indent="0">
              <a:buNone/>
              <a:defRPr/>
            </a:pPr>
            <a:r>
              <a:rPr lang="de-DE" sz="2400" dirty="0">
                <a:latin typeface="+mj-lt"/>
              </a:rPr>
              <a:t>Was macht uns besonders? </a:t>
            </a:r>
            <a:r>
              <a:rPr lang="de-DE" sz="2200" dirty="0"/>
              <a:t>Breites Themenspektrum, theoretische Reflexion von Anfang an, innovative Forschungsfelder, internationale Kooperations- und Austauschprogramme</a:t>
            </a:r>
          </a:p>
        </p:txBody>
      </p:sp>
    </p:spTree>
    <p:extLst>
      <p:ext uri="{BB962C8B-B14F-4D97-AF65-F5344CB8AC3E}">
        <p14:creationId xmlns:p14="http://schemas.microsoft.com/office/powerpoint/2010/main" val="111106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Text, Regal, Bibliothek, drinnen enthält.&#10;&#10;Automatisch generierte Beschreibung">
            <a:extLst>
              <a:ext uri="{FF2B5EF4-FFF2-40B4-BE49-F238E27FC236}">
                <a16:creationId xmlns:a16="http://schemas.microsoft.com/office/drawing/2014/main" id="{809AF605-8DFC-4C01-8932-34B8A9CABA5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020" r="20020"/>
          <a:stretch>
            <a:fillRect/>
          </a:stretch>
        </p:blipFill>
        <p:spPr/>
      </p:pic>
      <p:sp>
        <p:nvSpPr>
          <p:cNvPr id="16" name="Textplatzhalter 15">
            <a:extLst>
              <a:ext uri="{FF2B5EF4-FFF2-40B4-BE49-F238E27FC236}">
                <a16:creationId xmlns:a16="http://schemas.microsoft.com/office/drawing/2014/main" id="{D80B2405-E643-435F-8DA0-420C93C8C996}"/>
              </a:ext>
            </a:extLst>
          </p:cNvPr>
          <p:cNvSpPr>
            <a:spLocks noGrp="1"/>
          </p:cNvSpPr>
          <p:nvPr>
            <p:ph type="body" sz="quarter" idx="16"/>
          </p:nvPr>
        </p:nvSpPr>
        <p:spPr/>
        <p:txBody>
          <a:bodyPr>
            <a:normAutofit/>
          </a:bodyPr>
          <a:lstStyle/>
          <a:p>
            <a:pPr>
              <a:lnSpc>
                <a:spcPct val="100000"/>
              </a:lnSpc>
            </a:pPr>
            <a:endParaRPr lang="de-DE" b="1" i="1" dirty="0">
              <a:latin typeface="Zapf Humanist 601"/>
            </a:endParaRPr>
          </a:p>
        </p:txBody>
      </p:sp>
      <p:sp>
        <p:nvSpPr>
          <p:cNvPr id="19" name="Inhaltsplatzhalter 18">
            <a:extLst>
              <a:ext uri="{FF2B5EF4-FFF2-40B4-BE49-F238E27FC236}">
                <a16:creationId xmlns:a16="http://schemas.microsoft.com/office/drawing/2014/main" id="{E8FE2CCE-8458-4F2A-817C-657EA15031DE}"/>
              </a:ext>
            </a:extLst>
          </p:cNvPr>
          <p:cNvSpPr>
            <a:spLocks noGrp="1"/>
          </p:cNvSpPr>
          <p:nvPr>
            <p:ph sz="quarter" idx="17"/>
          </p:nvPr>
        </p:nvSpPr>
        <p:spPr>
          <a:xfrm>
            <a:off x="2855640" y="512263"/>
            <a:ext cx="6619622" cy="5038483"/>
          </a:xfrm>
        </p:spPr>
        <p:txBody>
          <a:bodyPr/>
          <a:lstStyle/>
          <a:p>
            <a:pPr marL="0" indent="0">
              <a:buNone/>
              <a:defRPr/>
            </a:pPr>
            <a:r>
              <a:rPr lang="de-DE" sz="2400" dirty="0">
                <a:latin typeface="+mj-lt"/>
              </a:rPr>
              <a:t>Berufsaussichten </a:t>
            </a:r>
          </a:p>
          <a:p>
            <a:pPr marL="0" indent="0" algn="ctr">
              <a:buNone/>
              <a:defRPr/>
            </a:pPr>
            <a:r>
              <a:rPr lang="de-DE" sz="2200" dirty="0"/>
              <a:t>Vermittlung von Geschichte in Gedenkstätten, Museen, Archiven | Fachliche Beratung bei Dokumentationen, Computerspielen | Erwachsenenbildung | Geschichtsvermittlung in Schulen und an Universitäten | Arbeit als freie </a:t>
            </a:r>
            <a:r>
              <a:rPr lang="de-DE" sz="2200" dirty="0" smtClean="0"/>
              <a:t>Historiker:innen</a:t>
            </a:r>
            <a:endParaRPr lang="de-DE" sz="2200" dirty="0"/>
          </a:p>
          <a:p>
            <a:pPr marL="0" indent="0">
              <a:buNone/>
              <a:defRPr/>
            </a:pPr>
            <a:endParaRPr lang="de-DE" sz="2200" dirty="0" smtClean="0"/>
          </a:p>
          <a:p>
            <a:pPr marL="0" indent="0">
              <a:buNone/>
              <a:defRPr/>
            </a:pPr>
            <a:endParaRPr lang="de-DE" sz="2200" dirty="0"/>
          </a:p>
          <a:p>
            <a:pPr marL="0" indent="0">
              <a:buNone/>
              <a:defRPr/>
            </a:pPr>
            <a:endParaRPr lang="de-DE" sz="2200" dirty="0"/>
          </a:p>
          <a:p>
            <a:pPr marL="0" indent="0">
              <a:buNone/>
              <a:defRPr/>
            </a:pPr>
            <a:r>
              <a:rPr lang="de-DE" sz="2200" dirty="0">
                <a:latin typeface="+mj-lt"/>
              </a:rPr>
              <a:t>O-Ton: </a:t>
            </a:r>
            <a:r>
              <a:rPr lang="de-DE" sz="2200" dirty="0"/>
              <a:t>„</a:t>
            </a:r>
            <a:r>
              <a:rPr lang="de-DE" sz="2200" i="1" dirty="0"/>
              <a:t>Für meine erfolgreiche Bewerbung auf dem internationalen Wissenschaftsmarkt war die breite Ausbildung und das Selbstmanagement, das ich in Göttingen mitbekommen habe, ausschlaggebend</a:t>
            </a:r>
            <a:r>
              <a:rPr lang="de-DE" sz="2200" dirty="0"/>
              <a:t>.“</a:t>
            </a:r>
          </a:p>
          <a:p>
            <a:pPr marL="0" indent="0" algn="r">
              <a:buNone/>
              <a:defRPr/>
            </a:pPr>
            <a:r>
              <a:rPr lang="de-DE" sz="2000" dirty="0"/>
              <a:t>Alumnus Achim Klüppelberg, M.A</a:t>
            </a:r>
          </a:p>
          <a:p>
            <a:pPr marL="0" indent="0">
              <a:buNone/>
              <a:defRPr/>
            </a:pPr>
            <a:endParaRPr lang="de-DE" sz="2200" i="1" dirty="0"/>
          </a:p>
          <a:p>
            <a:pPr marL="0" indent="0">
              <a:buNone/>
            </a:pPr>
            <a:endParaRPr lang="de-DE" sz="2200" dirty="0"/>
          </a:p>
        </p:txBody>
      </p:sp>
      <p:pic>
        <p:nvPicPr>
          <p:cNvPr id="7" name="Bildplatzhalter 6" descr="Ein Bild, das Gras, draußen, Person, Baum enthält.&#10;&#10;Automatisch generierte Beschreibung">
            <a:extLst>
              <a:ext uri="{FF2B5EF4-FFF2-40B4-BE49-F238E27FC236}">
                <a16:creationId xmlns:a16="http://schemas.microsoft.com/office/drawing/2014/main" id="{716744DB-D10F-401B-9281-593A27D75990}"/>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20587" r="20587"/>
          <a:stretch>
            <a:fillRect/>
          </a:stretch>
        </p:blipFill>
        <p:spPr/>
      </p:pic>
    </p:spTree>
    <p:extLst>
      <p:ext uri="{BB962C8B-B14F-4D97-AF65-F5344CB8AC3E}">
        <p14:creationId xmlns:p14="http://schemas.microsoft.com/office/powerpoint/2010/main" val="336822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Boden, Wand, drinnen, Szene enthält.&#10;&#10;Automatisch generierte Beschreibung">
            <a:extLst>
              <a:ext uri="{FF2B5EF4-FFF2-40B4-BE49-F238E27FC236}">
                <a16:creationId xmlns:a16="http://schemas.microsoft.com/office/drawing/2014/main" id="{CB138EC6-64AB-455F-8AFA-4603C91AA76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780" t="1408" r="64018" b="1408"/>
          <a:stretch/>
        </p:blipFill>
        <p:spPr>
          <a:xfrm>
            <a:off x="-1" y="1"/>
            <a:ext cx="3242257" cy="6857998"/>
          </a:xfrm>
        </p:spPr>
      </p:pic>
      <p:sp>
        <p:nvSpPr>
          <p:cNvPr id="11" name="Freihandform: Form 10">
            <a:extLst>
              <a:ext uri="{FF2B5EF4-FFF2-40B4-BE49-F238E27FC236}">
                <a16:creationId xmlns:a16="http://schemas.microsoft.com/office/drawing/2014/main" id="{2C11EEBF-F24C-418C-8F23-28FD2DA54D01}"/>
              </a:ext>
            </a:extLst>
          </p:cNvPr>
          <p:cNvSpPr/>
          <p:nvPr/>
        </p:nvSpPr>
        <p:spPr>
          <a:xfrm>
            <a:off x="2711624" y="0"/>
            <a:ext cx="7283890"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sp>
        <p:nvSpPr>
          <p:cNvPr id="9" name="Textplatzhalter 8">
            <a:extLst>
              <a:ext uri="{FF2B5EF4-FFF2-40B4-BE49-F238E27FC236}">
                <a16:creationId xmlns:a16="http://schemas.microsoft.com/office/drawing/2014/main" id="{5BD2DB56-37A6-41D5-81D3-A3C1143A9477}"/>
              </a:ext>
            </a:extLst>
          </p:cNvPr>
          <p:cNvSpPr>
            <a:spLocks noGrp="1"/>
          </p:cNvSpPr>
          <p:nvPr>
            <p:ph type="body" sz="quarter" idx="16"/>
          </p:nvPr>
        </p:nvSpPr>
        <p:spPr/>
        <p:txBody>
          <a:bodyPr>
            <a:normAutofit/>
          </a:bodyPr>
          <a:lstStyle/>
          <a:p>
            <a:pPr>
              <a:lnSpc>
                <a:spcPct val="100000"/>
              </a:lnSpc>
            </a:pPr>
            <a:r>
              <a:rPr lang="de-DE" dirty="0"/>
              <a:t>Kunstgeschichte</a:t>
            </a:r>
            <a:endParaRPr lang="de-DE" b="1" i="1" dirty="0">
              <a:latin typeface="Zapf Humanist 601"/>
            </a:endParaRPr>
          </a:p>
        </p:txBody>
      </p:sp>
      <p:sp>
        <p:nvSpPr>
          <p:cNvPr id="3" name="Inhaltsplatzhalter 2">
            <a:extLst>
              <a:ext uri="{FF2B5EF4-FFF2-40B4-BE49-F238E27FC236}">
                <a16:creationId xmlns:a16="http://schemas.microsoft.com/office/drawing/2014/main" id="{7668965F-6A6A-407B-8AE3-99E91CA67A59}"/>
              </a:ext>
            </a:extLst>
          </p:cNvPr>
          <p:cNvSpPr>
            <a:spLocks noGrp="1"/>
          </p:cNvSpPr>
          <p:nvPr>
            <p:ph sz="quarter" idx="17"/>
          </p:nvPr>
        </p:nvSpPr>
        <p:spPr>
          <a:xfrm>
            <a:off x="3143672" y="1702885"/>
            <a:ext cx="9145016" cy="5155114"/>
          </a:xfrm>
        </p:spPr>
        <p:txBody>
          <a:bodyPr/>
          <a:lstStyle/>
          <a:p>
            <a:pPr marL="0" indent="0">
              <a:buNone/>
              <a:defRPr/>
            </a:pPr>
            <a:r>
              <a:rPr lang="de-DE" sz="2400" dirty="0">
                <a:latin typeface="+mj-lt"/>
              </a:rPr>
              <a:t>Inhalte</a:t>
            </a:r>
          </a:p>
          <a:p>
            <a:pPr>
              <a:defRPr/>
            </a:pPr>
            <a:r>
              <a:rPr lang="de-DE" sz="2200" dirty="0"/>
              <a:t>Kontextuelle Analyse von Werken der Malerei, Skulptur, Architektur, Grafik, Fotografie, Videokunst, ...</a:t>
            </a:r>
          </a:p>
          <a:p>
            <a:pPr>
              <a:defRPr/>
            </a:pPr>
            <a:r>
              <a:rPr lang="de-DE" sz="2200" dirty="0"/>
              <a:t>Praktische Mitarbeit an Ausstellungs-, Digitalisierungsprojekten der Kunstsammlung</a:t>
            </a:r>
          </a:p>
          <a:p>
            <a:pPr marL="0" indent="0">
              <a:buNone/>
              <a:defRPr/>
            </a:pPr>
            <a:endParaRPr lang="de-DE" sz="2400" dirty="0">
              <a:latin typeface="+mj-lt"/>
            </a:endParaRPr>
          </a:p>
          <a:p>
            <a:pPr marL="0" indent="0">
              <a:buNone/>
              <a:defRPr/>
            </a:pPr>
            <a:r>
              <a:rPr lang="de-DE" sz="2400" dirty="0">
                <a:latin typeface="+mj-lt"/>
              </a:rPr>
              <a:t>Was macht uns besonders?</a:t>
            </a:r>
          </a:p>
          <a:p>
            <a:pPr marL="0" indent="0">
              <a:buNone/>
              <a:defRPr/>
            </a:pPr>
            <a:r>
              <a:rPr lang="de-DE" sz="2200" dirty="0"/>
              <a:t>Ältestes kunsthistorische Institut, verfügt über die größte akademische Kunstsammlung Deutschlands. </a:t>
            </a:r>
          </a:p>
          <a:p>
            <a:pPr marL="0" indent="0">
              <a:buNone/>
              <a:defRPr/>
            </a:pPr>
            <a:r>
              <a:rPr lang="de-DE" sz="2200" dirty="0"/>
              <a:t>Durch Einbindung der Kunstsammlung in die Lehre ist die kunsthistorische Ausbildung in Göttingen </a:t>
            </a:r>
            <a:r>
              <a:rPr lang="de-DE" sz="2200" b="1" dirty="0"/>
              <a:t>in einzigartiger Weise objekt- und zugleich praxisorientiert</a:t>
            </a:r>
            <a:r>
              <a:rPr lang="de-DE" sz="2200" dirty="0"/>
              <a:t>. </a:t>
            </a:r>
          </a:p>
          <a:p>
            <a:pPr marL="0" indent="0">
              <a:buNone/>
              <a:defRPr/>
            </a:pPr>
            <a:endParaRPr lang="de-DE" sz="2200" dirty="0"/>
          </a:p>
        </p:txBody>
      </p:sp>
    </p:spTree>
    <p:extLst>
      <p:ext uri="{BB962C8B-B14F-4D97-AF65-F5344CB8AC3E}">
        <p14:creationId xmlns:p14="http://schemas.microsoft.com/office/powerpoint/2010/main" val="22542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6" descr="Ein Bild, das Boden, Wand, drinnen, Szene enthält.&#10;&#10;Automatisch generierte Beschreibung">
            <a:extLst>
              <a:ext uri="{FF2B5EF4-FFF2-40B4-BE49-F238E27FC236}">
                <a16:creationId xmlns:a16="http://schemas.microsoft.com/office/drawing/2014/main" id="{34DAAD2E-086B-4DBA-8088-8FCCEC1F4456}"/>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780" t="1408" r="64018" b="1408"/>
          <a:stretch/>
        </p:blipFill>
        <p:spPr>
          <a:xfrm>
            <a:off x="-1" y="1"/>
            <a:ext cx="3242257" cy="6857998"/>
          </a:xfrm>
        </p:spPr>
      </p:pic>
      <p:sp>
        <p:nvSpPr>
          <p:cNvPr id="16" name="Textplatzhalter 15">
            <a:extLst>
              <a:ext uri="{FF2B5EF4-FFF2-40B4-BE49-F238E27FC236}">
                <a16:creationId xmlns:a16="http://schemas.microsoft.com/office/drawing/2014/main" id="{D80B2405-E643-435F-8DA0-420C93C8C996}"/>
              </a:ext>
            </a:extLst>
          </p:cNvPr>
          <p:cNvSpPr>
            <a:spLocks noGrp="1"/>
          </p:cNvSpPr>
          <p:nvPr>
            <p:ph type="body" sz="quarter" idx="16"/>
          </p:nvPr>
        </p:nvSpPr>
        <p:spPr/>
        <p:txBody>
          <a:bodyPr>
            <a:normAutofit/>
          </a:bodyPr>
          <a:lstStyle/>
          <a:p>
            <a:pPr>
              <a:lnSpc>
                <a:spcPct val="100000"/>
              </a:lnSpc>
            </a:pPr>
            <a:endParaRPr lang="de-DE" b="1" i="1" dirty="0">
              <a:latin typeface="Zapf Humanist 601"/>
            </a:endParaRPr>
          </a:p>
        </p:txBody>
      </p:sp>
      <p:sp>
        <p:nvSpPr>
          <p:cNvPr id="19" name="Inhaltsplatzhalter 18">
            <a:extLst>
              <a:ext uri="{FF2B5EF4-FFF2-40B4-BE49-F238E27FC236}">
                <a16:creationId xmlns:a16="http://schemas.microsoft.com/office/drawing/2014/main" id="{E8FE2CCE-8458-4F2A-817C-657EA15031DE}"/>
              </a:ext>
            </a:extLst>
          </p:cNvPr>
          <p:cNvSpPr>
            <a:spLocks noGrp="1"/>
          </p:cNvSpPr>
          <p:nvPr>
            <p:ph sz="quarter" idx="17"/>
          </p:nvPr>
        </p:nvSpPr>
        <p:spPr>
          <a:xfrm>
            <a:off x="2898787" y="907376"/>
            <a:ext cx="6264696" cy="5038483"/>
          </a:xfrm>
        </p:spPr>
        <p:txBody>
          <a:bodyPr/>
          <a:lstStyle/>
          <a:p>
            <a:pPr marL="0" indent="0">
              <a:buNone/>
              <a:defRPr/>
            </a:pPr>
            <a:r>
              <a:rPr lang="de-DE" sz="2400" dirty="0">
                <a:latin typeface="+mj-lt"/>
              </a:rPr>
              <a:t>Berufsaussichten </a:t>
            </a:r>
          </a:p>
          <a:p>
            <a:pPr marL="0" indent="0" algn="ctr">
              <a:buNone/>
              <a:defRPr/>
            </a:pPr>
            <a:r>
              <a:rPr lang="de-DE" sz="2200" dirty="0"/>
              <a:t>Sammlungs- und Ausstellungsmanagement </a:t>
            </a:r>
            <a:r>
              <a:rPr lang="de-DE" sz="1800" dirty="0"/>
              <a:t>(Museum, Bibliothek, Archiv) </a:t>
            </a:r>
            <a:r>
              <a:rPr lang="de-DE" sz="2200" dirty="0"/>
              <a:t>| Kunstvermittlung </a:t>
            </a:r>
            <a:r>
              <a:rPr lang="de-DE" sz="1800" dirty="0"/>
              <a:t>(Museum, Hochschule, Journalismus) </a:t>
            </a:r>
            <a:r>
              <a:rPr lang="de-DE" sz="2200" dirty="0"/>
              <a:t>| Kultur- und Denkmalpflege </a:t>
            </a:r>
            <a:r>
              <a:rPr lang="de-DE" sz="1800" dirty="0"/>
              <a:t>(Behörde) </a:t>
            </a:r>
            <a:r>
              <a:rPr lang="de-DE" sz="2200" dirty="0"/>
              <a:t>| Kunsthandel </a:t>
            </a:r>
            <a:r>
              <a:rPr lang="de-DE" sz="1800" dirty="0"/>
              <a:t>(Galerie, Auktionshaus) </a:t>
            </a:r>
            <a:r>
              <a:rPr lang="de-DE" sz="2200" dirty="0"/>
              <a:t>| Forschung  </a:t>
            </a:r>
            <a:r>
              <a:rPr lang="de-DE" sz="1800" dirty="0"/>
              <a:t>(Hochschule, Museum, Forschungseinrichtung)</a:t>
            </a:r>
          </a:p>
          <a:p>
            <a:pPr marL="0" indent="0">
              <a:buFont typeface="Arial"/>
              <a:buNone/>
              <a:defRPr/>
            </a:pPr>
            <a:endParaRPr lang="de-DE" sz="2200" i="1" dirty="0" smtClean="0">
              <a:latin typeface="+mj-lt"/>
              <a:ea typeface="Calibri"/>
              <a:cs typeface="Calibri"/>
            </a:endParaRPr>
          </a:p>
          <a:p>
            <a:pPr marL="0" indent="0">
              <a:buFont typeface="Arial"/>
              <a:buNone/>
              <a:defRPr/>
            </a:pPr>
            <a:r>
              <a:rPr lang="de-DE" sz="2200" i="1" dirty="0" smtClean="0">
                <a:latin typeface="+mj-lt"/>
                <a:ea typeface="Calibri"/>
                <a:cs typeface="Calibri"/>
              </a:rPr>
              <a:t>O-Ton</a:t>
            </a:r>
            <a:r>
              <a:rPr lang="de-DE" sz="2200" i="1" dirty="0">
                <a:latin typeface="+mj-lt"/>
                <a:ea typeface="Calibri"/>
                <a:cs typeface="Calibri"/>
              </a:rPr>
              <a:t>: </a:t>
            </a:r>
            <a:r>
              <a:rPr lang="de-DE" sz="2200" i="1" dirty="0">
                <a:ea typeface="Calibri"/>
                <a:cs typeface="Calibri"/>
              </a:rPr>
              <a:t>"Neben dem direkten Austausch zwischen Dozierenden und Studierenden habe ich während meines Studiums der Kunstgeschichte an der Uni Göttingen besonders die praktische Einbindung der Studierenden in die vielen Ausstellungs- und Digitalisierungsprojekte sehr geschätzt, wodurch ich auf meine jetzige Tätigkeit in der Hamburger Kunsthalle gut vorbereitet wurde.</a:t>
            </a:r>
            <a:r>
              <a:rPr lang="de-DE" sz="2200" i="1" dirty="0"/>
              <a:t>"</a:t>
            </a:r>
          </a:p>
          <a:p>
            <a:pPr marL="0" indent="0" algn="r">
              <a:buFont typeface="Arial"/>
              <a:buNone/>
              <a:defRPr/>
            </a:pPr>
            <a:r>
              <a:rPr lang="de-DE" sz="1800" i="1" dirty="0"/>
              <a:t>Amelie Baader, M.A. (Absolventin)</a:t>
            </a:r>
          </a:p>
          <a:p>
            <a:pPr marL="0" indent="0">
              <a:buNone/>
              <a:defRPr/>
            </a:pPr>
            <a:endParaRPr lang="de-DE" sz="2200" i="1" dirty="0"/>
          </a:p>
          <a:p>
            <a:pPr marL="0" indent="0">
              <a:buNone/>
            </a:pPr>
            <a:endParaRPr lang="de-DE" sz="2200" dirty="0"/>
          </a:p>
        </p:txBody>
      </p:sp>
      <p:pic>
        <p:nvPicPr>
          <p:cNvPr id="8" name="Bildplatzhalter 7" descr="Ein Bild, das Boden, Wand, drinnen, Szene enthält.&#10;&#10;Automatisch generierte Beschreibung">
            <a:extLst>
              <a:ext uri="{FF2B5EF4-FFF2-40B4-BE49-F238E27FC236}">
                <a16:creationId xmlns:a16="http://schemas.microsoft.com/office/drawing/2014/main" id="{7153802E-8AC4-438C-8132-2443F8617C42}"/>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46157" t="6181" r="26812" b="1626"/>
          <a:stretch/>
        </p:blipFill>
        <p:spPr>
          <a:xfrm>
            <a:off x="9480376" y="0"/>
            <a:ext cx="2698876" cy="6853237"/>
          </a:xfrm>
        </p:spPr>
      </p:pic>
    </p:spTree>
    <p:extLst>
      <p:ext uri="{BB962C8B-B14F-4D97-AF65-F5344CB8AC3E}">
        <p14:creationId xmlns:p14="http://schemas.microsoft.com/office/powerpoint/2010/main" val="182386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Baum, draußen, Himmel, Boden enthält.&#10;&#10;Automatisch generierte Beschreibung">
            <a:extLst>
              <a:ext uri="{FF2B5EF4-FFF2-40B4-BE49-F238E27FC236}">
                <a16:creationId xmlns:a16="http://schemas.microsoft.com/office/drawing/2014/main" id="{04A15B1C-5728-4684-9047-C43301D4342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853" b="7853"/>
          <a:stretch>
            <a:fillRect/>
          </a:stretch>
        </p:blipFill>
        <p:spPr>
          <a:xfrm>
            <a:off x="-14095" y="0"/>
            <a:ext cx="3359697" cy="6857998"/>
          </a:xfrm>
        </p:spPr>
      </p:pic>
      <p:sp>
        <p:nvSpPr>
          <p:cNvPr id="9" name="Textplatzhalter 8">
            <a:extLst>
              <a:ext uri="{FF2B5EF4-FFF2-40B4-BE49-F238E27FC236}">
                <a16:creationId xmlns:a16="http://schemas.microsoft.com/office/drawing/2014/main" id="{5BD2DB56-37A6-41D5-81D3-A3C1143A9477}"/>
              </a:ext>
            </a:extLst>
          </p:cNvPr>
          <p:cNvSpPr>
            <a:spLocks noGrp="1"/>
          </p:cNvSpPr>
          <p:nvPr>
            <p:ph type="body" sz="quarter" idx="16"/>
          </p:nvPr>
        </p:nvSpPr>
        <p:spPr/>
        <p:txBody>
          <a:bodyPr>
            <a:normAutofit/>
          </a:bodyPr>
          <a:lstStyle/>
          <a:p>
            <a:pPr>
              <a:lnSpc>
                <a:spcPct val="100000"/>
              </a:lnSpc>
            </a:pPr>
            <a:r>
              <a:rPr lang="de-DE" dirty="0"/>
              <a:t>Ur- und Frühgeschichte</a:t>
            </a:r>
            <a:endParaRPr lang="de-DE" b="1" i="1" dirty="0">
              <a:latin typeface="Zapf Humanist 601"/>
            </a:endParaRPr>
          </a:p>
        </p:txBody>
      </p:sp>
      <p:sp>
        <p:nvSpPr>
          <p:cNvPr id="3" name="Inhaltsplatzhalter 2">
            <a:extLst>
              <a:ext uri="{FF2B5EF4-FFF2-40B4-BE49-F238E27FC236}">
                <a16:creationId xmlns:a16="http://schemas.microsoft.com/office/drawing/2014/main" id="{7668965F-6A6A-407B-8AE3-99E91CA67A59}"/>
              </a:ext>
            </a:extLst>
          </p:cNvPr>
          <p:cNvSpPr>
            <a:spLocks noGrp="1"/>
          </p:cNvSpPr>
          <p:nvPr>
            <p:ph sz="quarter" idx="17"/>
          </p:nvPr>
        </p:nvSpPr>
        <p:spPr>
          <a:xfrm>
            <a:off x="3215680" y="1702885"/>
            <a:ext cx="8640960" cy="5038483"/>
          </a:xfrm>
        </p:spPr>
        <p:txBody>
          <a:bodyPr/>
          <a:lstStyle/>
          <a:p>
            <a:pPr marL="0" indent="0">
              <a:buNone/>
              <a:defRPr/>
            </a:pPr>
            <a:r>
              <a:rPr lang="de-DE" sz="2400" dirty="0">
                <a:latin typeface="+mj-lt"/>
              </a:rPr>
              <a:t>Inhalte</a:t>
            </a:r>
          </a:p>
          <a:p>
            <a:pPr>
              <a:defRPr/>
            </a:pPr>
            <a:r>
              <a:rPr lang="de-DE" sz="2200" dirty="0"/>
              <a:t>Mensch und Gesellschaft von der Steinzeit bis ins Mittelalter</a:t>
            </a:r>
          </a:p>
          <a:p>
            <a:pPr>
              <a:defRPr/>
            </a:pPr>
            <a:r>
              <a:rPr lang="de-DE" sz="2200" dirty="0" smtClean="0"/>
              <a:t>Ausgrabungen ab dem 1. Semester</a:t>
            </a:r>
          </a:p>
          <a:p>
            <a:pPr>
              <a:defRPr/>
            </a:pPr>
            <a:r>
              <a:rPr lang="de-DE" sz="2200" dirty="0" smtClean="0"/>
              <a:t>Funde </a:t>
            </a:r>
            <a:r>
              <a:rPr lang="de-DE" sz="2200" dirty="0"/>
              <a:t>erkennen und analysieren</a:t>
            </a:r>
          </a:p>
          <a:p>
            <a:pPr>
              <a:defRPr/>
            </a:pPr>
            <a:r>
              <a:rPr lang="de-DE" sz="2200" dirty="0"/>
              <a:t>Digitale Methoden</a:t>
            </a:r>
          </a:p>
          <a:p>
            <a:pPr>
              <a:defRPr/>
            </a:pPr>
            <a:r>
              <a:rPr lang="de-DE" sz="2200" dirty="0" smtClean="0"/>
              <a:t>Internationale Exkursionen</a:t>
            </a:r>
          </a:p>
          <a:p>
            <a:pPr marL="0" indent="0">
              <a:buNone/>
              <a:defRPr/>
            </a:pPr>
            <a:endParaRPr lang="de-DE" sz="2200" dirty="0"/>
          </a:p>
          <a:p>
            <a:pPr marL="0" indent="0">
              <a:buNone/>
              <a:defRPr/>
            </a:pPr>
            <a:r>
              <a:rPr lang="de-DE" sz="2200" dirty="0">
                <a:latin typeface="+mj-lt"/>
              </a:rPr>
              <a:t>Das gibt es nur hier:</a:t>
            </a:r>
            <a:r>
              <a:rPr lang="de-DE" sz="2200" dirty="0"/>
              <a:t> Ein sehr forschungsorientiertes Studium! </a:t>
            </a:r>
          </a:p>
          <a:p>
            <a:pPr marL="0" indent="0">
              <a:buNone/>
              <a:defRPr/>
            </a:pPr>
            <a:endParaRPr lang="de-DE" sz="2200" dirty="0"/>
          </a:p>
        </p:txBody>
      </p:sp>
    </p:spTree>
    <p:extLst>
      <p:ext uri="{BB962C8B-B14F-4D97-AF65-F5344CB8AC3E}">
        <p14:creationId xmlns:p14="http://schemas.microsoft.com/office/powerpoint/2010/main" val="81216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D80B2405-E643-435F-8DA0-420C93C8C996}"/>
              </a:ext>
            </a:extLst>
          </p:cNvPr>
          <p:cNvSpPr>
            <a:spLocks noGrp="1"/>
          </p:cNvSpPr>
          <p:nvPr>
            <p:ph type="body" sz="quarter" idx="16"/>
          </p:nvPr>
        </p:nvSpPr>
        <p:spPr/>
        <p:txBody>
          <a:bodyPr>
            <a:normAutofit/>
          </a:bodyPr>
          <a:lstStyle/>
          <a:p>
            <a:pPr>
              <a:lnSpc>
                <a:spcPct val="100000"/>
              </a:lnSpc>
            </a:pPr>
            <a:r>
              <a:rPr lang="de-DE" dirty="0"/>
              <a:t>Ur- </a:t>
            </a:r>
            <a:r>
              <a:rPr lang="de-DE" dirty="0" smtClean="0"/>
              <a:t>und</a:t>
            </a:r>
            <a:endParaRPr lang="de-DE" b="1" i="1" dirty="0">
              <a:latin typeface="Zapf Humanist 601"/>
            </a:endParaRPr>
          </a:p>
        </p:txBody>
      </p:sp>
      <p:sp>
        <p:nvSpPr>
          <p:cNvPr id="19" name="Inhaltsplatzhalter 18">
            <a:extLst>
              <a:ext uri="{FF2B5EF4-FFF2-40B4-BE49-F238E27FC236}">
                <a16:creationId xmlns:a16="http://schemas.microsoft.com/office/drawing/2014/main" id="{E8FE2CCE-8458-4F2A-817C-657EA15031DE}"/>
              </a:ext>
            </a:extLst>
          </p:cNvPr>
          <p:cNvSpPr>
            <a:spLocks noGrp="1"/>
          </p:cNvSpPr>
          <p:nvPr>
            <p:ph sz="quarter" idx="17"/>
          </p:nvPr>
        </p:nvSpPr>
        <p:spPr>
          <a:xfrm>
            <a:off x="2783632" y="764704"/>
            <a:ext cx="6696744" cy="5688632"/>
          </a:xfrm>
        </p:spPr>
        <p:txBody>
          <a:bodyPr/>
          <a:lstStyle/>
          <a:p>
            <a:pPr marL="0" indent="0">
              <a:buNone/>
              <a:defRPr/>
            </a:pPr>
            <a:r>
              <a:rPr lang="de-DE" sz="2400" dirty="0">
                <a:latin typeface="+mj-lt"/>
              </a:rPr>
              <a:t>Berufsaussichten </a:t>
            </a:r>
            <a:r>
              <a:rPr lang="de-DE" sz="1800" dirty="0"/>
              <a:t>(eine Auswahl)</a:t>
            </a:r>
            <a:endParaRPr lang="de-DE" sz="2400" dirty="0"/>
          </a:p>
          <a:p>
            <a:pPr marL="0" indent="0" algn="ctr">
              <a:buNone/>
              <a:defRPr/>
            </a:pPr>
            <a:r>
              <a:rPr lang="de-DE" sz="2200" dirty="0"/>
              <a:t>Praktische Archäologie</a:t>
            </a:r>
          </a:p>
          <a:p>
            <a:pPr marL="0" indent="0" algn="ctr">
              <a:buNone/>
              <a:defRPr/>
            </a:pPr>
            <a:r>
              <a:rPr lang="de-DE" sz="2200" dirty="0"/>
              <a:t>Denkmalpflegeeinrichtungen in Deutschland</a:t>
            </a:r>
          </a:p>
          <a:p>
            <a:pPr marL="0" indent="0" algn="ctr">
              <a:buNone/>
              <a:defRPr/>
            </a:pPr>
            <a:r>
              <a:rPr lang="de-DE" sz="2200" dirty="0" smtClean="0"/>
              <a:t>Museen </a:t>
            </a:r>
            <a:r>
              <a:rPr lang="de-DE" sz="2200" dirty="0"/>
              <a:t>und Tourismus</a:t>
            </a:r>
          </a:p>
          <a:p>
            <a:pPr marL="0" indent="0" algn="ctr">
              <a:buNone/>
              <a:defRPr/>
            </a:pPr>
            <a:r>
              <a:rPr lang="de-DE" sz="2200" dirty="0"/>
              <a:t>Fachverlage</a:t>
            </a:r>
          </a:p>
          <a:p>
            <a:pPr marL="0" indent="0" algn="ctr">
              <a:buNone/>
              <a:defRPr/>
            </a:pPr>
            <a:r>
              <a:rPr lang="de-DE" sz="2200" dirty="0"/>
              <a:t>Wissenschaftliche Laufbahn</a:t>
            </a:r>
          </a:p>
          <a:p>
            <a:pPr marL="0" indent="0" algn="ctr">
              <a:buNone/>
              <a:defRPr/>
            </a:pPr>
            <a:endParaRPr lang="de-DE" sz="2200" dirty="0" smtClean="0"/>
          </a:p>
          <a:p>
            <a:pPr marL="0" indent="0" algn="ctr">
              <a:buNone/>
              <a:defRPr/>
            </a:pPr>
            <a:endParaRPr lang="de-DE" sz="2200" dirty="0"/>
          </a:p>
          <a:p>
            <a:pPr marL="0" indent="0">
              <a:buNone/>
              <a:defRPr/>
            </a:pPr>
            <a:r>
              <a:rPr lang="de-DE" sz="2200" dirty="0">
                <a:latin typeface="+mj-lt"/>
              </a:rPr>
              <a:t>O-Ton:</a:t>
            </a:r>
            <a:r>
              <a:rPr lang="de-DE" sz="2200" dirty="0"/>
              <a:t> „Ich war ein planloser Ersti, </a:t>
            </a:r>
            <a:r>
              <a:rPr lang="de-DE" sz="2200" dirty="0" smtClean="0"/>
              <a:t>dementsprechend </a:t>
            </a:r>
            <a:r>
              <a:rPr lang="de-DE" sz="2200" dirty="0"/>
              <a:t>war alles neu und ich habe insbesondere in der UFG festgestellt, dass es mir Spaß macht, mich </a:t>
            </a:r>
            <a:r>
              <a:rPr lang="de-DE" sz="2200" dirty="0" smtClean="0"/>
              <a:t>interessiert </a:t>
            </a:r>
            <a:r>
              <a:rPr lang="de-DE" sz="2200" dirty="0"/>
              <a:t>und mir liegt. Deswegen habe ich auch wirklich viel mitgenommen und freue mich darauf, weiterzumachen</a:t>
            </a:r>
            <a:r>
              <a:rPr lang="de-DE" sz="2400" dirty="0"/>
              <a:t>“ </a:t>
            </a:r>
            <a:r>
              <a:rPr lang="de-DE" sz="2400" dirty="0" smtClean="0"/>
              <a:t> </a:t>
            </a:r>
            <a:r>
              <a:rPr lang="de-DE" sz="2000" i="1" dirty="0" smtClean="0"/>
              <a:t>Erstsemester </a:t>
            </a:r>
            <a:r>
              <a:rPr lang="de-DE" sz="2000" i="1" dirty="0"/>
              <a:t>Lara G.</a:t>
            </a:r>
          </a:p>
          <a:p>
            <a:pPr marL="0" indent="0">
              <a:buNone/>
            </a:pPr>
            <a:endParaRPr lang="de-DE" sz="2200" dirty="0"/>
          </a:p>
        </p:txBody>
      </p:sp>
      <p:pic>
        <p:nvPicPr>
          <p:cNvPr id="15" name="Bildplatzhalter 14" descr="Ein Bild, das draußen, Boden enthält.&#10;&#10;Automatisch generierte Beschreibung">
            <a:extLst>
              <a:ext uri="{FF2B5EF4-FFF2-40B4-BE49-F238E27FC236}">
                <a16:creationId xmlns:a16="http://schemas.microsoft.com/office/drawing/2014/main" id="{AADE7296-49D9-40A0-8D07-408053D8339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9544" r="9544"/>
          <a:stretch>
            <a:fillRect/>
          </a:stretch>
        </p:blipFill>
        <p:spPr/>
      </p:pic>
      <p:pic>
        <p:nvPicPr>
          <p:cNvPr id="13" name="Bildplatzhalter 12" descr="Ein Bild, das Baum, draußen, Himmel, Boden enthält.&#10;&#10;Automatisch generierte Beschreibung">
            <a:extLst>
              <a:ext uri="{FF2B5EF4-FFF2-40B4-BE49-F238E27FC236}">
                <a16:creationId xmlns:a16="http://schemas.microsoft.com/office/drawing/2014/main" id="{3370A04C-AD04-4E18-831B-8756B0D4D1C8}"/>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7853" b="7853"/>
          <a:stretch>
            <a:fillRect/>
          </a:stretch>
        </p:blipFill>
        <p:spPr/>
      </p:pic>
    </p:spTree>
    <p:extLst>
      <p:ext uri="{BB962C8B-B14F-4D97-AF65-F5344CB8AC3E}">
        <p14:creationId xmlns:p14="http://schemas.microsoft.com/office/powerpoint/2010/main" val="249327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CB05E36-C9A1-49F2-8CA5-F6C52CDB5B93}"/>
              </a:ext>
            </a:extLst>
          </p:cNvPr>
          <p:cNvSpPr>
            <a:spLocks noGrp="1"/>
          </p:cNvSpPr>
          <p:nvPr>
            <p:ph type="body" sz="quarter" idx="10"/>
          </p:nvPr>
        </p:nvSpPr>
        <p:spPr>
          <a:xfrm>
            <a:off x="3431704" y="548680"/>
            <a:ext cx="8760296" cy="1440160"/>
          </a:xfrm>
        </p:spPr>
        <p:txBody>
          <a:bodyPr/>
          <a:lstStyle/>
          <a:p>
            <a:pPr algn="l"/>
            <a:r>
              <a:rPr lang="de-DE" b="1" dirty="0"/>
              <a:t>Inhalt</a:t>
            </a:r>
          </a:p>
        </p:txBody>
      </p:sp>
      <p:sp>
        <p:nvSpPr>
          <p:cNvPr id="10" name="Textplatzhalter 9">
            <a:extLst>
              <a:ext uri="{FF2B5EF4-FFF2-40B4-BE49-F238E27FC236}">
                <a16:creationId xmlns:a16="http://schemas.microsoft.com/office/drawing/2014/main" id="{6246F81D-9C59-4003-8289-E53EAEB77402}"/>
              </a:ext>
            </a:extLst>
          </p:cNvPr>
          <p:cNvSpPr>
            <a:spLocks noGrp="1"/>
          </p:cNvSpPr>
          <p:nvPr>
            <p:ph type="body" sz="quarter" idx="11"/>
          </p:nvPr>
        </p:nvSpPr>
        <p:spPr>
          <a:xfrm>
            <a:off x="3431704" y="1988841"/>
            <a:ext cx="8760296" cy="4869160"/>
          </a:xfrm>
        </p:spPr>
        <p:txBody>
          <a:bodyPr/>
          <a:lstStyle/>
          <a:p>
            <a:pPr marL="457200" indent="-457200">
              <a:buClr>
                <a:schemeClr val="accent4"/>
              </a:buClr>
              <a:buFont typeface="Arial" panose="020B0604020202020204" pitchFamily="34" charset="0"/>
              <a:buChar char="•"/>
              <a:defRPr/>
            </a:pPr>
            <a:r>
              <a:rPr lang="de-DE" dirty="0"/>
              <a:t>Bachelorstudium in Göttingen</a:t>
            </a:r>
          </a:p>
          <a:p>
            <a:pPr marL="457200" indent="-457200">
              <a:buClr>
                <a:schemeClr val="accent4"/>
              </a:buClr>
              <a:buFont typeface="Arial" panose="020B0604020202020204" pitchFamily="34" charset="0"/>
              <a:buChar char="•"/>
              <a:defRPr/>
            </a:pPr>
            <a:r>
              <a:rPr lang="de-DE" dirty="0" smtClean="0"/>
              <a:t>Vorstellung der Fächer</a:t>
            </a:r>
            <a:endParaRPr lang="de-DE" dirty="0"/>
          </a:p>
          <a:p>
            <a:pPr marL="457200" indent="-457200">
              <a:buClr>
                <a:schemeClr val="accent4"/>
              </a:buClr>
              <a:buFont typeface="Arial" panose="020B0604020202020204" pitchFamily="34" charset="0"/>
              <a:buChar char="•"/>
              <a:defRPr/>
            </a:pPr>
            <a:r>
              <a:rPr lang="de-DE" dirty="0" smtClean="0"/>
              <a:t>Auslandsaufenthalte und Zukunftsperspektiven</a:t>
            </a:r>
            <a:endParaRPr lang="de-DE" dirty="0"/>
          </a:p>
          <a:p>
            <a:pPr marL="457200" indent="-457200">
              <a:buClr>
                <a:schemeClr val="accent4"/>
              </a:buClr>
              <a:buFont typeface="Arial" panose="020B0604020202020204" pitchFamily="34" charset="0"/>
              <a:buChar char="•"/>
              <a:defRPr/>
            </a:pPr>
            <a:r>
              <a:rPr lang="de-DE" dirty="0" smtClean="0"/>
              <a:t>Ansprechpartner:innen</a:t>
            </a:r>
            <a:endParaRPr lang="de-DE" dirty="0"/>
          </a:p>
          <a:p>
            <a:pPr>
              <a:defRPr/>
            </a:pPr>
            <a:endParaRPr lang="de-DE" dirty="0"/>
          </a:p>
          <a:p>
            <a:pPr>
              <a:defRPr/>
            </a:pPr>
            <a:r>
              <a:rPr lang="de-DE" b="1" dirty="0"/>
              <a:t>Im Anschluss: 	</a:t>
            </a:r>
          </a:p>
          <a:p>
            <a:pPr>
              <a:defRPr/>
            </a:pPr>
            <a:r>
              <a:rPr lang="de-DE" dirty="0" smtClean="0"/>
              <a:t>Informationen </a:t>
            </a:r>
            <a:r>
              <a:rPr lang="de-DE" dirty="0"/>
              <a:t>und </a:t>
            </a:r>
            <a:r>
              <a:rPr lang="de-DE" dirty="0" smtClean="0"/>
              <a:t>Austausch </a:t>
            </a:r>
            <a:r>
              <a:rPr lang="de-DE" dirty="0"/>
              <a:t>in eigenen Konferenzräumen der </a:t>
            </a:r>
            <a:r>
              <a:rPr lang="de-DE" dirty="0" smtClean="0"/>
              <a:t>Fächer</a:t>
            </a:r>
            <a:endParaRPr lang="de-DE" dirty="0"/>
          </a:p>
        </p:txBody>
      </p:sp>
    </p:spTree>
    <p:extLst>
      <p:ext uri="{BB962C8B-B14F-4D97-AF65-F5344CB8AC3E}">
        <p14:creationId xmlns:p14="http://schemas.microsoft.com/office/powerpoint/2010/main" val="28677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7" descr="Ein Bild, das Gebäude, draußen, Stadt, Straße enthält.&#10;&#10;Automatisch generierte Beschreibung">
            <a:extLst>
              <a:ext uri="{FF2B5EF4-FFF2-40B4-BE49-F238E27FC236}">
                <a16:creationId xmlns:a16="http://schemas.microsoft.com/office/drawing/2014/main" id="{C04F26FC-4A62-4816-98FF-B8C1190BF457}"/>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6800" t="-377" r="54100" b="377"/>
          <a:stretch/>
        </p:blipFill>
        <p:spPr>
          <a:xfrm>
            <a:off x="-1" y="1"/>
            <a:ext cx="3242257" cy="6857998"/>
          </a:xfrm>
        </p:spPr>
      </p:pic>
      <p:sp>
        <p:nvSpPr>
          <p:cNvPr id="9" name="Textplatzhalter 8">
            <a:extLst>
              <a:ext uri="{FF2B5EF4-FFF2-40B4-BE49-F238E27FC236}">
                <a16:creationId xmlns:a16="http://schemas.microsoft.com/office/drawing/2014/main" id="{5BD2DB56-37A6-41D5-81D3-A3C1143A9477}"/>
              </a:ext>
            </a:extLst>
          </p:cNvPr>
          <p:cNvSpPr>
            <a:spLocks noGrp="1"/>
          </p:cNvSpPr>
          <p:nvPr>
            <p:ph type="body" sz="quarter" idx="16"/>
          </p:nvPr>
        </p:nvSpPr>
        <p:spPr/>
        <p:txBody>
          <a:bodyPr>
            <a:normAutofit fontScale="92500"/>
          </a:bodyPr>
          <a:lstStyle/>
          <a:p>
            <a:pPr>
              <a:lnSpc>
                <a:spcPct val="100000"/>
              </a:lnSpc>
            </a:pPr>
            <a:r>
              <a:rPr lang="de-DE" dirty="0"/>
              <a:t>Wirtschafts- und Sozialgeschichte</a:t>
            </a:r>
            <a:endParaRPr lang="de-DE" b="1" i="1" dirty="0">
              <a:latin typeface="Zapf Humanist 601"/>
            </a:endParaRPr>
          </a:p>
        </p:txBody>
      </p:sp>
      <p:sp>
        <p:nvSpPr>
          <p:cNvPr id="3" name="Inhaltsplatzhalter 2">
            <a:extLst>
              <a:ext uri="{FF2B5EF4-FFF2-40B4-BE49-F238E27FC236}">
                <a16:creationId xmlns:a16="http://schemas.microsoft.com/office/drawing/2014/main" id="{7668965F-6A6A-407B-8AE3-99E91CA67A59}"/>
              </a:ext>
            </a:extLst>
          </p:cNvPr>
          <p:cNvSpPr>
            <a:spLocks noGrp="1"/>
          </p:cNvSpPr>
          <p:nvPr>
            <p:ph sz="quarter" idx="17"/>
          </p:nvPr>
        </p:nvSpPr>
        <p:spPr>
          <a:xfrm>
            <a:off x="3215680" y="1556793"/>
            <a:ext cx="8976320" cy="5184576"/>
          </a:xfrm>
        </p:spPr>
        <p:txBody>
          <a:bodyPr/>
          <a:lstStyle/>
          <a:p>
            <a:pPr marL="0" indent="0">
              <a:lnSpc>
                <a:spcPct val="100000"/>
              </a:lnSpc>
              <a:buNone/>
              <a:defRPr/>
            </a:pPr>
            <a:r>
              <a:rPr lang="de-DE" sz="2400" dirty="0">
                <a:latin typeface="+mj-lt"/>
              </a:rPr>
              <a:t>Inhalte</a:t>
            </a:r>
          </a:p>
          <a:p>
            <a:pPr marL="0" indent="0">
              <a:lnSpc>
                <a:spcPct val="100000"/>
              </a:lnSpc>
              <a:buNone/>
              <a:defRPr/>
            </a:pPr>
            <a:r>
              <a:rPr lang="de-DE" sz="2400" dirty="0" smtClean="0"/>
              <a:t>Prägung der </a:t>
            </a:r>
            <a:r>
              <a:rPr lang="de-DE" sz="2400" dirty="0"/>
              <a:t>Gegenwart durch ökonomische und soziale Entwicklungen in der Vergangenheit </a:t>
            </a:r>
            <a:r>
              <a:rPr lang="de-DE" sz="2400" dirty="0" smtClean="0">
                <a:sym typeface="Wingdings" panose="05000000000000000000" pitchFamily="2" charset="2"/>
              </a:rPr>
              <a:t> </a:t>
            </a:r>
            <a:r>
              <a:rPr lang="de-DE" sz="2400" dirty="0" smtClean="0"/>
              <a:t>aktuelle </a:t>
            </a:r>
            <a:r>
              <a:rPr lang="de-DE" sz="2400" dirty="0"/>
              <a:t>Fragestellungen und </a:t>
            </a:r>
            <a:r>
              <a:rPr lang="de-DE" sz="2400" dirty="0" smtClean="0"/>
              <a:t>Entwicklungen</a:t>
            </a:r>
            <a:endParaRPr lang="de-DE" sz="2400" dirty="0"/>
          </a:p>
          <a:p>
            <a:pPr marL="0" indent="0">
              <a:lnSpc>
                <a:spcPct val="100000"/>
              </a:lnSpc>
              <a:buNone/>
              <a:defRPr/>
            </a:pPr>
            <a:r>
              <a:rPr lang="de-DE" sz="2400" dirty="0" smtClean="0"/>
              <a:t>Einblick </a:t>
            </a:r>
            <a:r>
              <a:rPr lang="de-DE" sz="2400" dirty="0"/>
              <a:t>in die wichtigsten Trends der wirtschaftlichen und gesellschaftlichen Entwicklung besonders im 19. und 20. Jahrhundert. </a:t>
            </a:r>
          </a:p>
          <a:p>
            <a:pPr marL="0" indent="0">
              <a:lnSpc>
                <a:spcPct val="100000"/>
              </a:lnSpc>
              <a:buNone/>
              <a:defRPr/>
            </a:pPr>
            <a:r>
              <a:rPr lang="de-DE" sz="2400" dirty="0"/>
              <a:t>Schwerpunkte in Forschung </a:t>
            </a:r>
            <a:r>
              <a:rPr lang="de-DE" sz="2400" dirty="0" smtClean="0"/>
              <a:t>/ Lehre</a:t>
            </a:r>
            <a:r>
              <a:rPr lang="de-DE" sz="2400" dirty="0"/>
              <a:t>: Unternehmensgeschichte, Konsumgeschichte u. die Geschichte der Globalisierung</a:t>
            </a:r>
            <a:r>
              <a:rPr lang="de-DE" sz="2400" dirty="0" smtClean="0"/>
              <a:t>.</a:t>
            </a:r>
          </a:p>
          <a:p>
            <a:pPr marL="0" indent="0">
              <a:lnSpc>
                <a:spcPct val="100000"/>
              </a:lnSpc>
              <a:buNone/>
              <a:defRPr/>
            </a:pPr>
            <a:endParaRPr lang="de-DE" sz="1800" dirty="0"/>
          </a:p>
          <a:p>
            <a:pPr marL="0" indent="0">
              <a:lnSpc>
                <a:spcPct val="100000"/>
              </a:lnSpc>
              <a:buNone/>
              <a:defRPr/>
            </a:pPr>
            <a:r>
              <a:rPr lang="de-DE" sz="1800" dirty="0" smtClean="0"/>
              <a:t>Das macht uns besonders:</a:t>
            </a:r>
            <a:endParaRPr lang="de-DE" sz="1800" dirty="0"/>
          </a:p>
          <a:p>
            <a:pPr marL="0" indent="0">
              <a:lnSpc>
                <a:spcPct val="100000"/>
              </a:lnSpc>
              <a:buNone/>
              <a:defRPr/>
            </a:pPr>
            <a:r>
              <a:rPr lang="de-DE" sz="2200" dirty="0"/>
              <a:t>Interdisziplinarität: </a:t>
            </a:r>
            <a:r>
              <a:rPr lang="de-DE" sz="1800" dirty="0"/>
              <a:t>große Wahlmöglichkeit bei der Auswahl von </a:t>
            </a:r>
            <a:r>
              <a:rPr lang="de-DE" sz="1800" dirty="0" smtClean="0"/>
              <a:t>Lehrveranstaltungen!</a:t>
            </a:r>
            <a:endParaRPr lang="de-DE" sz="1800" dirty="0"/>
          </a:p>
        </p:txBody>
      </p:sp>
    </p:spTree>
    <p:extLst>
      <p:ext uri="{BB962C8B-B14F-4D97-AF65-F5344CB8AC3E}">
        <p14:creationId xmlns:p14="http://schemas.microsoft.com/office/powerpoint/2010/main" val="42279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platzhalter 7" descr="Ein Bild, das Gebäude, draußen, Stadt, Straße enthält.&#10;&#10;Automatisch generierte Beschreibung">
            <a:extLst>
              <a:ext uri="{FF2B5EF4-FFF2-40B4-BE49-F238E27FC236}">
                <a16:creationId xmlns:a16="http://schemas.microsoft.com/office/drawing/2014/main" id="{0B5BF2DD-6EFD-4E7D-AA40-D81A3AC5CD7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6800" t="-377" r="54100" b="377"/>
          <a:stretch/>
        </p:blipFill>
        <p:spPr>
          <a:xfrm>
            <a:off x="-1" y="1"/>
            <a:ext cx="3242257" cy="6857998"/>
          </a:xfrm>
        </p:spPr>
      </p:pic>
      <p:sp>
        <p:nvSpPr>
          <p:cNvPr id="17" name="Freihandform: Form 16">
            <a:extLst>
              <a:ext uri="{FF2B5EF4-FFF2-40B4-BE49-F238E27FC236}">
                <a16:creationId xmlns:a16="http://schemas.microsoft.com/office/drawing/2014/main" id="{AD915C09-3E65-4E8F-BE80-29078EA36083}"/>
              </a:ext>
            </a:extLst>
          </p:cNvPr>
          <p:cNvSpPr/>
          <p:nvPr/>
        </p:nvSpPr>
        <p:spPr>
          <a:xfrm>
            <a:off x="2707929" y="-4762"/>
            <a:ext cx="7283890"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sp>
        <p:nvSpPr>
          <p:cNvPr id="16" name="Textplatzhalter 15">
            <a:extLst>
              <a:ext uri="{FF2B5EF4-FFF2-40B4-BE49-F238E27FC236}">
                <a16:creationId xmlns:a16="http://schemas.microsoft.com/office/drawing/2014/main" id="{D80B2405-E643-435F-8DA0-420C93C8C996}"/>
              </a:ext>
            </a:extLst>
          </p:cNvPr>
          <p:cNvSpPr>
            <a:spLocks noGrp="1"/>
          </p:cNvSpPr>
          <p:nvPr>
            <p:ph type="body" sz="quarter" idx="16"/>
          </p:nvPr>
        </p:nvSpPr>
        <p:spPr/>
        <p:txBody>
          <a:bodyPr>
            <a:normAutofit/>
          </a:bodyPr>
          <a:lstStyle/>
          <a:p>
            <a:pPr>
              <a:lnSpc>
                <a:spcPct val="100000"/>
              </a:lnSpc>
            </a:pPr>
            <a:endParaRPr lang="de-DE" b="1" i="1" dirty="0">
              <a:latin typeface="Zapf Humanist 601"/>
            </a:endParaRPr>
          </a:p>
        </p:txBody>
      </p:sp>
      <p:pic>
        <p:nvPicPr>
          <p:cNvPr id="10" name="Bildplatzhalter 9" descr="Ein Bild, das Person, Mahlzeit enthält.&#10;&#10;Automatisch generierte Beschreibung">
            <a:extLst>
              <a:ext uri="{FF2B5EF4-FFF2-40B4-BE49-F238E27FC236}">
                <a16:creationId xmlns:a16="http://schemas.microsoft.com/office/drawing/2014/main" id="{3AB25444-596D-4FC3-BE89-396C83845637}"/>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2669" r="2669"/>
          <a:stretch>
            <a:fillRect/>
          </a:stretch>
        </p:blipFill>
        <p:spPr/>
      </p:pic>
      <p:sp>
        <p:nvSpPr>
          <p:cNvPr id="19" name="Inhaltsplatzhalter 18">
            <a:extLst>
              <a:ext uri="{FF2B5EF4-FFF2-40B4-BE49-F238E27FC236}">
                <a16:creationId xmlns:a16="http://schemas.microsoft.com/office/drawing/2014/main" id="{E8FE2CCE-8458-4F2A-817C-657EA15031DE}"/>
              </a:ext>
            </a:extLst>
          </p:cNvPr>
          <p:cNvSpPr>
            <a:spLocks noGrp="1"/>
          </p:cNvSpPr>
          <p:nvPr>
            <p:ph sz="quarter" idx="17"/>
          </p:nvPr>
        </p:nvSpPr>
        <p:spPr>
          <a:xfrm>
            <a:off x="3037084" y="512263"/>
            <a:ext cx="6264696" cy="5941073"/>
          </a:xfrm>
        </p:spPr>
        <p:txBody>
          <a:bodyPr/>
          <a:lstStyle/>
          <a:p>
            <a:pPr marL="0" indent="0">
              <a:buNone/>
              <a:defRPr/>
            </a:pPr>
            <a:r>
              <a:rPr lang="de-DE" sz="2400" dirty="0" smtClean="0">
                <a:latin typeface="+mj-lt"/>
              </a:rPr>
              <a:t>Berufsaussichten (eine Auswahl) </a:t>
            </a:r>
            <a:endParaRPr lang="de-DE" sz="2400" dirty="0"/>
          </a:p>
          <a:p>
            <a:pPr marL="0" indent="0" algn="ctr">
              <a:buNone/>
              <a:defRPr/>
            </a:pPr>
            <a:r>
              <a:rPr lang="de-DE" sz="2000" b="1" dirty="0"/>
              <a:t>fachbezogene Tätigkeiten: </a:t>
            </a:r>
            <a:r>
              <a:rPr lang="de-DE" sz="2000" dirty="0"/>
              <a:t>Wissenschaft, Museen u. Archivbereich (speziell Wirtschaftsarchive in Unternehmen) | </a:t>
            </a:r>
            <a:r>
              <a:rPr lang="de-DE" sz="2000" b="1" dirty="0"/>
              <a:t>wirtschaftliche u. staatliche Forschungsinstitutionen </a:t>
            </a:r>
            <a:r>
              <a:rPr lang="de-DE" sz="2000" dirty="0"/>
              <a:t>| (Historische) Kommunikation von Unternehmen u. Banken / (Geschichts-)Marketing in Public Relations | </a:t>
            </a:r>
            <a:r>
              <a:rPr lang="de-DE" sz="2000" b="1" dirty="0"/>
              <a:t>Unternehmensberatungen</a:t>
            </a:r>
            <a:r>
              <a:rPr lang="de-DE" sz="2000" dirty="0"/>
              <a:t>, (Wirtschafts-)</a:t>
            </a:r>
            <a:r>
              <a:rPr lang="de-DE" sz="2000" b="1" dirty="0" smtClean="0"/>
              <a:t>Journalismus</a:t>
            </a:r>
            <a:endParaRPr lang="de-DE" sz="2000" dirty="0" smtClean="0"/>
          </a:p>
          <a:p>
            <a:pPr marL="0" indent="0" algn="ctr">
              <a:buNone/>
              <a:defRPr/>
            </a:pPr>
            <a:endParaRPr lang="de-DE" sz="2000" dirty="0" smtClean="0"/>
          </a:p>
          <a:p>
            <a:pPr marL="0" indent="0" algn="ctr">
              <a:buNone/>
              <a:defRPr/>
            </a:pPr>
            <a:endParaRPr lang="de-DE" sz="2000" dirty="0"/>
          </a:p>
          <a:p>
            <a:pPr marL="0" indent="0">
              <a:buNone/>
              <a:defRPr/>
            </a:pPr>
            <a:r>
              <a:rPr lang="de-DE" sz="2200" dirty="0">
                <a:latin typeface="+mj-lt"/>
              </a:rPr>
              <a:t>O-Ton: </a:t>
            </a:r>
            <a:r>
              <a:rPr lang="de-DE" sz="2200" dirty="0"/>
              <a:t>„Anhand von spannenden Themen habe ich gelernt Zusammenhänge zu erkennen und mich selbstständig in neue Untersuchungsgegenstände einzuarbeiten.  Diese Fähigkeiten helfen mir heute in meinem Job in der Kommunikationsbranche“ </a:t>
            </a:r>
          </a:p>
          <a:p>
            <a:pPr marL="0" indent="0" algn="r">
              <a:buNone/>
              <a:defRPr/>
            </a:pPr>
            <a:r>
              <a:rPr lang="de-DE" sz="1800" dirty="0"/>
              <a:t>Frauke Lorenz (Junior Consultant, Deekeling Arndt </a:t>
            </a:r>
            <a:r>
              <a:rPr lang="de-DE" sz="1800" dirty="0" smtClean="0"/>
              <a:t>Advisors</a:t>
            </a:r>
            <a:r>
              <a:rPr lang="de-DE" sz="1800" dirty="0"/>
              <a:t>)</a:t>
            </a:r>
          </a:p>
          <a:p>
            <a:pPr marL="0" indent="0">
              <a:buNone/>
            </a:pPr>
            <a:endParaRPr lang="de-DE" sz="2200" dirty="0"/>
          </a:p>
        </p:txBody>
      </p:sp>
    </p:spTree>
    <p:extLst>
      <p:ext uri="{BB962C8B-B14F-4D97-AF65-F5344CB8AC3E}">
        <p14:creationId xmlns:p14="http://schemas.microsoft.com/office/powerpoint/2010/main" val="191516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097A135-F3A9-4043-B0D3-033389C6EAB8}"/>
              </a:ext>
            </a:extLst>
          </p:cNvPr>
          <p:cNvSpPr>
            <a:spLocks noGrp="1"/>
          </p:cNvSpPr>
          <p:nvPr>
            <p:ph type="body" sz="quarter" idx="10"/>
          </p:nvPr>
        </p:nvSpPr>
        <p:spPr/>
        <p:txBody>
          <a:bodyPr/>
          <a:lstStyle/>
          <a:p>
            <a:pPr lvl="0">
              <a:lnSpc>
                <a:spcPct val="100000"/>
              </a:lnSpc>
              <a:spcBef>
                <a:spcPts val="0"/>
              </a:spcBef>
              <a:defRPr/>
            </a:pPr>
            <a:r>
              <a:rPr lang="de-DE" sz="4000" b="1" dirty="0">
                <a:solidFill>
                  <a:prstClr val="black"/>
                </a:solidFill>
              </a:rPr>
              <a:t>Die Welt entdecken: </a:t>
            </a:r>
            <a:r>
              <a:rPr lang="de-DE" sz="3200" dirty="0">
                <a:solidFill>
                  <a:prstClr val="black"/>
                </a:solidFill>
              </a:rPr>
              <a:t/>
            </a:r>
            <a:br>
              <a:rPr lang="de-DE" sz="3200" dirty="0">
                <a:solidFill>
                  <a:prstClr val="black"/>
                </a:solidFill>
              </a:rPr>
            </a:br>
            <a:r>
              <a:rPr lang="de-DE" sz="3200" dirty="0">
                <a:solidFill>
                  <a:prstClr val="black"/>
                </a:solidFill>
              </a:rPr>
              <a:t>Auslandsaufenthalte und Praktika im Studium</a:t>
            </a:r>
            <a:endParaRPr lang="de-DE" sz="1800" dirty="0">
              <a:solidFill>
                <a:prstClr val="black"/>
              </a:solidFill>
            </a:endParaRPr>
          </a:p>
        </p:txBody>
      </p:sp>
      <p:pic>
        <p:nvPicPr>
          <p:cNvPr id="5" name="Bildplatzhalter 4" descr="Ein Bild, das Karte enthält.&#10;&#10;Automatisch generierte Beschreibung">
            <a:extLst>
              <a:ext uri="{FF2B5EF4-FFF2-40B4-BE49-F238E27FC236}">
                <a16:creationId xmlns:a16="http://schemas.microsoft.com/office/drawing/2014/main" id="{AC657ACD-E4EC-4F4A-8D5C-E40048FC9A9B}"/>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27" r="127"/>
          <a:stretch>
            <a:fillRect/>
          </a:stretch>
        </p:blipFill>
        <p:spPr/>
      </p:pic>
      <p:sp>
        <p:nvSpPr>
          <p:cNvPr id="7" name="Freihandform: Form 6">
            <a:extLst>
              <a:ext uri="{FF2B5EF4-FFF2-40B4-BE49-F238E27FC236}">
                <a16:creationId xmlns:a16="http://schemas.microsoft.com/office/drawing/2014/main" id="{2242768E-D292-4313-8BA6-DA53B9980093}"/>
              </a:ext>
            </a:extLst>
          </p:cNvPr>
          <p:cNvSpPr/>
          <p:nvPr/>
        </p:nvSpPr>
        <p:spPr>
          <a:xfrm>
            <a:off x="-4071490" y="0"/>
            <a:ext cx="7283890"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pic>
        <p:nvPicPr>
          <p:cNvPr id="8" name="Grafik 9">
            <a:extLst>
              <a:ext uri="{FF2B5EF4-FFF2-40B4-BE49-F238E27FC236}">
                <a16:creationId xmlns:a16="http://schemas.microsoft.com/office/drawing/2014/main" id="{A30A1A3A-CA66-4C1C-85EE-10C2FCC3D238}"/>
              </a:ext>
            </a:extLst>
          </p:cNvPr>
          <p:cNvPicPr>
            <a:picLocks noChangeAspect="1"/>
          </p:cNvPicPr>
          <p:nvPr/>
        </p:nvPicPr>
        <p:blipFill>
          <a:blip r:embed="rId4"/>
          <a:stretch/>
        </p:blipFill>
        <p:spPr bwMode="auto">
          <a:xfrm rot="16199999">
            <a:off x="-856656" y="5258432"/>
            <a:ext cx="2372766" cy="459790"/>
          </a:xfrm>
          <a:prstGeom prst="rect">
            <a:avLst/>
          </a:prstGeom>
        </p:spPr>
      </p:pic>
      <p:sp>
        <p:nvSpPr>
          <p:cNvPr id="9" name="Textfeld 10">
            <a:extLst>
              <a:ext uri="{FF2B5EF4-FFF2-40B4-BE49-F238E27FC236}">
                <a16:creationId xmlns:a16="http://schemas.microsoft.com/office/drawing/2014/main" id="{5587FC58-6732-4A15-A422-729C625816E0}"/>
              </a:ext>
            </a:extLst>
          </p:cNvPr>
          <p:cNvSpPr>
            <a:spLocks/>
          </p:cNvSpPr>
          <p:nvPr/>
        </p:nvSpPr>
        <p:spPr bwMode="auto">
          <a:xfrm rot="16199999">
            <a:off x="-1380273" y="1631680"/>
            <a:ext cx="3420000" cy="523220"/>
          </a:xfrm>
          <a:prstGeom prst="rect">
            <a:avLst/>
          </a:prstGeom>
          <a:noFill/>
        </p:spPr>
        <p:txBody>
          <a:bodyPr wrap="square" rIns="0" rtlCol="0">
            <a:spAutoFit/>
          </a:bodyPr>
          <a:lstStyle/>
          <a:p>
            <a:pPr algn="r">
              <a:defRPr/>
            </a:pPr>
            <a:r>
              <a:rPr lang="de-DE" sz="1400" b="1" dirty="0">
                <a:solidFill>
                  <a:schemeClr val="bg1"/>
                </a:solidFill>
                <a:latin typeface="Zapf Humanist 601 Ultra"/>
              </a:rPr>
              <a:t>Philosophische Fakultät</a:t>
            </a:r>
            <a:endParaRPr dirty="0"/>
          </a:p>
          <a:p>
            <a:pPr algn="r">
              <a:defRPr/>
            </a:pPr>
            <a:r>
              <a:rPr lang="de-DE" sz="1400" dirty="0">
                <a:solidFill>
                  <a:schemeClr val="bg1"/>
                </a:solidFill>
                <a:latin typeface="Zapf Humanist 601"/>
              </a:rPr>
              <a:t>Studiendekanat</a:t>
            </a:r>
            <a:endParaRPr dirty="0"/>
          </a:p>
        </p:txBody>
      </p:sp>
      <p:sp>
        <p:nvSpPr>
          <p:cNvPr id="10" name="Textfeld 18">
            <a:extLst>
              <a:ext uri="{FF2B5EF4-FFF2-40B4-BE49-F238E27FC236}">
                <a16:creationId xmlns:a16="http://schemas.microsoft.com/office/drawing/2014/main" id="{9D60FA21-7A9F-49E5-9A66-C832B71D27CE}"/>
              </a:ext>
            </a:extLst>
          </p:cNvPr>
          <p:cNvSpPr>
            <a:spLocks/>
          </p:cNvSpPr>
          <p:nvPr/>
        </p:nvSpPr>
        <p:spPr bwMode="auto">
          <a:xfrm rot="16199999">
            <a:off x="-1284508" y="3103273"/>
            <a:ext cx="5412877" cy="646331"/>
          </a:xfrm>
          <a:prstGeom prst="rect">
            <a:avLst/>
          </a:prstGeom>
          <a:noFill/>
        </p:spPr>
        <p:txBody>
          <a:bodyPr wrap="square" rtlCol="0">
            <a:spAutoFit/>
          </a:bodyPr>
          <a:lstStyle/>
          <a:p>
            <a:pPr algn="ctr">
              <a:defRPr/>
            </a:pPr>
            <a:r>
              <a:rPr lang="de-DE" sz="3600" dirty="0">
                <a:solidFill>
                  <a:schemeClr val="bg1"/>
                </a:solidFill>
                <a:latin typeface="Zapf Humanist 601"/>
              </a:rPr>
              <a:t>Philosophische Fakultät I</a:t>
            </a:r>
            <a:endParaRPr dirty="0"/>
          </a:p>
        </p:txBody>
      </p:sp>
    </p:spTree>
    <p:extLst>
      <p:ext uri="{BB962C8B-B14F-4D97-AF65-F5344CB8AC3E}">
        <p14:creationId xmlns:p14="http://schemas.microsoft.com/office/powerpoint/2010/main" val="2983627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772D8BD2-11A5-47F7-BF9E-814B41ECDBAB}"/>
              </a:ext>
            </a:extLst>
          </p:cNvPr>
          <p:cNvSpPr>
            <a:spLocks noGrp="1"/>
          </p:cNvSpPr>
          <p:nvPr>
            <p:ph type="body" sz="quarter" idx="10"/>
          </p:nvPr>
        </p:nvSpPr>
        <p:spPr>
          <a:xfrm>
            <a:off x="2711450" y="1"/>
            <a:ext cx="9480550" cy="2204863"/>
          </a:xfrm>
        </p:spPr>
        <p:txBody>
          <a:bodyPr/>
          <a:lstStyle/>
          <a:p>
            <a:endParaRPr lang="de-DE" sz="4000" kern="1200" dirty="0">
              <a:solidFill>
                <a:prstClr val="black"/>
              </a:solidFill>
              <a:ea typeface="+mj-ea"/>
              <a:cs typeface="+mj-cs"/>
            </a:endParaRPr>
          </a:p>
          <a:p>
            <a:r>
              <a:rPr lang="de-DE" sz="4000" b="1" kern="1200" dirty="0" smtClean="0">
                <a:solidFill>
                  <a:prstClr val="black"/>
                </a:solidFill>
                <a:ea typeface="+mj-ea"/>
                <a:cs typeface="+mj-cs"/>
              </a:rPr>
              <a:t>Ihre </a:t>
            </a:r>
            <a:r>
              <a:rPr lang="de-DE" sz="4000" b="1" kern="1200" dirty="0">
                <a:solidFill>
                  <a:prstClr val="black"/>
                </a:solidFill>
                <a:ea typeface="+mj-ea"/>
                <a:cs typeface="+mj-cs"/>
              </a:rPr>
              <a:t>Zukunft: </a:t>
            </a:r>
            <a:r>
              <a:rPr lang="de-DE" sz="4000" kern="1200" dirty="0">
                <a:solidFill>
                  <a:prstClr val="black"/>
                </a:solidFill>
                <a:ea typeface="+mj-ea"/>
                <a:cs typeface="+mj-cs"/>
              </a:rPr>
              <a:t/>
            </a:r>
            <a:br>
              <a:rPr lang="de-DE" sz="4000" kern="1200" dirty="0">
                <a:solidFill>
                  <a:prstClr val="black"/>
                </a:solidFill>
                <a:ea typeface="+mj-ea"/>
                <a:cs typeface="+mj-cs"/>
              </a:rPr>
            </a:br>
            <a:r>
              <a:rPr lang="de-DE" sz="3200" kern="1200" dirty="0">
                <a:solidFill>
                  <a:prstClr val="black"/>
                </a:solidFill>
                <a:ea typeface="+mj-ea"/>
                <a:cs typeface="+mj-cs"/>
              </a:rPr>
              <a:t>Berufsfelder und Karrierechancen</a:t>
            </a:r>
            <a:endParaRPr lang="de-DE" dirty="0"/>
          </a:p>
        </p:txBody>
      </p:sp>
      <p:pic>
        <p:nvPicPr>
          <p:cNvPr id="11" name="Inhaltsplatzhalter 5">
            <a:extLst>
              <a:ext uri="{FF2B5EF4-FFF2-40B4-BE49-F238E27FC236}">
                <a16:creationId xmlns:a16="http://schemas.microsoft.com/office/drawing/2014/main" id="{258E3ABF-6F56-416F-AACE-AD7A21EF90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7166" y="1844824"/>
            <a:ext cx="7249118" cy="4400993"/>
          </a:xfrm>
          <a:prstGeom prst="rect">
            <a:avLst/>
          </a:prstGeom>
        </p:spPr>
      </p:pic>
    </p:spTree>
    <p:extLst>
      <p:ext uri="{BB962C8B-B14F-4D97-AF65-F5344CB8AC3E}">
        <p14:creationId xmlns:p14="http://schemas.microsoft.com/office/powerpoint/2010/main" val="25966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8788"/>
          <a:stretch/>
        </p:blipFill>
        <p:spPr>
          <a:xfrm flipH="1">
            <a:off x="2686931" y="0"/>
            <a:ext cx="9716007" cy="8054752"/>
          </a:xfrm>
          <a:prstGeom prst="rect">
            <a:avLst/>
          </a:prstGeom>
        </p:spPr>
      </p:pic>
      <p:sp>
        <p:nvSpPr>
          <p:cNvPr id="4" name="Textplatzhalter 3">
            <a:extLst>
              <a:ext uri="{FF2B5EF4-FFF2-40B4-BE49-F238E27FC236}">
                <a16:creationId xmlns:a16="http://schemas.microsoft.com/office/drawing/2014/main" id="{772D8BD2-11A5-47F7-BF9E-814B41ECDBAB}"/>
              </a:ext>
            </a:extLst>
          </p:cNvPr>
          <p:cNvSpPr>
            <a:spLocks noGrp="1"/>
          </p:cNvSpPr>
          <p:nvPr>
            <p:ph type="body" sz="quarter" idx="10"/>
          </p:nvPr>
        </p:nvSpPr>
        <p:spPr>
          <a:xfrm>
            <a:off x="2711624" y="2348880"/>
            <a:ext cx="4536504" cy="2204863"/>
          </a:xfrm>
        </p:spPr>
        <p:txBody>
          <a:bodyPr/>
          <a:lstStyle/>
          <a:p>
            <a:r>
              <a:rPr lang="de-DE" sz="4400" dirty="0" smtClean="0"/>
              <a:t>Flexiblen Generalist:innen gehört die Zukunft!</a:t>
            </a:r>
            <a:endParaRPr lang="de-DE" sz="4400" kern="1200" dirty="0">
              <a:solidFill>
                <a:prstClr val="black"/>
              </a:solidFill>
              <a:ea typeface="+mj-ea"/>
              <a:cs typeface="+mj-cs"/>
            </a:endParaRPr>
          </a:p>
        </p:txBody>
      </p:sp>
      <p:sp>
        <p:nvSpPr>
          <p:cNvPr id="3" name="Textfeld 2"/>
          <p:cNvSpPr txBox="1"/>
          <p:nvPr/>
        </p:nvSpPr>
        <p:spPr>
          <a:xfrm>
            <a:off x="9768408" y="6469089"/>
            <a:ext cx="4680520" cy="276999"/>
          </a:xfrm>
          <a:prstGeom prst="rect">
            <a:avLst/>
          </a:prstGeom>
          <a:noFill/>
        </p:spPr>
        <p:txBody>
          <a:bodyPr wrap="square" rtlCol="0">
            <a:spAutoFit/>
          </a:bodyPr>
          <a:lstStyle/>
          <a:p>
            <a:r>
              <a:rPr lang="en-US" sz="1200" dirty="0">
                <a:solidFill>
                  <a:schemeClr val="bg1"/>
                </a:solidFill>
              </a:rPr>
              <a:t>Image by </a:t>
            </a:r>
            <a:r>
              <a:rPr lang="en-US" sz="1200" dirty="0">
                <a:solidFill>
                  <a:schemeClr val="bg1"/>
                </a:solidFill>
                <a:hlinkClick r:id="rId4"/>
              </a:rPr>
              <a:t>Jill Wellington</a:t>
            </a:r>
            <a:r>
              <a:rPr lang="en-US" sz="1200" dirty="0">
                <a:solidFill>
                  <a:schemeClr val="bg1"/>
                </a:solidFill>
              </a:rPr>
              <a:t> from </a:t>
            </a:r>
            <a:r>
              <a:rPr lang="en-US" sz="1200" dirty="0">
                <a:solidFill>
                  <a:schemeClr val="bg1"/>
                </a:solidFill>
                <a:hlinkClick r:id="rId5"/>
              </a:rPr>
              <a:t>Pixabay</a:t>
            </a:r>
            <a:endParaRPr lang="de-DE" sz="1200" dirty="0">
              <a:solidFill>
                <a:schemeClr val="bg1"/>
              </a:solidFill>
            </a:endParaRPr>
          </a:p>
        </p:txBody>
      </p:sp>
    </p:spTree>
    <p:extLst>
      <p:ext uri="{BB962C8B-B14F-4D97-AF65-F5344CB8AC3E}">
        <p14:creationId xmlns:p14="http://schemas.microsoft.com/office/powerpoint/2010/main" val="118949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BD94D7D-A3F0-4821-9CA4-4458FB46F61D}"/>
              </a:ext>
            </a:extLst>
          </p:cNvPr>
          <p:cNvSpPr>
            <a:spLocks noGrp="1"/>
          </p:cNvSpPr>
          <p:nvPr>
            <p:ph type="body" sz="quarter" idx="10"/>
          </p:nvPr>
        </p:nvSpPr>
        <p:spPr/>
        <p:txBody>
          <a:bodyPr/>
          <a:lstStyle/>
          <a:p>
            <a:pPr lvl="0"/>
            <a:r>
              <a:rPr lang="de-DE" dirty="0">
                <a:solidFill>
                  <a:prstClr val="black"/>
                </a:solidFill>
              </a:rPr>
              <a:t>Wir sind für Sie da!</a:t>
            </a:r>
          </a:p>
          <a:p>
            <a:pPr lvl="0">
              <a:defRPr/>
            </a:pPr>
            <a:r>
              <a:rPr lang="de-DE" sz="2800" dirty="0">
                <a:solidFill>
                  <a:prstClr val="black"/>
                </a:solidFill>
                <a:cs typeface="Arial"/>
              </a:rPr>
              <a:t>Kontakt und Beratungsmöglichkeiten unter</a:t>
            </a:r>
          </a:p>
          <a:p>
            <a:pPr lvl="0">
              <a:defRPr/>
            </a:pPr>
            <a:r>
              <a:rPr lang="de-DE" sz="2400" i="1" dirty="0">
                <a:solidFill>
                  <a:prstClr val="black"/>
                </a:solidFill>
                <a:cs typeface="Arial"/>
              </a:rPr>
              <a:t>phil.uni-goettingen.de/studienberatung</a:t>
            </a:r>
          </a:p>
          <a:p>
            <a:pPr lvl="0">
              <a:defRPr/>
            </a:pPr>
            <a:r>
              <a:rPr lang="de-DE" sz="2400" i="1" dirty="0" smtClean="0">
                <a:solidFill>
                  <a:prstClr val="black"/>
                </a:solidFill>
                <a:cs typeface="Arial"/>
              </a:rPr>
              <a:t>phil.uni-goettingen.de/fsb</a:t>
            </a:r>
          </a:p>
          <a:p>
            <a:pPr lvl="0">
              <a:defRPr/>
            </a:pPr>
            <a:r>
              <a:rPr lang="de-DE" sz="2400" i="1" dirty="0" smtClean="0">
                <a:solidFill>
                  <a:prstClr val="black"/>
                </a:solidFill>
                <a:cs typeface="Arial"/>
              </a:rPr>
              <a:t>E-Mail: studienberatung@phil.uni-goettingen.de</a:t>
            </a:r>
            <a:endParaRPr lang="de-DE" sz="2400" i="1" dirty="0">
              <a:solidFill>
                <a:prstClr val="black"/>
              </a:solidFill>
              <a:cs typeface="Arial"/>
            </a:endParaRPr>
          </a:p>
        </p:txBody>
      </p:sp>
      <p:pic>
        <p:nvPicPr>
          <p:cNvPr id="5" name="Bildplatzhalter 4" descr="Ein Bild, das Gras, draußen, Person enthält.&#10;&#10;Automatisch generierte Beschreibung">
            <a:extLst>
              <a:ext uri="{FF2B5EF4-FFF2-40B4-BE49-F238E27FC236}">
                <a16:creationId xmlns:a16="http://schemas.microsoft.com/office/drawing/2014/main" id="{BD4F40A5-E750-4A42-84F3-FC8033FBC65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75" r="175"/>
          <a:stretch>
            <a:fillRect/>
          </a:stretch>
        </p:blipFill>
        <p:spPr/>
      </p:pic>
    </p:spTree>
    <p:extLst>
      <p:ext uri="{BB962C8B-B14F-4D97-AF65-F5344CB8AC3E}">
        <p14:creationId xmlns:p14="http://schemas.microsoft.com/office/powerpoint/2010/main" val="61532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444FFD3-C7F2-4AF9-BF12-C2A6080F7692}"/>
              </a:ext>
            </a:extLst>
          </p:cNvPr>
          <p:cNvSpPr>
            <a:spLocks noGrp="1"/>
          </p:cNvSpPr>
          <p:nvPr>
            <p:ph type="body" sz="quarter" idx="10"/>
          </p:nvPr>
        </p:nvSpPr>
        <p:spPr/>
        <p:txBody>
          <a:bodyPr/>
          <a:lstStyle/>
          <a:p>
            <a:r>
              <a:rPr lang="de-DE" b="1" dirty="0"/>
              <a:t>Webseite mit den Links zu den </a:t>
            </a:r>
            <a:r>
              <a:rPr lang="de-DE" b="1" dirty="0" smtClean="0"/>
              <a:t>Konferenzräumen</a:t>
            </a:r>
            <a:endParaRPr lang="de-DE" b="1" dirty="0"/>
          </a:p>
        </p:txBody>
      </p:sp>
      <p:sp>
        <p:nvSpPr>
          <p:cNvPr id="6" name="Textplatzhalter 5">
            <a:extLst>
              <a:ext uri="{FF2B5EF4-FFF2-40B4-BE49-F238E27FC236}">
                <a16:creationId xmlns:a16="http://schemas.microsoft.com/office/drawing/2014/main" id="{A8271186-556B-4F61-BEA2-B55E3A2BC982}"/>
              </a:ext>
            </a:extLst>
          </p:cNvPr>
          <p:cNvSpPr>
            <a:spLocks noGrp="1"/>
          </p:cNvSpPr>
          <p:nvPr>
            <p:ph type="body" sz="quarter" idx="11"/>
          </p:nvPr>
        </p:nvSpPr>
        <p:spPr>
          <a:xfrm>
            <a:off x="3287688" y="2564904"/>
            <a:ext cx="9048328" cy="1656183"/>
          </a:xfrm>
        </p:spPr>
        <p:txBody>
          <a:bodyPr/>
          <a:lstStyle/>
          <a:p>
            <a:endParaRPr lang="de-DE" dirty="0" smtClean="0"/>
          </a:p>
          <a:p>
            <a:r>
              <a:rPr lang="de-DE" sz="4400" dirty="0" smtClean="0"/>
              <a:t>www.phil.uni-goettingen.de/infotage</a:t>
            </a:r>
            <a:endParaRPr lang="de-DE" sz="4400" dirty="0"/>
          </a:p>
        </p:txBody>
      </p:sp>
    </p:spTree>
    <p:extLst>
      <p:ext uri="{BB962C8B-B14F-4D97-AF65-F5344CB8AC3E}">
        <p14:creationId xmlns:p14="http://schemas.microsoft.com/office/powerpoint/2010/main" val="373276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2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Text, drinnen, Regal, Buch enthält.&#10;&#10;Automatisch generierte Beschreibung">
            <a:extLst>
              <a:ext uri="{FF2B5EF4-FFF2-40B4-BE49-F238E27FC236}">
                <a16:creationId xmlns:a16="http://schemas.microsoft.com/office/drawing/2014/main" id="{0E063B7C-F038-477F-B86B-680A591BC676}"/>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100" b="100"/>
          <a:stretch/>
        </p:blipFill>
        <p:spPr>
          <a:xfrm>
            <a:off x="2564201" y="-11905"/>
            <a:ext cx="3351042" cy="3432723"/>
          </a:xfrm>
        </p:spPr>
      </p:pic>
      <p:pic>
        <p:nvPicPr>
          <p:cNvPr id="13" name="Bildplatzhalter 12" descr="Ein Bild, das Himmel, draußen, farbig enthält.&#10;&#10;Automatisch generierte Beschreibung">
            <a:extLst>
              <a:ext uri="{FF2B5EF4-FFF2-40B4-BE49-F238E27FC236}">
                <a16:creationId xmlns:a16="http://schemas.microsoft.com/office/drawing/2014/main" id="{B8E430BD-E481-43D8-9C90-8461D267481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860" b="860"/>
          <a:stretch>
            <a:fillRect/>
          </a:stretch>
        </p:blipFill>
        <p:spPr/>
      </p:pic>
      <p:pic>
        <p:nvPicPr>
          <p:cNvPr id="15" name="Bildplatzhalter 14" descr="Ein Bild, das Boden, drinnen, Fenster enthält.&#10;&#10;Automatisch generierte Beschreibung">
            <a:extLst>
              <a:ext uri="{FF2B5EF4-FFF2-40B4-BE49-F238E27FC236}">
                <a16:creationId xmlns:a16="http://schemas.microsoft.com/office/drawing/2014/main" id="{0A0A3668-9A60-4702-9C13-33AD014821BB}"/>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364" r="364"/>
          <a:stretch>
            <a:fillRect/>
          </a:stretch>
        </p:blipFill>
        <p:spPr/>
      </p:pic>
      <p:pic>
        <p:nvPicPr>
          <p:cNvPr id="19" name="Bildplatzhalter 18" descr="Ein Bild, das Himmel, draußen, Gebäude, Haus enthält.&#10;&#10;Automatisch generierte Beschreibung">
            <a:extLst>
              <a:ext uri="{FF2B5EF4-FFF2-40B4-BE49-F238E27FC236}">
                <a16:creationId xmlns:a16="http://schemas.microsoft.com/office/drawing/2014/main" id="{A0096DE8-E79E-4142-973D-479A2DA437D9}"/>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364" b="364"/>
          <a:stretch>
            <a:fillRect/>
          </a:stretch>
        </p:blipFill>
        <p:spPr/>
      </p:pic>
      <p:pic>
        <p:nvPicPr>
          <p:cNvPr id="21" name="Bildplatzhalter 20" descr="Ein Bild, das Gras, draußen, Baum enthält.&#10;&#10;Automatisch generierte Beschreibung">
            <a:extLst>
              <a:ext uri="{FF2B5EF4-FFF2-40B4-BE49-F238E27FC236}">
                <a16:creationId xmlns:a16="http://schemas.microsoft.com/office/drawing/2014/main" id="{CDB0335D-870A-4D01-AC98-66EACC188F53}"/>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l="448" r="448"/>
          <a:stretch>
            <a:fillRect/>
          </a:stretch>
        </p:blipFill>
        <p:spPr/>
      </p:pic>
      <p:pic>
        <p:nvPicPr>
          <p:cNvPr id="17" name="Bildplatzhalter 16" descr="Ein Bild, das Gebäude, draußen, Himmel, Ziegelstein enthält.&#10;&#10;Automatisch generierte Beschreibung">
            <a:extLst>
              <a:ext uri="{FF2B5EF4-FFF2-40B4-BE49-F238E27FC236}">
                <a16:creationId xmlns:a16="http://schemas.microsoft.com/office/drawing/2014/main" id="{2A452D5D-C03F-4CB9-BD04-63375ACE9E20}"/>
              </a:ext>
            </a:extLst>
          </p:cNvPr>
          <p:cNvPicPr>
            <a:picLocks noGrp="1" noChangeAspect="1"/>
          </p:cNvPicPr>
          <p:nvPr>
            <p:ph type="pic" sz="quarter" idx="17"/>
          </p:nvPr>
        </p:nvPicPr>
        <p:blipFill>
          <a:blip r:embed="rId8">
            <a:extLst>
              <a:ext uri="{28A0092B-C50C-407E-A947-70E740481C1C}">
                <a14:useLocalDpi xmlns:a14="http://schemas.microsoft.com/office/drawing/2010/main" val="0"/>
              </a:ext>
            </a:extLst>
          </a:blip>
          <a:srcRect l="201" r="201"/>
          <a:stretch>
            <a:fillRect/>
          </a:stretch>
        </p:blipFill>
        <p:spPr>
          <a:xfrm>
            <a:off x="2423592" y="3420818"/>
            <a:ext cx="3448214" cy="3440752"/>
          </a:xfrm>
        </p:spPr>
      </p:pic>
      <p:sp>
        <p:nvSpPr>
          <p:cNvPr id="2" name="Textplatzhalter 1">
            <a:extLst>
              <a:ext uri="{FF2B5EF4-FFF2-40B4-BE49-F238E27FC236}">
                <a16:creationId xmlns:a16="http://schemas.microsoft.com/office/drawing/2014/main" id="{FB961C0F-B14F-4375-86D5-FDBDB2105571}"/>
              </a:ext>
            </a:extLst>
          </p:cNvPr>
          <p:cNvSpPr>
            <a:spLocks noGrp="1"/>
          </p:cNvSpPr>
          <p:nvPr>
            <p:ph type="body" sz="quarter" idx="10"/>
          </p:nvPr>
        </p:nvSpPr>
        <p:spPr/>
        <p:txBody>
          <a:bodyPr/>
          <a:lstStyle/>
          <a:p>
            <a:r>
              <a:rPr lang="de-DE" sz="3200" b="1" dirty="0"/>
              <a:t>Die Philosophische Fakultät in Göttingen: </a:t>
            </a:r>
            <a:br>
              <a:rPr lang="de-DE" sz="3200" b="1" dirty="0"/>
            </a:br>
            <a:r>
              <a:rPr lang="de-DE" sz="4000" b="1" dirty="0"/>
              <a:t>international, innovativ, vernetzt</a:t>
            </a:r>
            <a:endParaRPr lang="de-DE" sz="3200" b="1" dirty="0"/>
          </a:p>
        </p:txBody>
      </p:sp>
    </p:spTree>
    <p:extLst>
      <p:ext uri="{BB962C8B-B14F-4D97-AF65-F5344CB8AC3E}">
        <p14:creationId xmlns:p14="http://schemas.microsoft.com/office/powerpoint/2010/main" val="280836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005FD92-320A-48CC-B077-D7370FFECC06}"/>
              </a:ext>
            </a:extLst>
          </p:cNvPr>
          <p:cNvSpPr>
            <a:spLocks noGrp="1"/>
          </p:cNvSpPr>
          <p:nvPr>
            <p:ph type="body" sz="quarter" idx="10"/>
          </p:nvPr>
        </p:nvSpPr>
        <p:spPr/>
        <p:txBody>
          <a:bodyPr/>
          <a:lstStyle/>
          <a:p>
            <a:r>
              <a:rPr lang="de-DE" b="1" dirty="0"/>
              <a:t>Struktur der Zwei-Fächer-Bachelor Studiengänge</a:t>
            </a:r>
          </a:p>
        </p:txBody>
      </p:sp>
      <p:sp>
        <p:nvSpPr>
          <p:cNvPr id="5" name="Rechteck 8">
            <a:extLst>
              <a:ext uri="{FF2B5EF4-FFF2-40B4-BE49-F238E27FC236}">
                <a16:creationId xmlns:a16="http://schemas.microsoft.com/office/drawing/2014/main" id="{9C1D2E6D-846A-425E-A66B-796C9F7DCBA1}"/>
              </a:ext>
            </a:extLst>
          </p:cNvPr>
          <p:cNvSpPr/>
          <p:nvPr/>
        </p:nvSpPr>
        <p:spPr bwMode="auto">
          <a:xfrm>
            <a:off x="5755972" y="4008522"/>
            <a:ext cx="904475" cy="1650136"/>
          </a:xfrm>
          <a:prstGeom prst="rect">
            <a:avLst/>
          </a:prstGeom>
          <a:noFill/>
          <a:ln w="9525" cap="flat" cmpd="sng" algn="ctr">
            <a:noFill/>
            <a:prstDash val="solid"/>
            <a:round/>
            <a:headEnd type="none" w="med" len="med"/>
            <a:tailEnd type="none" w="med" len="med"/>
          </a:ln>
        </p:spPr>
        <p:txBody>
          <a:bodyPr lIns="91428" tIns="45714" rIns="91428" bIns="45714"/>
          <a:lstStyle/>
          <a:p>
            <a:pPr algn="r" defTabSz="914689">
              <a:spcBef>
                <a:spcPts val="0"/>
              </a:spcBef>
              <a:spcAft>
                <a:spcPts val="0"/>
              </a:spcAft>
              <a:defRPr/>
            </a:pPr>
            <a:endParaRPr lang="de-DE" dirty="0">
              <a:solidFill>
                <a:prstClr val="white"/>
              </a:solidFill>
            </a:endParaRPr>
          </a:p>
        </p:txBody>
      </p:sp>
      <p:sp>
        <p:nvSpPr>
          <p:cNvPr id="7" name="Rectangle 4">
            <a:extLst>
              <a:ext uri="{FF2B5EF4-FFF2-40B4-BE49-F238E27FC236}">
                <a16:creationId xmlns:a16="http://schemas.microsoft.com/office/drawing/2014/main" id="{15B4E80F-2979-46AD-9622-87270B848B70}"/>
              </a:ext>
            </a:extLst>
          </p:cNvPr>
          <p:cNvSpPr>
            <a:spLocks noChangeArrowheads="1"/>
          </p:cNvSpPr>
          <p:nvPr/>
        </p:nvSpPr>
        <p:spPr bwMode="auto">
          <a:xfrm>
            <a:off x="10922499" y="2275929"/>
            <a:ext cx="456873" cy="3602950"/>
          </a:xfrm>
          <a:prstGeom prst="rect">
            <a:avLst/>
          </a:prstGeom>
          <a:solidFill>
            <a:schemeClr val="tx2"/>
          </a:solidFill>
          <a:ln w="9525">
            <a:noFill/>
            <a:miter lim="800000"/>
            <a:headEnd/>
            <a:tailEnd/>
          </a:ln>
        </p:spPr>
        <p:txBody>
          <a:bodyPr vert="vert270" wrap="none" lIns="50346" tIns="26180" rIns="50346" bIns="26180" anchor="ctr"/>
          <a:lstStyle/>
          <a:p>
            <a:pPr algn="ctr" defTabSz="457200">
              <a:spcBef>
                <a:spcPts val="0"/>
              </a:spcBef>
              <a:spcAft>
                <a:spcPts val="0"/>
              </a:spcAft>
              <a:defRPr/>
            </a:pPr>
            <a:r>
              <a:rPr lang="de-DE" b="1" dirty="0">
                <a:solidFill>
                  <a:schemeClr val="bg1"/>
                </a:solidFill>
              </a:rPr>
              <a:t>Bachelorarbeit</a:t>
            </a:r>
            <a:r>
              <a:rPr lang="de-DE" dirty="0">
                <a:solidFill>
                  <a:schemeClr val="bg1"/>
                </a:solidFill>
              </a:rPr>
              <a:t> | </a:t>
            </a:r>
            <a:r>
              <a:rPr lang="de-DE" b="1" dirty="0">
                <a:solidFill>
                  <a:schemeClr val="bg1"/>
                </a:solidFill>
              </a:rPr>
              <a:t>12 C</a:t>
            </a:r>
            <a:endParaRPr dirty="0">
              <a:solidFill>
                <a:schemeClr val="bg1"/>
              </a:solidFill>
            </a:endParaRPr>
          </a:p>
        </p:txBody>
      </p:sp>
      <p:sp>
        <p:nvSpPr>
          <p:cNvPr id="8" name="Rectangle 4">
            <a:extLst>
              <a:ext uri="{FF2B5EF4-FFF2-40B4-BE49-F238E27FC236}">
                <a16:creationId xmlns:a16="http://schemas.microsoft.com/office/drawing/2014/main" id="{747E52C7-C4C8-4B74-95A5-BFBB0BDF5F0E}"/>
              </a:ext>
            </a:extLst>
          </p:cNvPr>
          <p:cNvSpPr>
            <a:spLocks noChangeArrowheads="1"/>
          </p:cNvSpPr>
          <p:nvPr/>
        </p:nvSpPr>
        <p:spPr bwMode="auto">
          <a:xfrm>
            <a:off x="3676201" y="2283933"/>
            <a:ext cx="978776" cy="3587901"/>
          </a:xfrm>
          <a:prstGeom prst="rect">
            <a:avLst/>
          </a:prstGeom>
          <a:solidFill>
            <a:srgbClr val="EE802E"/>
          </a:solidFill>
          <a:ln w="9525">
            <a:noFill/>
            <a:miter lim="800000"/>
            <a:headEnd/>
            <a:tailEnd/>
          </a:ln>
        </p:spPr>
        <p:txBody>
          <a:bodyPr vert="vert270" wrap="none" lIns="50346" tIns="26180" rIns="50346" bIns="26180" anchor="ctr"/>
          <a:lstStyle/>
          <a:p>
            <a:pPr algn="ctr" defTabSz="457200">
              <a:spcBef>
                <a:spcPts val="0"/>
              </a:spcBef>
              <a:spcAft>
                <a:spcPts val="0"/>
              </a:spcAft>
              <a:defRPr/>
            </a:pPr>
            <a:r>
              <a:rPr lang="de-DE" dirty="0">
                <a:solidFill>
                  <a:schemeClr val="bg1"/>
                </a:solidFill>
                <a:ea typeface="+mj-ea"/>
                <a:cs typeface="+mj-cs"/>
              </a:rPr>
              <a:t>Fach</a:t>
            </a:r>
            <a:r>
              <a:rPr lang="de-DE" dirty="0">
                <a:solidFill>
                  <a:schemeClr val="bg1"/>
                </a:solidFill>
              </a:rPr>
              <a:t> </a:t>
            </a:r>
            <a:r>
              <a:rPr lang="de-DE" dirty="0">
                <a:solidFill>
                  <a:schemeClr val="bg1"/>
                </a:solidFill>
                <a:ea typeface="+mj-ea"/>
                <a:cs typeface="+mj-cs"/>
              </a:rPr>
              <a:t>A</a:t>
            </a:r>
            <a:r>
              <a:rPr lang="de-DE" dirty="0">
                <a:solidFill>
                  <a:schemeClr val="bg1"/>
                </a:solidFill>
              </a:rPr>
              <a:t> </a:t>
            </a:r>
          </a:p>
          <a:p>
            <a:pPr algn="ctr" defTabSz="457200">
              <a:spcBef>
                <a:spcPts val="0"/>
              </a:spcBef>
              <a:spcAft>
                <a:spcPts val="0"/>
              </a:spcAft>
              <a:defRPr/>
            </a:pPr>
            <a:r>
              <a:rPr lang="de-DE" dirty="0">
                <a:solidFill>
                  <a:schemeClr val="bg1"/>
                </a:solidFill>
                <a:ea typeface="+mj-ea"/>
                <a:cs typeface="+mj-cs"/>
              </a:rPr>
              <a:t>66 C</a:t>
            </a:r>
          </a:p>
        </p:txBody>
      </p:sp>
      <p:sp>
        <p:nvSpPr>
          <p:cNvPr id="9" name="Rectangle 4">
            <a:extLst>
              <a:ext uri="{FF2B5EF4-FFF2-40B4-BE49-F238E27FC236}">
                <a16:creationId xmlns:a16="http://schemas.microsoft.com/office/drawing/2014/main" id="{778CB920-DF54-4D31-94A8-AF094F3DD493}"/>
              </a:ext>
            </a:extLst>
          </p:cNvPr>
          <p:cNvSpPr>
            <a:spLocks noChangeArrowheads="1"/>
          </p:cNvSpPr>
          <p:nvPr/>
        </p:nvSpPr>
        <p:spPr bwMode="auto">
          <a:xfrm>
            <a:off x="7001666" y="2752819"/>
            <a:ext cx="2079568" cy="1437526"/>
          </a:xfrm>
          <a:prstGeom prst="rect">
            <a:avLst/>
          </a:prstGeom>
          <a:solidFill>
            <a:srgbClr val="AE004A"/>
          </a:solidFill>
          <a:ln w="9525">
            <a:noFill/>
            <a:miter lim="800000"/>
            <a:headEnd/>
            <a:tailEnd/>
          </a:ln>
        </p:spPr>
        <p:txBody>
          <a:bodyPr wrap="none" lIns="50346" tIns="26180" rIns="50346" bIns="26180" anchor="ctr"/>
          <a:lstStyle/>
          <a:p>
            <a:pPr algn="ctr" defTabSz="457200">
              <a:spcBef>
                <a:spcPts val="0"/>
              </a:spcBef>
              <a:spcAft>
                <a:spcPts val="0"/>
              </a:spcAft>
              <a:defRPr/>
            </a:pPr>
            <a:r>
              <a:rPr lang="de-DE" b="1" dirty="0">
                <a:solidFill>
                  <a:prstClr val="white"/>
                </a:solidFill>
              </a:rPr>
              <a:t>Optionalbereich</a:t>
            </a:r>
            <a:endParaRPr dirty="0"/>
          </a:p>
          <a:p>
            <a:pPr algn="ctr" defTabSz="457200">
              <a:spcBef>
                <a:spcPts val="0"/>
              </a:spcBef>
              <a:spcAft>
                <a:spcPts val="0"/>
              </a:spcAft>
              <a:defRPr/>
            </a:pPr>
            <a:r>
              <a:rPr lang="de-DE" b="1" dirty="0">
                <a:solidFill>
                  <a:prstClr val="white"/>
                </a:solidFill>
              </a:rPr>
              <a:t> 18 C</a:t>
            </a:r>
            <a:endParaRPr dirty="0"/>
          </a:p>
          <a:p>
            <a:pPr defTabSz="457200">
              <a:spcBef>
                <a:spcPts val="0"/>
              </a:spcBef>
              <a:spcAft>
                <a:spcPts val="0"/>
              </a:spcAft>
              <a:defRPr/>
            </a:pPr>
            <a:r>
              <a:rPr lang="de-DE" dirty="0">
                <a:solidFill>
                  <a:schemeClr val="bg1"/>
                </a:solidFill>
              </a:rPr>
              <a:t>-</a:t>
            </a:r>
            <a:r>
              <a:rPr lang="de-DE" dirty="0">
                <a:solidFill>
                  <a:prstClr val="black"/>
                </a:solidFill>
              </a:rPr>
              <a:t> </a:t>
            </a:r>
            <a:r>
              <a:rPr lang="de-DE" dirty="0">
                <a:solidFill>
                  <a:schemeClr val="bg1"/>
                </a:solidFill>
              </a:rPr>
              <a:t>Fachwissenschaftlich</a:t>
            </a:r>
            <a:endParaRPr dirty="0"/>
          </a:p>
          <a:p>
            <a:pPr defTabSz="457200">
              <a:spcBef>
                <a:spcPts val="0"/>
              </a:spcBef>
              <a:spcAft>
                <a:spcPts val="0"/>
              </a:spcAft>
              <a:defRPr/>
            </a:pPr>
            <a:r>
              <a:rPr lang="de-DE" dirty="0">
                <a:solidFill>
                  <a:schemeClr val="bg1"/>
                </a:solidFill>
              </a:rPr>
              <a:t>- Berufsfeldbezogen</a:t>
            </a:r>
            <a:endParaRPr dirty="0"/>
          </a:p>
          <a:p>
            <a:pPr defTabSz="457200">
              <a:spcBef>
                <a:spcPts val="0"/>
              </a:spcBef>
              <a:spcAft>
                <a:spcPts val="0"/>
              </a:spcAft>
              <a:defRPr/>
            </a:pPr>
            <a:r>
              <a:rPr lang="de-DE" dirty="0">
                <a:solidFill>
                  <a:schemeClr val="bg1"/>
                </a:solidFill>
              </a:rPr>
              <a:t>- Studium </a:t>
            </a:r>
            <a:r>
              <a:rPr lang="de-DE" dirty="0" smtClean="0">
                <a:solidFill>
                  <a:schemeClr val="bg1"/>
                </a:solidFill>
              </a:rPr>
              <a:t>Generale</a:t>
            </a:r>
            <a:endParaRPr dirty="0"/>
          </a:p>
        </p:txBody>
      </p:sp>
      <p:sp>
        <p:nvSpPr>
          <p:cNvPr id="10" name="Rectangle 4">
            <a:extLst>
              <a:ext uri="{FF2B5EF4-FFF2-40B4-BE49-F238E27FC236}">
                <a16:creationId xmlns:a16="http://schemas.microsoft.com/office/drawing/2014/main" id="{D4E7B262-B26B-479D-8077-1F10CF0D6FD9}"/>
              </a:ext>
            </a:extLst>
          </p:cNvPr>
          <p:cNvSpPr>
            <a:spLocks noChangeArrowheads="1"/>
          </p:cNvSpPr>
          <p:nvPr/>
        </p:nvSpPr>
        <p:spPr bwMode="auto">
          <a:xfrm>
            <a:off x="9247030" y="2752819"/>
            <a:ext cx="1526083" cy="1437526"/>
          </a:xfrm>
          <a:prstGeom prst="rect">
            <a:avLst/>
          </a:prstGeom>
          <a:solidFill>
            <a:srgbClr val="2C7A63"/>
          </a:solidFill>
          <a:ln w="9525">
            <a:noFill/>
            <a:miter lim="800000"/>
            <a:headEnd/>
            <a:tailEnd/>
          </a:ln>
        </p:spPr>
        <p:txBody>
          <a:bodyPr wrap="square" lIns="50346" tIns="26180" rIns="50346" bIns="26180" anchor="ctr"/>
          <a:lstStyle/>
          <a:p>
            <a:pPr algn="ctr" defTabSz="457200">
              <a:spcBef>
                <a:spcPts val="0"/>
              </a:spcBef>
              <a:spcAft>
                <a:spcPts val="0"/>
              </a:spcAft>
              <a:defRPr/>
            </a:pPr>
            <a:r>
              <a:rPr lang="de-DE" b="1" dirty="0">
                <a:solidFill>
                  <a:prstClr val="white"/>
                </a:solidFill>
              </a:rPr>
              <a:t>Schlüsselkompetenzen </a:t>
            </a:r>
          </a:p>
          <a:p>
            <a:pPr algn="ctr" defTabSz="457200">
              <a:spcBef>
                <a:spcPts val="0"/>
              </a:spcBef>
              <a:spcAft>
                <a:spcPts val="0"/>
              </a:spcAft>
              <a:defRPr/>
            </a:pPr>
            <a:r>
              <a:rPr lang="de-DE" b="1" dirty="0">
                <a:solidFill>
                  <a:prstClr val="white"/>
                </a:solidFill>
              </a:rPr>
              <a:t>18 C</a:t>
            </a:r>
          </a:p>
        </p:txBody>
      </p:sp>
      <p:sp>
        <p:nvSpPr>
          <p:cNvPr id="11" name="Rectangle 4">
            <a:extLst>
              <a:ext uri="{FF2B5EF4-FFF2-40B4-BE49-F238E27FC236}">
                <a16:creationId xmlns:a16="http://schemas.microsoft.com/office/drawing/2014/main" id="{2DA3AD4B-1A8E-4CD5-B6C8-03C6A612D67E}"/>
              </a:ext>
            </a:extLst>
          </p:cNvPr>
          <p:cNvSpPr>
            <a:spLocks noChangeArrowheads="1"/>
          </p:cNvSpPr>
          <p:nvPr/>
        </p:nvSpPr>
        <p:spPr bwMode="auto">
          <a:xfrm>
            <a:off x="7014855" y="4681838"/>
            <a:ext cx="2428932" cy="1189996"/>
          </a:xfrm>
          <a:prstGeom prst="rect">
            <a:avLst/>
          </a:prstGeom>
          <a:solidFill>
            <a:srgbClr val="AE004A"/>
          </a:solidFill>
          <a:ln w="9525">
            <a:noFill/>
            <a:miter lim="800000"/>
            <a:headEnd/>
            <a:tailEnd/>
          </a:ln>
        </p:spPr>
        <p:txBody>
          <a:bodyPr wrap="none" lIns="50346" tIns="26180" rIns="50346" bIns="26180" anchor="ctr"/>
          <a:lstStyle/>
          <a:p>
            <a:pPr algn="ctr" defTabSz="457200">
              <a:defRPr/>
            </a:pPr>
            <a:r>
              <a:rPr lang="de-DE" b="1" dirty="0">
                <a:solidFill>
                  <a:prstClr val="white"/>
                </a:solidFill>
              </a:rPr>
              <a:t>Erziehungswiss. </a:t>
            </a:r>
          </a:p>
          <a:p>
            <a:pPr algn="ctr" defTabSz="457200">
              <a:defRPr/>
            </a:pPr>
            <a:r>
              <a:rPr lang="de-DE" b="1" dirty="0">
                <a:solidFill>
                  <a:prstClr val="white"/>
                </a:solidFill>
              </a:rPr>
              <a:t>Kompetenzen</a:t>
            </a:r>
            <a:endParaRPr dirty="0"/>
          </a:p>
          <a:p>
            <a:pPr algn="ctr" defTabSz="457200">
              <a:defRPr/>
            </a:pPr>
            <a:r>
              <a:rPr lang="de-DE" b="1" dirty="0">
                <a:solidFill>
                  <a:prstClr val="white"/>
                </a:solidFill>
              </a:rPr>
              <a:t>26 C</a:t>
            </a:r>
            <a:endParaRPr dirty="0"/>
          </a:p>
        </p:txBody>
      </p:sp>
      <p:sp>
        <p:nvSpPr>
          <p:cNvPr id="12" name="Textfeld 17">
            <a:extLst>
              <a:ext uri="{FF2B5EF4-FFF2-40B4-BE49-F238E27FC236}">
                <a16:creationId xmlns:a16="http://schemas.microsoft.com/office/drawing/2014/main" id="{4D47FD43-BDEB-43B6-AD75-4167A2E97167}"/>
              </a:ext>
            </a:extLst>
          </p:cNvPr>
          <p:cNvSpPr>
            <a:spLocks/>
          </p:cNvSpPr>
          <p:nvPr/>
        </p:nvSpPr>
        <p:spPr bwMode="auto">
          <a:xfrm>
            <a:off x="5947342" y="2275928"/>
            <a:ext cx="4825772" cy="328650"/>
          </a:xfrm>
          <a:prstGeom prst="rect">
            <a:avLst/>
          </a:prstGeom>
          <a:solidFill>
            <a:schemeClr val="accent4"/>
          </a:solidFill>
          <a:ln>
            <a:noFill/>
          </a:ln>
        </p:spPr>
        <p:txBody>
          <a:bodyPr wrap="square" lIns="51152" tIns="25576" rIns="51152" bIns="25576">
            <a:spAutoFit/>
          </a:bodyPr>
          <a:lstStyle/>
          <a:p>
            <a:pPr algn="ctr" defTabSz="457200">
              <a:spcBef>
                <a:spcPts val="0"/>
              </a:spcBef>
              <a:spcAft>
                <a:spcPts val="0"/>
              </a:spcAft>
              <a:defRPr/>
            </a:pPr>
            <a:r>
              <a:rPr lang="de-DE" b="1" dirty="0">
                <a:solidFill>
                  <a:prstClr val="white"/>
                </a:solidFill>
              </a:rPr>
              <a:t>Professionalisierungsbereich 36 C</a:t>
            </a:r>
            <a:endParaRPr dirty="0"/>
          </a:p>
        </p:txBody>
      </p:sp>
      <p:sp>
        <p:nvSpPr>
          <p:cNvPr id="13" name="Rechteck 19">
            <a:extLst>
              <a:ext uri="{FF2B5EF4-FFF2-40B4-BE49-F238E27FC236}">
                <a16:creationId xmlns:a16="http://schemas.microsoft.com/office/drawing/2014/main" id="{D130A8D0-C291-4DA3-B192-B65CA4B8BCFB}"/>
              </a:ext>
            </a:extLst>
          </p:cNvPr>
          <p:cNvSpPr/>
          <p:nvPr/>
        </p:nvSpPr>
        <p:spPr bwMode="auto">
          <a:xfrm>
            <a:off x="6595759" y="2703595"/>
            <a:ext cx="3260320" cy="390447"/>
          </a:xfrm>
          <a:prstGeom prst="rect">
            <a:avLst/>
          </a:prstGeom>
          <a:noFill/>
          <a:ln w="9525" cap="flat" cmpd="sng" algn="ctr">
            <a:noFill/>
            <a:prstDash val="solid"/>
            <a:round/>
            <a:headEnd type="none" w="med" len="med"/>
            <a:tailEnd type="none" w="med" len="med"/>
          </a:ln>
        </p:spPr>
        <p:txBody>
          <a:bodyPr lIns="91428" tIns="45714" rIns="91428" bIns="45714"/>
          <a:lstStyle/>
          <a:p>
            <a:pPr algn="r" defTabSz="914689">
              <a:spcBef>
                <a:spcPts val="0"/>
              </a:spcBef>
              <a:spcAft>
                <a:spcPts val="0"/>
              </a:spcAft>
              <a:defRPr/>
            </a:pPr>
            <a:endParaRPr lang="de-DE" dirty="0">
              <a:solidFill>
                <a:prstClr val="white"/>
              </a:solidFill>
            </a:endParaRPr>
          </a:p>
        </p:txBody>
      </p:sp>
      <p:sp>
        <p:nvSpPr>
          <p:cNvPr id="14" name="Rechteck 20">
            <a:extLst>
              <a:ext uri="{FF2B5EF4-FFF2-40B4-BE49-F238E27FC236}">
                <a16:creationId xmlns:a16="http://schemas.microsoft.com/office/drawing/2014/main" id="{860D685E-0F3D-4924-90B2-DA57405BEBC6}"/>
              </a:ext>
            </a:extLst>
          </p:cNvPr>
          <p:cNvSpPr/>
          <p:nvPr/>
        </p:nvSpPr>
        <p:spPr bwMode="auto">
          <a:xfrm>
            <a:off x="6544960" y="2781383"/>
            <a:ext cx="3319216" cy="521545"/>
          </a:xfrm>
          <a:prstGeom prst="rect">
            <a:avLst/>
          </a:prstGeom>
          <a:noFill/>
          <a:ln w="9525" cap="flat" cmpd="sng" algn="ctr">
            <a:noFill/>
            <a:prstDash val="solid"/>
            <a:round/>
            <a:headEnd type="none" w="med" len="med"/>
            <a:tailEnd type="none" w="med" len="med"/>
          </a:ln>
        </p:spPr>
        <p:txBody>
          <a:bodyPr lIns="91428" tIns="45714" rIns="91428" bIns="45714"/>
          <a:lstStyle/>
          <a:p>
            <a:pPr algn="r" defTabSz="914689">
              <a:spcBef>
                <a:spcPts val="0"/>
              </a:spcBef>
              <a:spcAft>
                <a:spcPts val="0"/>
              </a:spcAft>
              <a:defRPr/>
            </a:pPr>
            <a:endParaRPr lang="de-DE" dirty="0">
              <a:solidFill>
                <a:prstClr val="white"/>
              </a:solidFill>
            </a:endParaRPr>
          </a:p>
        </p:txBody>
      </p:sp>
      <p:sp>
        <p:nvSpPr>
          <p:cNvPr id="15" name="Pfeil nach rechts 21">
            <a:extLst>
              <a:ext uri="{FF2B5EF4-FFF2-40B4-BE49-F238E27FC236}">
                <a16:creationId xmlns:a16="http://schemas.microsoft.com/office/drawing/2014/main" id="{27DFA9AA-9D23-4E18-A80A-1180B9DD672A}"/>
              </a:ext>
            </a:extLst>
          </p:cNvPr>
          <p:cNvSpPr/>
          <p:nvPr/>
        </p:nvSpPr>
        <p:spPr bwMode="auto">
          <a:xfrm>
            <a:off x="5958328" y="3057899"/>
            <a:ext cx="893952" cy="720000"/>
          </a:xfrm>
          <a:prstGeom prst="rightArrow">
            <a:avLst>
              <a:gd name="adj1" fmla="val 5000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a:t>Nicht-Lehramt</a:t>
            </a:r>
            <a:endParaRPr sz="1200" dirty="0"/>
          </a:p>
        </p:txBody>
      </p:sp>
      <p:sp>
        <p:nvSpPr>
          <p:cNvPr id="16" name="Pfeil nach rechts 22">
            <a:extLst>
              <a:ext uri="{FF2B5EF4-FFF2-40B4-BE49-F238E27FC236}">
                <a16:creationId xmlns:a16="http://schemas.microsoft.com/office/drawing/2014/main" id="{066B8ACC-2F1A-4C6D-8E69-183C37425411}"/>
              </a:ext>
            </a:extLst>
          </p:cNvPr>
          <p:cNvSpPr/>
          <p:nvPr/>
        </p:nvSpPr>
        <p:spPr bwMode="auto">
          <a:xfrm>
            <a:off x="5960995" y="4970840"/>
            <a:ext cx="904475" cy="720000"/>
          </a:xfrm>
          <a:prstGeom prst="rightArrow">
            <a:avLst>
              <a:gd name="adj1" fmla="val 5000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a:t>Lehramt</a:t>
            </a:r>
            <a:endParaRPr sz="1200" dirty="0"/>
          </a:p>
        </p:txBody>
      </p:sp>
      <p:sp>
        <p:nvSpPr>
          <p:cNvPr id="17" name="Rectangle 4">
            <a:extLst>
              <a:ext uri="{FF2B5EF4-FFF2-40B4-BE49-F238E27FC236}">
                <a16:creationId xmlns:a16="http://schemas.microsoft.com/office/drawing/2014/main" id="{C0CF450B-7480-4477-A03F-B97ADBEB0E0F}"/>
              </a:ext>
            </a:extLst>
          </p:cNvPr>
          <p:cNvSpPr>
            <a:spLocks noChangeArrowheads="1"/>
          </p:cNvSpPr>
          <p:nvPr/>
        </p:nvSpPr>
        <p:spPr bwMode="auto">
          <a:xfrm>
            <a:off x="9601493" y="4687183"/>
            <a:ext cx="1171620" cy="1177590"/>
          </a:xfrm>
          <a:prstGeom prst="rect">
            <a:avLst/>
          </a:prstGeom>
          <a:solidFill>
            <a:srgbClr val="2C7A63"/>
          </a:solidFill>
          <a:ln w="9525">
            <a:noFill/>
            <a:miter lim="800000"/>
            <a:headEnd/>
            <a:tailEnd/>
          </a:ln>
        </p:spPr>
        <p:txBody>
          <a:bodyPr wrap="none" lIns="50346" tIns="26180" rIns="50346" bIns="26180" anchor="ctr"/>
          <a:lstStyle/>
          <a:p>
            <a:pPr algn="ctr" defTabSz="457200">
              <a:spcBef>
                <a:spcPts val="0"/>
              </a:spcBef>
              <a:spcAft>
                <a:spcPts val="0"/>
              </a:spcAft>
              <a:defRPr/>
            </a:pPr>
            <a:r>
              <a:rPr lang="de-DE" b="1" dirty="0">
                <a:solidFill>
                  <a:prstClr val="white"/>
                </a:solidFill>
              </a:rPr>
              <a:t>Schlüssel-</a:t>
            </a:r>
          </a:p>
          <a:p>
            <a:pPr algn="ctr" defTabSz="457200">
              <a:spcBef>
                <a:spcPts val="0"/>
              </a:spcBef>
              <a:spcAft>
                <a:spcPts val="0"/>
              </a:spcAft>
              <a:defRPr/>
            </a:pPr>
            <a:r>
              <a:rPr lang="de-DE" b="1" dirty="0">
                <a:solidFill>
                  <a:prstClr val="white"/>
                </a:solidFill>
              </a:rPr>
              <a:t>komp.</a:t>
            </a:r>
            <a:endParaRPr dirty="0"/>
          </a:p>
          <a:p>
            <a:pPr algn="ctr" defTabSz="457200">
              <a:spcBef>
                <a:spcPts val="0"/>
              </a:spcBef>
              <a:spcAft>
                <a:spcPts val="0"/>
              </a:spcAft>
              <a:defRPr/>
            </a:pPr>
            <a:r>
              <a:rPr lang="de-DE" b="1" dirty="0">
                <a:solidFill>
                  <a:prstClr val="white"/>
                </a:solidFill>
              </a:rPr>
              <a:t>10 C</a:t>
            </a:r>
            <a:endParaRPr dirty="0"/>
          </a:p>
        </p:txBody>
      </p:sp>
      <p:sp>
        <p:nvSpPr>
          <p:cNvPr id="19" name="Rectangle 4">
            <a:extLst>
              <a:ext uri="{FF2B5EF4-FFF2-40B4-BE49-F238E27FC236}">
                <a16:creationId xmlns:a16="http://schemas.microsoft.com/office/drawing/2014/main" id="{A3B40AE6-5A74-4D36-8C86-86196416D160}"/>
              </a:ext>
            </a:extLst>
          </p:cNvPr>
          <p:cNvSpPr>
            <a:spLocks noChangeArrowheads="1"/>
          </p:cNvSpPr>
          <p:nvPr/>
        </p:nvSpPr>
        <p:spPr bwMode="auto">
          <a:xfrm>
            <a:off x="4811771" y="2278372"/>
            <a:ext cx="978776" cy="3587901"/>
          </a:xfrm>
          <a:prstGeom prst="rect">
            <a:avLst/>
          </a:prstGeom>
          <a:solidFill>
            <a:srgbClr val="EE802E"/>
          </a:solidFill>
          <a:ln w="9525">
            <a:noFill/>
            <a:miter lim="800000"/>
            <a:headEnd/>
            <a:tailEnd/>
          </a:ln>
        </p:spPr>
        <p:txBody>
          <a:bodyPr vert="vert270" wrap="none" lIns="50346" tIns="26180" rIns="50346" bIns="26180" anchor="ctr"/>
          <a:lstStyle/>
          <a:p>
            <a:pPr algn="ctr" defTabSz="457200">
              <a:spcBef>
                <a:spcPts val="0"/>
              </a:spcBef>
              <a:spcAft>
                <a:spcPts val="0"/>
              </a:spcAft>
              <a:defRPr/>
            </a:pPr>
            <a:r>
              <a:rPr lang="de-DE" dirty="0">
                <a:solidFill>
                  <a:schemeClr val="bg1"/>
                </a:solidFill>
                <a:ea typeface="+mj-ea"/>
                <a:cs typeface="+mj-cs"/>
              </a:rPr>
              <a:t>Fach</a:t>
            </a:r>
            <a:r>
              <a:rPr lang="de-DE" dirty="0"/>
              <a:t> </a:t>
            </a:r>
            <a:r>
              <a:rPr lang="de-DE" dirty="0">
                <a:solidFill>
                  <a:schemeClr val="bg1"/>
                </a:solidFill>
                <a:ea typeface="+mj-ea"/>
                <a:cs typeface="+mj-cs"/>
              </a:rPr>
              <a:t>B</a:t>
            </a:r>
            <a:r>
              <a:rPr lang="de-DE" dirty="0"/>
              <a:t> </a:t>
            </a:r>
            <a:endParaRPr lang="de-DE" dirty="0">
              <a:solidFill>
                <a:schemeClr val="bg1"/>
              </a:solidFill>
              <a:ea typeface="+mj-ea"/>
              <a:cs typeface="+mj-cs"/>
            </a:endParaRPr>
          </a:p>
          <a:p>
            <a:pPr algn="ctr" defTabSz="457200">
              <a:spcBef>
                <a:spcPts val="0"/>
              </a:spcBef>
              <a:spcAft>
                <a:spcPts val="0"/>
              </a:spcAft>
              <a:defRPr/>
            </a:pPr>
            <a:r>
              <a:rPr lang="de-DE" dirty="0">
                <a:solidFill>
                  <a:schemeClr val="bg1"/>
                </a:solidFill>
                <a:ea typeface="+mj-ea"/>
                <a:cs typeface="+mj-cs"/>
              </a:rPr>
              <a:t>66 C</a:t>
            </a:r>
          </a:p>
        </p:txBody>
      </p:sp>
      <p:sp>
        <p:nvSpPr>
          <p:cNvPr id="20" name="Textfeld 17">
            <a:extLst>
              <a:ext uri="{FF2B5EF4-FFF2-40B4-BE49-F238E27FC236}">
                <a16:creationId xmlns:a16="http://schemas.microsoft.com/office/drawing/2014/main" id="{80C377D2-C2AD-4DA1-91BE-042CFBA37CE9}"/>
              </a:ext>
            </a:extLst>
          </p:cNvPr>
          <p:cNvSpPr>
            <a:spLocks/>
          </p:cNvSpPr>
          <p:nvPr/>
        </p:nvSpPr>
        <p:spPr bwMode="auto">
          <a:xfrm>
            <a:off x="3676201" y="6023334"/>
            <a:ext cx="7703172" cy="328650"/>
          </a:xfrm>
          <a:prstGeom prst="rect">
            <a:avLst/>
          </a:prstGeom>
          <a:solidFill>
            <a:schemeClr val="accent4"/>
          </a:solidFill>
          <a:ln>
            <a:noFill/>
          </a:ln>
        </p:spPr>
        <p:txBody>
          <a:bodyPr wrap="square" lIns="51152" tIns="25576" rIns="51152" bIns="25576">
            <a:spAutoFit/>
          </a:bodyPr>
          <a:lstStyle/>
          <a:p>
            <a:pPr algn="ctr" defTabSz="457200">
              <a:spcBef>
                <a:spcPts val="0"/>
              </a:spcBef>
              <a:spcAft>
                <a:spcPts val="0"/>
              </a:spcAft>
              <a:defRPr/>
            </a:pPr>
            <a:r>
              <a:rPr lang="de-DE" b="1" dirty="0">
                <a:solidFill>
                  <a:prstClr val="white"/>
                </a:solidFill>
              </a:rPr>
              <a:t>Insgesamt 180 Credits</a:t>
            </a:r>
          </a:p>
        </p:txBody>
      </p:sp>
      <p:cxnSp>
        <p:nvCxnSpPr>
          <p:cNvPr id="22" name="Gerader Verbinder 21">
            <a:extLst>
              <a:ext uri="{FF2B5EF4-FFF2-40B4-BE49-F238E27FC236}">
                <a16:creationId xmlns:a16="http://schemas.microsoft.com/office/drawing/2014/main" id="{A70D1646-C952-404B-9DD5-16B652CEC0F9}"/>
              </a:ext>
            </a:extLst>
          </p:cNvPr>
          <p:cNvCxnSpPr>
            <a:cxnSpLocks/>
          </p:cNvCxnSpPr>
          <p:nvPr/>
        </p:nvCxnSpPr>
        <p:spPr>
          <a:xfrm>
            <a:off x="6148783" y="4437567"/>
            <a:ext cx="4653528"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17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ihandform: Form 54">
            <a:extLst>
              <a:ext uri="{FF2B5EF4-FFF2-40B4-BE49-F238E27FC236}">
                <a16:creationId xmlns:a16="http://schemas.microsoft.com/office/drawing/2014/main" id="{9B721118-7BD2-4F54-AA09-115AAA3133A8}"/>
              </a:ext>
            </a:extLst>
          </p:cNvPr>
          <p:cNvSpPr/>
          <p:nvPr/>
        </p:nvSpPr>
        <p:spPr>
          <a:xfrm>
            <a:off x="-4212313" y="5358"/>
            <a:ext cx="7283890"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sp>
        <p:nvSpPr>
          <p:cNvPr id="2" name="Textplatzhalter 1">
            <a:extLst>
              <a:ext uri="{FF2B5EF4-FFF2-40B4-BE49-F238E27FC236}">
                <a16:creationId xmlns:a16="http://schemas.microsoft.com/office/drawing/2014/main" id="{CB7E92A6-CDDD-47F6-85AD-444A1707E7AF}"/>
              </a:ext>
            </a:extLst>
          </p:cNvPr>
          <p:cNvSpPr>
            <a:spLocks noGrp="1"/>
          </p:cNvSpPr>
          <p:nvPr>
            <p:ph type="body" sz="quarter" idx="10"/>
          </p:nvPr>
        </p:nvSpPr>
        <p:spPr/>
        <p:txBody>
          <a:bodyPr/>
          <a:lstStyle/>
          <a:p>
            <a:r>
              <a:rPr lang="de-DE" b="1" dirty="0"/>
              <a:t>Mono-Bachelor - </a:t>
            </a:r>
            <a:r>
              <a:rPr lang="de-DE" dirty="0"/>
              <a:t>Antike Kulturen</a:t>
            </a:r>
          </a:p>
        </p:txBody>
      </p:sp>
      <p:sp>
        <p:nvSpPr>
          <p:cNvPr id="40" name="Rechteck 8">
            <a:extLst>
              <a:ext uri="{FF2B5EF4-FFF2-40B4-BE49-F238E27FC236}">
                <a16:creationId xmlns:a16="http://schemas.microsoft.com/office/drawing/2014/main" id="{DB4FD03C-F981-4D61-A650-8A1A57C60F59}"/>
              </a:ext>
            </a:extLst>
          </p:cNvPr>
          <p:cNvSpPr/>
          <p:nvPr/>
        </p:nvSpPr>
        <p:spPr bwMode="auto">
          <a:xfrm>
            <a:off x="5755972" y="4008522"/>
            <a:ext cx="904475" cy="1650136"/>
          </a:xfrm>
          <a:prstGeom prst="rect">
            <a:avLst/>
          </a:prstGeom>
          <a:noFill/>
          <a:ln w="9525" cap="flat" cmpd="sng" algn="ctr">
            <a:noFill/>
            <a:prstDash val="solid"/>
            <a:round/>
            <a:headEnd type="none" w="med" len="med"/>
            <a:tailEnd type="none" w="med" len="med"/>
          </a:ln>
        </p:spPr>
        <p:txBody>
          <a:bodyPr lIns="91428" tIns="45714" rIns="91428" bIns="45714"/>
          <a:lstStyle/>
          <a:p>
            <a:pPr algn="r" defTabSz="914689">
              <a:spcBef>
                <a:spcPts val="0"/>
              </a:spcBef>
              <a:spcAft>
                <a:spcPts val="0"/>
              </a:spcAft>
              <a:defRPr/>
            </a:pPr>
            <a:endParaRPr lang="de-DE" dirty="0">
              <a:solidFill>
                <a:prstClr val="white"/>
              </a:solidFill>
            </a:endParaRPr>
          </a:p>
        </p:txBody>
      </p:sp>
      <p:sp>
        <p:nvSpPr>
          <p:cNvPr id="41" name="Rectangle 4">
            <a:extLst>
              <a:ext uri="{FF2B5EF4-FFF2-40B4-BE49-F238E27FC236}">
                <a16:creationId xmlns:a16="http://schemas.microsoft.com/office/drawing/2014/main" id="{68F8CD48-C8CD-4AF9-9B6F-274E8DB687D2}"/>
              </a:ext>
            </a:extLst>
          </p:cNvPr>
          <p:cNvSpPr>
            <a:spLocks noChangeArrowheads="1"/>
          </p:cNvSpPr>
          <p:nvPr/>
        </p:nvSpPr>
        <p:spPr bwMode="auto">
          <a:xfrm>
            <a:off x="10922499" y="2275929"/>
            <a:ext cx="456873" cy="3602950"/>
          </a:xfrm>
          <a:prstGeom prst="rect">
            <a:avLst/>
          </a:prstGeom>
          <a:solidFill>
            <a:schemeClr val="tx2"/>
          </a:solidFill>
          <a:ln w="9525">
            <a:solidFill>
              <a:schemeClr val="tx2"/>
            </a:solidFill>
            <a:miter lim="800000"/>
            <a:headEnd/>
            <a:tailEnd/>
          </a:ln>
        </p:spPr>
        <p:txBody>
          <a:bodyPr vert="vert270" wrap="none" lIns="50346" tIns="26180" rIns="50346" bIns="26180" anchor="ctr"/>
          <a:lstStyle/>
          <a:p>
            <a:pPr algn="ctr" defTabSz="457200">
              <a:spcBef>
                <a:spcPts val="0"/>
              </a:spcBef>
              <a:spcAft>
                <a:spcPts val="0"/>
              </a:spcAft>
              <a:defRPr/>
            </a:pPr>
            <a:r>
              <a:rPr lang="de-DE" b="1" dirty="0">
                <a:solidFill>
                  <a:schemeClr val="bg1"/>
                </a:solidFill>
              </a:rPr>
              <a:t>Bachelorarbeit</a:t>
            </a:r>
            <a:r>
              <a:rPr lang="de-DE" dirty="0">
                <a:solidFill>
                  <a:schemeClr val="bg1"/>
                </a:solidFill>
              </a:rPr>
              <a:t> | </a:t>
            </a:r>
            <a:r>
              <a:rPr lang="de-DE" b="1" dirty="0">
                <a:solidFill>
                  <a:schemeClr val="bg1"/>
                </a:solidFill>
              </a:rPr>
              <a:t>12 C</a:t>
            </a:r>
            <a:endParaRPr dirty="0">
              <a:solidFill>
                <a:schemeClr val="bg1"/>
              </a:solidFill>
            </a:endParaRPr>
          </a:p>
        </p:txBody>
      </p:sp>
      <p:sp>
        <p:nvSpPr>
          <p:cNvPr id="43" name="Rectangle 4">
            <a:extLst>
              <a:ext uri="{FF2B5EF4-FFF2-40B4-BE49-F238E27FC236}">
                <a16:creationId xmlns:a16="http://schemas.microsoft.com/office/drawing/2014/main" id="{EF73A4B4-0CA3-41CD-81E2-2D1FAE8E97E7}"/>
              </a:ext>
            </a:extLst>
          </p:cNvPr>
          <p:cNvSpPr>
            <a:spLocks noChangeArrowheads="1"/>
          </p:cNvSpPr>
          <p:nvPr/>
        </p:nvSpPr>
        <p:spPr bwMode="auto">
          <a:xfrm>
            <a:off x="6168008" y="2750975"/>
            <a:ext cx="2874950" cy="3115297"/>
          </a:xfrm>
          <a:prstGeom prst="rect">
            <a:avLst/>
          </a:prstGeom>
          <a:solidFill>
            <a:srgbClr val="AE004A"/>
          </a:solidFill>
          <a:ln w="9525">
            <a:noFill/>
            <a:miter lim="800000"/>
            <a:headEnd/>
            <a:tailEnd/>
          </a:ln>
        </p:spPr>
        <p:txBody>
          <a:bodyPr wrap="none" lIns="50346" tIns="26180" rIns="50346" bIns="26180" anchor="ctr"/>
          <a:lstStyle/>
          <a:p>
            <a:pPr algn="ctr" defTabSz="457200">
              <a:spcBef>
                <a:spcPts val="0"/>
              </a:spcBef>
              <a:spcAft>
                <a:spcPts val="0"/>
              </a:spcAft>
              <a:defRPr/>
            </a:pPr>
            <a:r>
              <a:rPr lang="de-DE" b="1" dirty="0">
                <a:solidFill>
                  <a:schemeClr val="bg1"/>
                </a:solidFill>
              </a:rPr>
              <a:t>Fachspezifischer  </a:t>
            </a:r>
          </a:p>
          <a:p>
            <a:pPr algn="ctr" defTabSz="457200">
              <a:spcBef>
                <a:spcPts val="0"/>
              </a:spcBef>
              <a:spcAft>
                <a:spcPts val="0"/>
              </a:spcAft>
              <a:defRPr/>
            </a:pPr>
            <a:r>
              <a:rPr lang="de-DE" b="1" dirty="0" smtClean="0">
                <a:solidFill>
                  <a:schemeClr val="bg1"/>
                </a:solidFill>
              </a:rPr>
              <a:t>Professionalisierungs- </a:t>
            </a:r>
            <a:endParaRPr lang="de-DE" b="1" dirty="0">
              <a:solidFill>
                <a:schemeClr val="bg1"/>
              </a:solidFill>
            </a:endParaRPr>
          </a:p>
          <a:p>
            <a:pPr algn="ctr" defTabSz="457200">
              <a:spcBef>
                <a:spcPts val="0"/>
              </a:spcBef>
              <a:spcAft>
                <a:spcPts val="0"/>
              </a:spcAft>
              <a:defRPr/>
            </a:pPr>
            <a:r>
              <a:rPr lang="de-DE" b="1" dirty="0" smtClean="0">
                <a:solidFill>
                  <a:schemeClr val="bg1"/>
                </a:solidFill>
              </a:rPr>
              <a:t>bereich </a:t>
            </a:r>
            <a:endParaRPr lang="de-DE" b="1" dirty="0">
              <a:solidFill>
                <a:schemeClr val="bg1"/>
              </a:solidFill>
            </a:endParaRPr>
          </a:p>
          <a:p>
            <a:pPr algn="ctr" defTabSz="457200">
              <a:spcBef>
                <a:spcPts val="0"/>
              </a:spcBef>
              <a:spcAft>
                <a:spcPts val="0"/>
              </a:spcAft>
              <a:defRPr/>
            </a:pPr>
            <a:endParaRPr lang="de-DE" b="1" dirty="0">
              <a:solidFill>
                <a:schemeClr val="bg1"/>
              </a:solidFill>
            </a:endParaRPr>
          </a:p>
          <a:p>
            <a:pPr algn="ctr" defTabSz="457200">
              <a:spcBef>
                <a:spcPts val="0"/>
              </a:spcBef>
              <a:spcAft>
                <a:spcPts val="0"/>
              </a:spcAft>
              <a:defRPr/>
            </a:pPr>
            <a:r>
              <a:rPr lang="de-DE" dirty="0">
                <a:solidFill>
                  <a:schemeClr val="bg1"/>
                </a:solidFill>
              </a:rPr>
              <a:t>18 C</a:t>
            </a:r>
          </a:p>
        </p:txBody>
      </p:sp>
      <p:sp>
        <p:nvSpPr>
          <p:cNvPr id="44" name="Rectangle 4">
            <a:extLst>
              <a:ext uri="{FF2B5EF4-FFF2-40B4-BE49-F238E27FC236}">
                <a16:creationId xmlns:a16="http://schemas.microsoft.com/office/drawing/2014/main" id="{DEF4CDA0-9041-41B5-B326-EEFA6F816D65}"/>
              </a:ext>
            </a:extLst>
          </p:cNvPr>
          <p:cNvSpPr>
            <a:spLocks noChangeArrowheads="1"/>
          </p:cNvSpPr>
          <p:nvPr/>
        </p:nvSpPr>
        <p:spPr bwMode="auto">
          <a:xfrm>
            <a:off x="9192344" y="2752819"/>
            <a:ext cx="1580769" cy="3113908"/>
          </a:xfrm>
          <a:prstGeom prst="rect">
            <a:avLst/>
          </a:prstGeom>
          <a:solidFill>
            <a:srgbClr val="2C7A63"/>
          </a:solidFill>
          <a:ln w="9525">
            <a:noFill/>
            <a:miter lim="800000"/>
            <a:headEnd/>
            <a:tailEnd/>
          </a:ln>
        </p:spPr>
        <p:txBody>
          <a:bodyPr wrap="square" lIns="50346" tIns="26180" rIns="50346" bIns="26180" anchor="ctr"/>
          <a:lstStyle/>
          <a:p>
            <a:pPr algn="ctr" defTabSz="457200">
              <a:spcBef>
                <a:spcPts val="0"/>
              </a:spcBef>
              <a:spcAft>
                <a:spcPts val="0"/>
              </a:spcAft>
              <a:defRPr/>
            </a:pPr>
            <a:r>
              <a:rPr lang="de-DE" b="1" dirty="0">
                <a:solidFill>
                  <a:prstClr val="white"/>
                </a:solidFill>
              </a:rPr>
              <a:t>Schlüssel-</a:t>
            </a:r>
          </a:p>
          <a:p>
            <a:pPr algn="ctr" defTabSz="457200">
              <a:spcBef>
                <a:spcPts val="0"/>
              </a:spcBef>
              <a:spcAft>
                <a:spcPts val="0"/>
              </a:spcAft>
              <a:defRPr/>
            </a:pPr>
            <a:r>
              <a:rPr lang="de-DE" b="1" dirty="0">
                <a:solidFill>
                  <a:prstClr val="white"/>
                </a:solidFill>
              </a:rPr>
              <a:t>kompetenzen </a:t>
            </a:r>
          </a:p>
          <a:p>
            <a:pPr algn="ctr" defTabSz="457200">
              <a:spcBef>
                <a:spcPts val="0"/>
              </a:spcBef>
              <a:spcAft>
                <a:spcPts val="0"/>
              </a:spcAft>
              <a:defRPr/>
            </a:pPr>
            <a:endParaRPr lang="de-DE" b="1" dirty="0">
              <a:solidFill>
                <a:prstClr val="white"/>
              </a:solidFill>
            </a:endParaRPr>
          </a:p>
          <a:p>
            <a:pPr algn="ctr" defTabSz="457200">
              <a:spcBef>
                <a:spcPts val="0"/>
              </a:spcBef>
              <a:spcAft>
                <a:spcPts val="0"/>
              </a:spcAft>
              <a:defRPr/>
            </a:pPr>
            <a:r>
              <a:rPr lang="de-DE" dirty="0">
                <a:solidFill>
                  <a:prstClr val="white"/>
                </a:solidFill>
              </a:rPr>
              <a:t>15 C</a:t>
            </a:r>
          </a:p>
        </p:txBody>
      </p:sp>
      <p:sp>
        <p:nvSpPr>
          <p:cNvPr id="46" name="Textfeld 17">
            <a:extLst>
              <a:ext uri="{FF2B5EF4-FFF2-40B4-BE49-F238E27FC236}">
                <a16:creationId xmlns:a16="http://schemas.microsoft.com/office/drawing/2014/main" id="{49B1695F-8486-4F43-8AE9-D86EF91035CD}"/>
              </a:ext>
            </a:extLst>
          </p:cNvPr>
          <p:cNvSpPr>
            <a:spLocks/>
          </p:cNvSpPr>
          <p:nvPr/>
        </p:nvSpPr>
        <p:spPr bwMode="auto">
          <a:xfrm>
            <a:off x="6168008" y="2275928"/>
            <a:ext cx="4605106" cy="328650"/>
          </a:xfrm>
          <a:prstGeom prst="rect">
            <a:avLst/>
          </a:prstGeom>
          <a:solidFill>
            <a:schemeClr val="accent4"/>
          </a:solidFill>
          <a:ln>
            <a:noFill/>
          </a:ln>
        </p:spPr>
        <p:txBody>
          <a:bodyPr wrap="square" lIns="51152" tIns="25576" rIns="51152" bIns="25576">
            <a:spAutoFit/>
          </a:bodyPr>
          <a:lstStyle/>
          <a:p>
            <a:pPr algn="ctr" defTabSz="457200">
              <a:spcBef>
                <a:spcPts val="0"/>
              </a:spcBef>
              <a:spcAft>
                <a:spcPts val="0"/>
              </a:spcAft>
              <a:defRPr/>
            </a:pPr>
            <a:r>
              <a:rPr lang="de-DE" b="1" dirty="0">
                <a:solidFill>
                  <a:prstClr val="white"/>
                </a:solidFill>
              </a:rPr>
              <a:t>Professionalisierungsbereich 36 C</a:t>
            </a:r>
            <a:endParaRPr dirty="0"/>
          </a:p>
        </p:txBody>
      </p:sp>
      <p:sp>
        <p:nvSpPr>
          <p:cNvPr id="47" name="Rechteck 19">
            <a:extLst>
              <a:ext uri="{FF2B5EF4-FFF2-40B4-BE49-F238E27FC236}">
                <a16:creationId xmlns:a16="http://schemas.microsoft.com/office/drawing/2014/main" id="{3836292A-F617-44BE-AE6D-F3553D8717A1}"/>
              </a:ext>
            </a:extLst>
          </p:cNvPr>
          <p:cNvSpPr/>
          <p:nvPr/>
        </p:nvSpPr>
        <p:spPr bwMode="auto">
          <a:xfrm>
            <a:off x="6595759" y="2703595"/>
            <a:ext cx="3260320" cy="390447"/>
          </a:xfrm>
          <a:prstGeom prst="rect">
            <a:avLst/>
          </a:prstGeom>
          <a:noFill/>
          <a:ln w="9525" cap="flat" cmpd="sng" algn="ctr">
            <a:noFill/>
            <a:prstDash val="solid"/>
            <a:round/>
            <a:headEnd type="none" w="med" len="med"/>
            <a:tailEnd type="none" w="med" len="med"/>
          </a:ln>
        </p:spPr>
        <p:txBody>
          <a:bodyPr lIns="91428" tIns="45714" rIns="91428" bIns="45714"/>
          <a:lstStyle/>
          <a:p>
            <a:pPr algn="r" defTabSz="914689">
              <a:spcBef>
                <a:spcPts val="0"/>
              </a:spcBef>
              <a:spcAft>
                <a:spcPts val="0"/>
              </a:spcAft>
              <a:defRPr/>
            </a:pPr>
            <a:endParaRPr lang="de-DE" dirty="0">
              <a:solidFill>
                <a:prstClr val="white"/>
              </a:solidFill>
            </a:endParaRPr>
          </a:p>
        </p:txBody>
      </p:sp>
      <p:sp>
        <p:nvSpPr>
          <p:cNvPr id="48" name="Rechteck 20">
            <a:extLst>
              <a:ext uri="{FF2B5EF4-FFF2-40B4-BE49-F238E27FC236}">
                <a16:creationId xmlns:a16="http://schemas.microsoft.com/office/drawing/2014/main" id="{3BDAAF5B-B526-46BB-AA13-FE77D180E2B0}"/>
              </a:ext>
            </a:extLst>
          </p:cNvPr>
          <p:cNvSpPr/>
          <p:nvPr/>
        </p:nvSpPr>
        <p:spPr bwMode="auto">
          <a:xfrm>
            <a:off x="6544960" y="2781383"/>
            <a:ext cx="3319216" cy="521545"/>
          </a:xfrm>
          <a:prstGeom prst="rect">
            <a:avLst/>
          </a:prstGeom>
          <a:noFill/>
          <a:ln w="9525" cap="flat" cmpd="sng" algn="ctr">
            <a:noFill/>
            <a:prstDash val="solid"/>
            <a:round/>
            <a:headEnd type="none" w="med" len="med"/>
            <a:tailEnd type="none" w="med" len="med"/>
          </a:ln>
        </p:spPr>
        <p:txBody>
          <a:bodyPr lIns="91428" tIns="45714" rIns="91428" bIns="45714"/>
          <a:lstStyle/>
          <a:p>
            <a:pPr algn="r" defTabSz="914689">
              <a:spcBef>
                <a:spcPts val="0"/>
              </a:spcBef>
              <a:spcAft>
                <a:spcPts val="0"/>
              </a:spcAft>
              <a:defRPr/>
            </a:pPr>
            <a:endParaRPr lang="de-DE" dirty="0">
              <a:solidFill>
                <a:prstClr val="white"/>
              </a:solidFill>
            </a:endParaRPr>
          </a:p>
        </p:txBody>
      </p:sp>
      <p:sp>
        <p:nvSpPr>
          <p:cNvPr id="52" name="Rectangle 4">
            <a:extLst>
              <a:ext uri="{FF2B5EF4-FFF2-40B4-BE49-F238E27FC236}">
                <a16:creationId xmlns:a16="http://schemas.microsoft.com/office/drawing/2014/main" id="{F322DC29-9EE8-43C0-8ED3-25E699EEF392}"/>
              </a:ext>
            </a:extLst>
          </p:cNvPr>
          <p:cNvSpPr>
            <a:spLocks noChangeArrowheads="1"/>
          </p:cNvSpPr>
          <p:nvPr/>
        </p:nvSpPr>
        <p:spPr bwMode="auto">
          <a:xfrm>
            <a:off x="3676200" y="2278372"/>
            <a:ext cx="2342422" cy="3587901"/>
          </a:xfrm>
          <a:prstGeom prst="rect">
            <a:avLst/>
          </a:prstGeom>
          <a:solidFill>
            <a:srgbClr val="EE802E"/>
          </a:solidFill>
          <a:ln w="9525">
            <a:noFill/>
            <a:miter lim="800000"/>
            <a:headEnd/>
            <a:tailEnd/>
          </a:ln>
        </p:spPr>
        <p:txBody>
          <a:bodyPr vert="horz" wrap="square" lIns="50346" tIns="26180" rIns="50346" bIns="26180" anchor="ctr"/>
          <a:lstStyle/>
          <a:p>
            <a:pPr algn="ctr" defTabSz="457200">
              <a:spcBef>
                <a:spcPts val="0"/>
              </a:spcBef>
              <a:spcAft>
                <a:spcPts val="0"/>
              </a:spcAft>
              <a:defRPr/>
            </a:pPr>
            <a:r>
              <a:rPr lang="de-DE" b="1" dirty="0">
                <a:solidFill>
                  <a:schemeClr val="bg1"/>
                </a:solidFill>
                <a:ea typeface="+mj-ea"/>
                <a:cs typeface="+mj-cs"/>
              </a:rPr>
              <a:t>Fachwissenschaft</a:t>
            </a:r>
            <a:r>
              <a:rPr lang="de-DE" b="1" dirty="0"/>
              <a:t> </a:t>
            </a:r>
            <a:endParaRPr lang="de-DE" b="1" dirty="0">
              <a:solidFill>
                <a:schemeClr val="bg1"/>
              </a:solidFill>
              <a:ea typeface="+mj-ea"/>
              <a:cs typeface="+mj-cs"/>
            </a:endParaRPr>
          </a:p>
          <a:p>
            <a:pPr algn="ctr" defTabSz="457200">
              <a:spcBef>
                <a:spcPts val="0"/>
              </a:spcBef>
              <a:spcAft>
                <a:spcPts val="0"/>
              </a:spcAft>
              <a:defRPr/>
            </a:pPr>
            <a:endParaRPr lang="de-DE" dirty="0">
              <a:solidFill>
                <a:schemeClr val="bg1"/>
              </a:solidFill>
              <a:ea typeface="+mj-ea"/>
              <a:cs typeface="+mj-cs"/>
            </a:endParaRPr>
          </a:p>
          <a:p>
            <a:pPr algn="ctr" defTabSz="457200">
              <a:spcBef>
                <a:spcPts val="0"/>
              </a:spcBef>
              <a:spcAft>
                <a:spcPts val="0"/>
              </a:spcAft>
              <a:defRPr/>
            </a:pPr>
            <a:r>
              <a:rPr lang="de-DE" dirty="0">
                <a:solidFill>
                  <a:schemeClr val="bg1"/>
                </a:solidFill>
                <a:ea typeface="+mj-ea"/>
                <a:cs typeface="+mj-cs"/>
              </a:rPr>
              <a:t>132 C</a:t>
            </a:r>
          </a:p>
          <a:p>
            <a:pPr algn="ctr" defTabSz="457200">
              <a:spcBef>
                <a:spcPts val="0"/>
              </a:spcBef>
              <a:spcAft>
                <a:spcPts val="0"/>
              </a:spcAft>
              <a:defRPr/>
            </a:pPr>
            <a:endParaRPr lang="de-DE" dirty="0">
              <a:solidFill>
                <a:schemeClr val="bg1"/>
              </a:solidFill>
              <a:ea typeface="+mj-ea"/>
              <a:cs typeface="+mj-cs"/>
            </a:endParaRPr>
          </a:p>
          <a:p>
            <a:pPr algn="ctr" defTabSz="457200">
              <a:spcBef>
                <a:spcPts val="0"/>
              </a:spcBef>
              <a:spcAft>
                <a:spcPts val="0"/>
              </a:spcAft>
              <a:defRPr/>
            </a:pPr>
            <a:r>
              <a:rPr lang="de-DE" sz="1600" dirty="0">
                <a:solidFill>
                  <a:schemeClr val="bg1"/>
                </a:solidFill>
                <a:ea typeface="+mj-ea"/>
                <a:cs typeface="+mj-cs"/>
              </a:rPr>
              <a:t>Zusammengesetzt aus: </a:t>
            </a:r>
          </a:p>
          <a:p>
            <a:pPr marL="285750" indent="-285750" defTabSz="457200">
              <a:buFont typeface="Wingdings" panose="05000000000000000000" pitchFamily="2" charset="2"/>
              <a:buChar char="ü"/>
              <a:defRPr/>
            </a:pPr>
            <a:r>
              <a:rPr lang="de-DE" sz="1400" b="1" dirty="0">
                <a:solidFill>
                  <a:schemeClr val="bg1"/>
                </a:solidFill>
              </a:rPr>
              <a:t>Schwerpunkt: </a:t>
            </a:r>
            <a:r>
              <a:rPr lang="de-DE" sz="1400" dirty="0">
                <a:solidFill>
                  <a:schemeClr val="bg1"/>
                </a:solidFill>
              </a:rPr>
              <a:t>42-45 C</a:t>
            </a:r>
          </a:p>
          <a:p>
            <a:pPr marL="285750" indent="-285750" defTabSz="457200">
              <a:buFont typeface="Wingdings" panose="05000000000000000000" pitchFamily="2" charset="2"/>
              <a:buChar char="ü"/>
              <a:defRPr/>
            </a:pPr>
            <a:r>
              <a:rPr lang="de-DE" sz="1400" b="1" dirty="0">
                <a:solidFill>
                  <a:schemeClr val="bg1"/>
                </a:solidFill>
              </a:rPr>
              <a:t>Sachgebietswahlpflicht: </a:t>
            </a:r>
            <a:r>
              <a:rPr lang="de-DE" sz="1400" dirty="0">
                <a:solidFill>
                  <a:schemeClr val="bg1"/>
                </a:solidFill>
              </a:rPr>
              <a:t>36  C</a:t>
            </a:r>
            <a:endParaRPr lang="de-DE" sz="1400" b="1" dirty="0">
              <a:solidFill>
                <a:schemeClr val="bg1"/>
              </a:solidFill>
            </a:endParaRPr>
          </a:p>
          <a:p>
            <a:pPr marL="285750" indent="-285750" defTabSz="457200">
              <a:buFont typeface="Wingdings" panose="05000000000000000000" pitchFamily="2" charset="2"/>
              <a:buChar char="ü"/>
              <a:defRPr/>
            </a:pPr>
            <a:r>
              <a:rPr lang="de-DE" sz="1400" b="1" dirty="0">
                <a:solidFill>
                  <a:schemeClr val="bg1"/>
                </a:solidFill>
              </a:rPr>
              <a:t>Wahlpflichtbereich zusätzliche Schwerpunktbildung: </a:t>
            </a:r>
            <a:r>
              <a:rPr lang="de-DE" sz="1400" dirty="0">
                <a:solidFill>
                  <a:schemeClr val="bg1"/>
                </a:solidFill>
              </a:rPr>
              <a:t>51-54 C</a:t>
            </a:r>
          </a:p>
          <a:p>
            <a:pPr algn="ctr" defTabSz="457200">
              <a:spcBef>
                <a:spcPts val="0"/>
              </a:spcBef>
              <a:spcAft>
                <a:spcPts val="0"/>
              </a:spcAft>
              <a:defRPr/>
            </a:pPr>
            <a:endParaRPr lang="de-DE" dirty="0">
              <a:solidFill>
                <a:schemeClr val="bg1"/>
              </a:solidFill>
              <a:ea typeface="+mj-ea"/>
              <a:cs typeface="+mj-cs"/>
            </a:endParaRPr>
          </a:p>
        </p:txBody>
      </p:sp>
      <p:sp>
        <p:nvSpPr>
          <p:cNvPr id="53" name="Textfeld 17">
            <a:extLst>
              <a:ext uri="{FF2B5EF4-FFF2-40B4-BE49-F238E27FC236}">
                <a16:creationId xmlns:a16="http://schemas.microsoft.com/office/drawing/2014/main" id="{42159E59-9474-4299-911A-0AAAE5FAE34D}"/>
              </a:ext>
            </a:extLst>
          </p:cNvPr>
          <p:cNvSpPr>
            <a:spLocks/>
          </p:cNvSpPr>
          <p:nvPr/>
        </p:nvSpPr>
        <p:spPr bwMode="auto">
          <a:xfrm>
            <a:off x="3676201" y="6023334"/>
            <a:ext cx="7703172" cy="328650"/>
          </a:xfrm>
          <a:prstGeom prst="rect">
            <a:avLst/>
          </a:prstGeom>
          <a:solidFill>
            <a:schemeClr val="accent4"/>
          </a:solidFill>
          <a:ln>
            <a:noFill/>
          </a:ln>
        </p:spPr>
        <p:txBody>
          <a:bodyPr wrap="square" lIns="51152" tIns="25576" rIns="51152" bIns="25576">
            <a:spAutoFit/>
          </a:bodyPr>
          <a:lstStyle/>
          <a:p>
            <a:pPr algn="ctr" defTabSz="457200">
              <a:spcBef>
                <a:spcPts val="0"/>
              </a:spcBef>
              <a:spcAft>
                <a:spcPts val="0"/>
              </a:spcAft>
              <a:defRPr/>
            </a:pPr>
            <a:r>
              <a:rPr lang="de-DE" b="1" dirty="0">
                <a:solidFill>
                  <a:prstClr val="white"/>
                </a:solidFill>
              </a:rPr>
              <a:t>Insgesamt 180 Credits</a:t>
            </a:r>
          </a:p>
        </p:txBody>
      </p:sp>
      <p:pic>
        <p:nvPicPr>
          <p:cNvPr id="56" name="Grafik 9">
            <a:extLst>
              <a:ext uri="{FF2B5EF4-FFF2-40B4-BE49-F238E27FC236}">
                <a16:creationId xmlns:a16="http://schemas.microsoft.com/office/drawing/2014/main" id="{784615F5-8AFA-43B2-A8F7-DA6EE42B9DF8}"/>
              </a:ext>
            </a:extLst>
          </p:cNvPr>
          <p:cNvPicPr>
            <a:picLocks noChangeAspect="1"/>
          </p:cNvPicPr>
          <p:nvPr/>
        </p:nvPicPr>
        <p:blipFill>
          <a:blip r:embed="rId3"/>
          <a:stretch/>
        </p:blipFill>
        <p:spPr bwMode="auto">
          <a:xfrm rot="16199999">
            <a:off x="-856656" y="5258432"/>
            <a:ext cx="2372766" cy="459790"/>
          </a:xfrm>
          <a:prstGeom prst="rect">
            <a:avLst/>
          </a:prstGeom>
        </p:spPr>
      </p:pic>
      <p:sp>
        <p:nvSpPr>
          <p:cNvPr id="57" name="Textfeld 10">
            <a:extLst>
              <a:ext uri="{FF2B5EF4-FFF2-40B4-BE49-F238E27FC236}">
                <a16:creationId xmlns:a16="http://schemas.microsoft.com/office/drawing/2014/main" id="{169993A7-A04A-41D8-A15B-498480029B6B}"/>
              </a:ext>
            </a:extLst>
          </p:cNvPr>
          <p:cNvSpPr>
            <a:spLocks/>
          </p:cNvSpPr>
          <p:nvPr/>
        </p:nvSpPr>
        <p:spPr bwMode="auto">
          <a:xfrm rot="16199999">
            <a:off x="-1380273" y="1631680"/>
            <a:ext cx="3420000" cy="523220"/>
          </a:xfrm>
          <a:prstGeom prst="rect">
            <a:avLst/>
          </a:prstGeom>
          <a:noFill/>
        </p:spPr>
        <p:txBody>
          <a:bodyPr wrap="square" rIns="0" rtlCol="0">
            <a:spAutoFit/>
          </a:bodyPr>
          <a:lstStyle/>
          <a:p>
            <a:pPr algn="r">
              <a:defRPr/>
            </a:pPr>
            <a:r>
              <a:rPr lang="de-DE" sz="1400" b="1" dirty="0">
                <a:solidFill>
                  <a:schemeClr val="bg1"/>
                </a:solidFill>
                <a:latin typeface="Zapf Humanist 601 Ultra"/>
              </a:rPr>
              <a:t>Philosophische Fakultät</a:t>
            </a:r>
            <a:endParaRPr dirty="0"/>
          </a:p>
          <a:p>
            <a:pPr algn="r">
              <a:defRPr/>
            </a:pPr>
            <a:r>
              <a:rPr lang="de-DE" sz="1400" dirty="0">
                <a:solidFill>
                  <a:schemeClr val="bg1"/>
                </a:solidFill>
                <a:latin typeface="Zapf Humanist 601"/>
              </a:rPr>
              <a:t>Studiendekanat</a:t>
            </a:r>
            <a:endParaRPr dirty="0"/>
          </a:p>
        </p:txBody>
      </p:sp>
      <p:sp>
        <p:nvSpPr>
          <p:cNvPr id="58" name="Textfeld 18">
            <a:extLst>
              <a:ext uri="{FF2B5EF4-FFF2-40B4-BE49-F238E27FC236}">
                <a16:creationId xmlns:a16="http://schemas.microsoft.com/office/drawing/2014/main" id="{2778971F-F291-41E3-9802-EB489DCD4817}"/>
              </a:ext>
            </a:extLst>
          </p:cNvPr>
          <p:cNvSpPr>
            <a:spLocks/>
          </p:cNvSpPr>
          <p:nvPr/>
        </p:nvSpPr>
        <p:spPr bwMode="auto">
          <a:xfrm rot="16199999">
            <a:off x="-1284508" y="3103273"/>
            <a:ext cx="5412877" cy="646331"/>
          </a:xfrm>
          <a:prstGeom prst="rect">
            <a:avLst/>
          </a:prstGeom>
          <a:noFill/>
        </p:spPr>
        <p:txBody>
          <a:bodyPr wrap="square" rtlCol="0">
            <a:spAutoFit/>
          </a:bodyPr>
          <a:lstStyle/>
          <a:p>
            <a:pPr algn="ctr">
              <a:defRPr/>
            </a:pPr>
            <a:r>
              <a:rPr lang="de-DE" sz="3600" dirty="0">
                <a:solidFill>
                  <a:schemeClr val="bg1"/>
                </a:solidFill>
                <a:latin typeface="Zapf Humanist 601"/>
              </a:rPr>
              <a:t>Philosophische Fakultät I</a:t>
            </a:r>
            <a:endParaRPr dirty="0"/>
          </a:p>
        </p:txBody>
      </p:sp>
    </p:spTree>
    <p:extLst>
      <p:ext uri="{BB962C8B-B14F-4D97-AF65-F5344CB8AC3E}">
        <p14:creationId xmlns:p14="http://schemas.microsoft.com/office/powerpoint/2010/main" val="38584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2C11EEBF-F24C-418C-8F23-28FD2DA54D01}"/>
              </a:ext>
            </a:extLst>
          </p:cNvPr>
          <p:cNvSpPr/>
          <p:nvPr/>
        </p:nvSpPr>
        <p:spPr>
          <a:xfrm>
            <a:off x="2711624" y="0"/>
            <a:ext cx="10369152"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pic>
        <p:nvPicPr>
          <p:cNvPr id="16" name="Bildplatzhalter 15" descr="Ein Bild, das Stein, Bogen enthält.&#10;&#10;Automatisch generierte Beschreibung">
            <a:extLst>
              <a:ext uri="{FF2B5EF4-FFF2-40B4-BE49-F238E27FC236}">
                <a16:creationId xmlns:a16="http://schemas.microsoft.com/office/drawing/2014/main" id="{1DDA9420-364A-44B8-8D0F-718B2D5A4D2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2274" r="32274"/>
          <a:stretch/>
        </p:blipFill>
        <p:spPr>
          <a:xfrm>
            <a:off x="-1" y="1"/>
            <a:ext cx="3431705" cy="6857998"/>
          </a:xfrm>
        </p:spPr>
      </p:pic>
      <p:sp>
        <p:nvSpPr>
          <p:cNvPr id="13" name="Textplatzhalter 12">
            <a:extLst>
              <a:ext uri="{FF2B5EF4-FFF2-40B4-BE49-F238E27FC236}">
                <a16:creationId xmlns:a16="http://schemas.microsoft.com/office/drawing/2014/main" id="{337C64F1-F924-4F73-AF19-0250054295C9}"/>
              </a:ext>
            </a:extLst>
          </p:cNvPr>
          <p:cNvSpPr>
            <a:spLocks noGrp="1"/>
          </p:cNvSpPr>
          <p:nvPr>
            <p:ph type="body" sz="quarter" idx="16"/>
          </p:nvPr>
        </p:nvSpPr>
        <p:spPr/>
        <p:txBody>
          <a:bodyPr/>
          <a:lstStyle/>
          <a:p>
            <a:r>
              <a:rPr lang="de-DE" b="1" dirty="0"/>
              <a:t>Ägyptologie und Koptologie</a:t>
            </a:r>
          </a:p>
        </p:txBody>
      </p:sp>
      <p:sp>
        <p:nvSpPr>
          <p:cNvPr id="14" name="Inhaltsplatzhalter 13">
            <a:extLst>
              <a:ext uri="{FF2B5EF4-FFF2-40B4-BE49-F238E27FC236}">
                <a16:creationId xmlns:a16="http://schemas.microsoft.com/office/drawing/2014/main" id="{0A8C38B1-2800-4DC7-9F06-CFBA14445F6F}"/>
              </a:ext>
            </a:extLst>
          </p:cNvPr>
          <p:cNvSpPr>
            <a:spLocks noGrp="1"/>
          </p:cNvSpPr>
          <p:nvPr>
            <p:ph sz="quarter" idx="17"/>
          </p:nvPr>
        </p:nvSpPr>
        <p:spPr>
          <a:xfrm>
            <a:off x="3244081" y="1638514"/>
            <a:ext cx="8983287" cy="5038483"/>
          </a:xfrm>
          <a:prstGeom prst="rect">
            <a:avLst/>
          </a:prstGeom>
        </p:spPr>
        <p:txBody>
          <a:bodyPr/>
          <a:lstStyle/>
          <a:p>
            <a:pPr marL="0" indent="0">
              <a:buNone/>
              <a:defRPr/>
            </a:pPr>
            <a:r>
              <a:rPr lang="de-DE" sz="2400" dirty="0">
                <a:latin typeface="+mj-lt"/>
              </a:rPr>
              <a:t>Inhalte</a:t>
            </a:r>
            <a:endParaRPr lang="de-DE" sz="2200" dirty="0">
              <a:latin typeface="+mj-lt"/>
            </a:endParaRPr>
          </a:p>
          <a:p>
            <a:pPr marL="0" indent="0">
              <a:buNone/>
              <a:defRPr/>
            </a:pPr>
            <a:r>
              <a:rPr lang="de-DE" sz="2200" dirty="0">
                <a:ea typeface="Calibri"/>
                <a:cs typeface="Calibri"/>
              </a:rPr>
              <a:t>Lesen ägyptischer Schriften und Sprachen aus einem Zeitraum von vier Jahrtausenden</a:t>
            </a:r>
            <a:endParaRPr lang="de-DE" sz="2200" dirty="0"/>
          </a:p>
          <a:p>
            <a:pPr marL="0" indent="0">
              <a:buNone/>
              <a:defRPr/>
            </a:pPr>
            <a:r>
              <a:rPr lang="de-DE" sz="2200" dirty="0">
                <a:ea typeface="Calibri"/>
                <a:cs typeface="Calibri"/>
              </a:rPr>
              <a:t>Analysieren der Hinterlassenschaften der pharaonischen und koptischen Kultur</a:t>
            </a:r>
            <a:endParaRPr lang="de-DE" sz="2200" dirty="0"/>
          </a:p>
          <a:p>
            <a:pPr marL="0" indent="0">
              <a:buNone/>
              <a:defRPr/>
            </a:pPr>
            <a:r>
              <a:rPr lang="de-DE" sz="2200" dirty="0">
                <a:ea typeface="Calibri"/>
                <a:cs typeface="Calibri"/>
              </a:rPr>
              <a:t>Erforschen der Kulturgeschichte Ägyptens von den Anfängen bis zur islamischen Zeit</a:t>
            </a:r>
            <a:endParaRPr lang="de-DE" sz="2200" dirty="0"/>
          </a:p>
          <a:p>
            <a:pPr marL="0" indent="0">
              <a:buNone/>
              <a:defRPr/>
            </a:pPr>
            <a:r>
              <a:rPr lang="de-DE" sz="2200" dirty="0">
                <a:ea typeface="Calibri"/>
                <a:cs typeface="Calibri"/>
              </a:rPr>
              <a:t>Anwenden von Methoden und Techniken der Digital Humanities</a:t>
            </a:r>
            <a:endParaRPr lang="de-DE" sz="2200" dirty="0"/>
          </a:p>
          <a:p>
            <a:pPr marL="0" indent="0">
              <a:buNone/>
              <a:defRPr/>
            </a:pPr>
            <a:r>
              <a:rPr lang="de-DE" sz="2200" dirty="0">
                <a:ea typeface="Calibri"/>
                <a:cs typeface="Calibri"/>
              </a:rPr>
              <a:t>Auseinandersetzen mit einer vergangenen Kultur, um heute relevante Fragen zu </a:t>
            </a:r>
            <a:r>
              <a:rPr lang="de-DE" sz="2200" dirty="0" smtClean="0">
                <a:ea typeface="Calibri"/>
                <a:cs typeface="Calibri"/>
              </a:rPr>
              <a:t>beantworten</a:t>
            </a:r>
            <a:endParaRPr lang="de-DE" sz="2200" dirty="0">
              <a:cs typeface="Calibri"/>
            </a:endParaRPr>
          </a:p>
          <a:p>
            <a:pPr marL="0" indent="0">
              <a:buNone/>
              <a:defRPr/>
            </a:pPr>
            <a:r>
              <a:rPr lang="de-DE" sz="2400" b="1" dirty="0"/>
              <a:t>Alleinstellungsmerkmal</a:t>
            </a:r>
            <a:r>
              <a:rPr lang="de-DE" sz="2400" dirty="0"/>
              <a:t>: </a:t>
            </a:r>
            <a:r>
              <a:rPr lang="de-DE" sz="2400" dirty="0">
                <a:ea typeface="Calibri"/>
                <a:cs typeface="Calibri"/>
              </a:rPr>
              <a:t>Die beiden Fachbereiche „Ägyptologie“ und „Koptologie“ gemeinsam und jeweils als Schwerpunkt studieren zu können - das macht uns international </a:t>
            </a:r>
            <a:r>
              <a:rPr lang="de-DE" sz="2400" dirty="0" smtClean="0">
                <a:ea typeface="Calibri"/>
                <a:cs typeface="Calibri"/>
              </a:rPr>
              <a:t>besonders!</a:t>
            </a:r>
            <a:endParaRPr lang="de-DE" sz="2400" dirty="0"/>
          </a:p>
          <a:p>
            <a:pPr marL="0" indent="0">
              <a:buNone/>
              <a:defRPr/>
            </a:pPr>
            <a:endParaRPr lang="de-DE" sz="2200" dirty="0"/>
          </a:p>
        </p:txBody>
      </p:sp>
    </p:spTree>
    <p:extLst>
      <p:ext uri="{BB962C8B-B14F-4D97-AF65-F5344CB8AC3E}">
        <p14:creationId xmlns:p14="http://schemas.microsoft.com/office/powerpoint/2010/main" val="739968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5" descr="Ein Bild, das Stein, Bogen enthält.&#10;&#10;Automatisch generierte Beschreibung">
            <a:extLst>
              <a:ext uri="{FF2B5EF4-FFF2-40B4-BE49-F238E27FC236}">
                <a16:creationId xmlns:a16="http://schemas.microsoft.com/office/drawing/2014/main" id="{5A070147-9D54-4CE9-9B5E-5350D39ADC2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2274" r="32274"/>
          <a:stretch/>
        </p:blipFill>
        <p:spPr/>
      </p:pic>
      <p:pic>
        <p:nvPicPr>
          <p:cNvPr id="26" name="Bildplatzhalter 25" descr="Ein Bild, das Person, Wand, gestreift enthält.&#10;&#10;Automatisch generierte Beschreibung">
            <a:extLst>
              <a:ext uri="{FF2B5EF4-FFF2-40B4-BE49-F238E27FC236}">
                <a16:creationId xmlns:a16="http://schemas.microsoft.com/office/drawing/2014/main" id="{F80148E9-4A59-49AE-890D-BF57114F06C9}"/>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24358" r="24358"/>
          <a:stretch>
            <a:fillRect/>
          </a:stretch>
        </p:blipFill>
        <p:spPr/>
      </p:pic>
      <p:sp>
        <p:nvSpPr>
          <p:cNvPr id="27" name="Inhaltsplatzhalter 26">
            <a:extLst>
              <a:ext uri="{FF2B5EF4-FFF2-40B4-BE49-F238E27FC236}">
                <a16:creationId xmlns:a16="http://schemas.microsoft.com/office/drawing/2014/main" id="{1366C8CF-FE90-4144-AA71-9F0D6607DD25}"/>
              </a:ext>
            </a:extLst>
          </p:cNvPr>
          <p:cNvSpPr>
            <a:spLocks noGrp="1"/>
          </p:cNvSpPr>
          <p:nvPr>
            <p:ph sz="quarter" idx="17"/>
          </p:nvPr>
        </p:nvSpPr>
        <p:spPr>
          <a:xfrm>
            <a:off x="2891643" y="625805"/>
            <a:ext cx="6408712" cy="5112569"/>
          </a:xfrm>
          <a:prstGeom prst="rect">
            <a:avLst/>
          </a:prstGeom>
        </p:spPr>
        <p:txBody>
          <a:bodyPr/>
          <a:lstStyle/>
          <a:p>
            <a:pPr marL="0" indent="0">
              <a:buNone/>
              <a:defRPr/>
            </a:pPr>
            <a:r>
              <a:rPr lang="de-DE" sz="2400" dirty="0">
                <a:latin typeface="+mj-lt"/>
              </a:rPr>
              <a:t>Berufsaussichten</a:t>
            </a:r>
            <a:endParaRPr lang="de-DE" sz="2000" dirty="0">
              <a:latin typeface="+mj-lt"/>
            </a:endParaRPr>
          </a:p>
          <a:p>
            <a:pPr marL="0" indent="0" algn="ctr">
              <a:buNone/>
              <a:defRPr/>
            </a:pPr>
            <a:r>
              <a:rPr lang="de-DE" sz="2200" dirty="0">
                <a:ea typeface="Calibri"/>
                <a:cs typeface="Calibri"/>
              </a:rPr>
              <a:t>Tätigkeiten in verschiedenen Bereichen, die geisteswissenschaftliche Kompetenzen erfordern: </a:t>
            </a:r>
            <a:endParaRPr lang="de-DE" sz="2200" dirty="0" smtClean="0">
              <a:ea typeface="Calibri"/>
              <a:cs typeface="Calibri"/>
            </a:endParaRPr>
          </a:p>
          <a:p>
            <a:pPr marL="0" indent="0" algn="ctr">
              <a:buNone/>
              <a:defRPr/>
            </a:pPr>
            <a:r>
              <a:rPr lang="de-DE" sz="1800" dirty="0" smtClean="0">
                <a:ea typeface="Calibri"/>
                <a:cs typeface="Calibri"/>
              </a:rPr>
              <a:t>Digital </a:t>
            </a:r>
            <a:r>
              <a:rPr lang="de-DE" sz="1800" dirty="0">
                <a:ea typeface="Calibri"/>
                <a:cs typeface="Calibri"/>
              </a:rPr>
              <a:t>Humanities, Bibliotheken, Verlage, Erwachsenenbildung, Rundfunk, Fernsehen, Tourismus.</a:t>
            </a:r>
          </a:p>
          <a:p>
            <a:pPr marL="0" indent="0">
              <a:buNone/>
              <a:defRPr/>
            </a:pPr>
            <a:endParaRPr lang="de-DE" sz="1400" dirty="0">
              <a:latin typeface="+mj-lt"/>
              <a:ea typeface="Calibri"/>
              <a:cs typeface="Calibri"/>
            </a:endParaRPr>
          </a:p>
          <a:p>
            <a:pPr marL="0" indent="0">
              <a:buNone/>
              <a:defRPr/>
            </a:pPr>
            <a:endParaRPr lang="de-DE" sz="2200" dirty="0" smtClean="0">
              <a:latin typeface="+mj-lt"/>
              <a:ea typeface="Calibri"/>
              <a:cs typeface="Calibri"/>
            </a:endParaRPr>
          </a:p>
          <a:p>
            <a:pPr marL="0" indent="0">
              <a:buNone/>
              <a:defRPr/>
            </a:pPr>
            <a:endParaRPr lang="de-DE" sz="2200" dirty="0" smtClean="0">
              <a:latin typeface="+mj-lt"/>
              <a:ea typeface="Calibri"/>
              <a:cs typeface="Calibri"/>
            </a:endParaRPr>
          </a:p>
          <a:p>
            <a:pPr marL="0" indent="0">
              <a:buNone/>
              <a:defRPr/>
            </a:pPr>
            <a:r>
              <a:rPr lang="de-DE" sz="2200" dirty="0" smtClean="0">
                <a:latin typeface="+mj-lt"/>
                <a:ea typeface="Calibri"/>
                <a:cs typeface="Calibri"/>
              </a:rPr>
              <a:t>O-Ton</a:t>
            </a:r>
            <a:r>
              <a:rPr lang="de-DE" sz="2200" dirty="0">
                <a:latin typeface="+mj-lt"/>
                <a:ea typeface="Calibri"/>
                <a:cs typeface="Calibri"/>
              </a:rPr>
              <a:t>: „</a:t>
            </a:r>
            <a:r>
              <a:rPr lang="de-DE" sz="2200" dirty="0">
                <a:ea typeface="Calibri"/>
                <a:cs typeface="Calibri"/>
              </a:rPr>
              <a:t>Für meinen schnellen Erfolg auf dem Arbeitsmarkt nach dem Masterabschluss in der Ägyptologie und Koptologie waren die im Studium erworbenen Kenntnisse in den Digital Humanities, der </a:t>
            </a:r>
            <a:r>
              <a:rPr lang="de-DE" sz="2200" dirty="0" smtClean="0">
                <a:ea typeface="Calibri"/>
                <a:cs typeface="Calibri"/>
              </a:rPr>
              <a:t>Öffentlichkeitsarbeit </a:t>
            </a:r>
            <a:r>
              <a:rPr lang="de-DE" sz="2200" dirty="0">
                <a:ea typeface="Calibri"/>
                <a:cs typeface="Calibri"/>
              </a:rPr>
              <a:t>und des Projektmanagements </a:t>
            </a:r>
            <a:r>
              <a:rPr lang="de-DE" sz="2200" dirty="0" smtClean="0">
                <a:ea typeface="Calibri"/>
                <a:cs typeface="Calibri"/>
              </a:rPr>
              <a:t>hilfreich</a:t>
            </a:r>
            <a:r>
              <a:rPr lang="de-DE" sz="2200" dirty="0">
                <a:ea typeface="Calibri"/>
                <a:cs typeface="Calibri"/>
              </a:rPr>
              <a:t>.“ </a:t>
            </a:r>
            <a:r>
              <a:rPr lang="de-DE" sz="2000" i="1" dirty="0">
                <a:ea typeface="Calibri"/>
                <a:cs typeface="Calibri"/>
              </a:rPr>
              <a:t>Malu Amanda Dänzer Barbosa, M.A.</a:t>
            </a:r>
            <a:endParaRPr lang="de-DE" sz="2200" i="1" dirty="0">
              <a:ea typeface="Calibri"/>
              <a:cs typeface="Calibri"/>
            </a:endParaRPr>
          </a:p>
          <a:p>
            <a:pPr marL="0" indent="0">
              <a:buNone/>
            </a:pPr>
            <a:endParaRPr lang="de-DE" sz="2400" dirty="0"/>
          </a:p>
        </p:txBody>
      </p:sp>
      <p:pic>
        <p:nvPicPr>
          <p:cNvPr id="7" name="Bildplatzhalter 6"/>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24353" r="24353"/>
          <a:stretch>
            <a:fillRect/>
          </a:stretch>
        </p:blipFill>
        <p:spPr/>
      </p:pic>
    </p:spTree>
    <p:extLst>
      <p:ext uri="{BB962C8B-B14F-4D97-AF65-F5344CB8AC3E}">
        <p14:creationId xmlns:p14="http://schemas.microsoft.com/office/powerpoint/2010/main" val="369808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2C11EEBF-F24C-418C-8F23-28FD2DA54D01}"/>
              </a:ext>
            </a:extLst>
          </p:cNvPr>
          <p:cNvSpPr/>
          <p:nvPr/>
        </p:nvSpPr>
        <p:spPr>
          <a:xfrm>
            <a:off x="2711624" y="0"/>
            <a:ext cx="7283890" cy="6862762"/>
          </a:xfrm>
          <a:custGeom>
            <a:avLst/>
            <a:gdLst>
              <a:gd name="connsiteX0" fmla="*/ 1 w 7283890"/>
              <a:gd name="connsiteY0" fmla="*/ 0 h 6862762"/>
              <a:gd name="connsiteX1" fmla="*/ 6776141 w 7283890"/>
              <a:gd name="connsiteY1" fmla="*/ 0 h 6862762"/>
              <a:gd name="connsiteX2" fmla="*/ 6776141 w 7283890"/>
              <a:gd name="connsiteY2" fmla="*/ 2917113 h 6862762"/>
              <a:gd name="connsiteX3" fmla="*/ 7283890 w 7283890"/>
              <a:gd name="connsiteY3" fmla="*/ 3423492 h 6862762"/>
              <a:gd name="connsiteX4" fmla="*/ 6776141 w 7283890"/>
              <a:gd name="connsiteY4" fmla="*/ 3929871 h 6862762"/>
              <a:gd name="connsiteX5" fmla="*/ 6776141 w 7283890"/>
              <a:gd name="connsiteY5" fmla="*/ 5882034 h 6862762"/>
              <a:gd name="connsiteX6" fmla="*/ 6776141 w 7283890"/>
              <a:gd name="connsiteY6" fmla="*/ 6746130 h 6862762"/>
              <a:gd name="connsiteX7" fmla="*/ 6776140 w 7283890"/>
              <a:gd name="connsiteY7" fmla="*/ 6746130 h 6862762"/>
              <a:gd name="connsiteX8" fmla="*/ 6776140 w 7283890"/>
              <a:gd name="connsiteY8" fmla="*/ 6862762 h 6862762"/>
              <a:gd name="connsiteX9" fmla="*/ 0 w 7283890"/>
              <a:gd name="connsiteY9" fmla="*/ 6862762 h 6862762"/>
              <a:gd name="connsiteX10" fmla="*/ 0 w 7283890"/>
              <a:gd name="connsiteY10" fmla="*/ 6314083 h 6862762"/>
              <a:gd name="connsiteX11" fmla="*/ 1 w 7283890"/>
              <a:gd name="connsiteY11" fmla="*/ 6314083 h 6862762"/>
              <a:gd name="connsiteX12" fmla="*/ 1 w 7283890"/>
              <a:gd name="connsiteY12" fmla="*/ 5882034 h 6862762"/>
              <a:gd name="connsiteX13" fmla="*/ 1 w 7283890"/>
              <a:gd name="connsiteY13" fmla="*/ 3935378 h 6862762"/>
              <a:gd name="connsiteX14" fmla="*/ 507750 w 7283890"/>
              <a:gd name="connsiteY14" fmla="*/ 3428999 h 6862762"/>
              <a:gd name="connsiteX15" fmla="*/ 1 w 7283890"/>
              <a:gd name="connsiteY15" fmla="*/ 2922620 h 68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890" h="6862762">
                <a:moveTo>
                  <a:pt x="1" y="0"/>
                </a:moveTo>
                <a:lnTo>
                  <a:pt x="6776141" y="0"/>
                </a:lnTo>
                <a:lnTo>
                  <a:pt x="6776141" y="2917113"/>
                </a:lnTo>
                <a:lnTo>
                  <a:pt x="7283890" y="3423492"/>
                </a:lnTo>
                <a:lnTo>
                  <a:pt x="6776141" y="3929871"/>
                </a:lnTo>
                <a:lnTo>
                  <a:pt x="6776141" y="5882034"/>
                </a:lnTo>
                <a:lnTo>
                  <a:pt x="6776141" y="6746130"/>
                </a:lnTo>
                <a:lnTo>
                  <a:pt x="6776140" y="6746130"/>
                </a:lnTo>
                <a:lnTo>
                  <a:pt x="6776140" y="6862762"/>
                </a:lnTo>
                <a:lnTo>
                  <a:pt x="0" y="6862762"/>
                </a:lnTo>
                <a:lnTo>
                  <a:pt x="0" y="6314083"/>
                </a:lnTo>
                <a:lnTo>
                  <a:pt x="1" y="6314083"/>
                </a:lnTo>
                <a:lnTo>
                  <a:pt x="1" y="5882034"/>
                </a:lnTo>
                <a:lnTo>
                  <a:pt x="1" y="3935378"/>
                </a:lnTo>
                <a:lnTo>
                  <a:pt x="507750" y="3428999"/>
                </a:lnTo>
                <a:lnTo>
                  <a:pt x="1" y="292262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de-DE" dirty="0"/>
          </a:p>
        </p:txBody>
      </p:sp>
      <p:pic>
        <p:nvPicPr>
          <p:cNvPr id="5" name="Bildplatzhalter 4" descr="Ein Bild, das Wand, Korb, Container enthält.&#10;&#10;Automatisch generierte Beschreibung">
            <a:extLst>
              <a:ext uri="{FF2B5EF4-FFF2-40B4-BE49-F238E27FC236}">
                <a16:creationId xmlns:a16="http://schemas.microsoft.com/office/drawing/2014/main" id="{D91D0ABA-B410-489B-A492-7504EF8E03D0}"/>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9478" r="29478"/>
          <a:stretch>
            <a:fillRect/>
          </a:stretch>
        </p:blipFill>
        <p:spPr/>
      </p:pic>
      <p:sp>
        <p:nvSpPr>
          <p:cNvPr id="9" name="Textplatzhalter 8">
            <a:extLst>
              <a:ext uri="{FF2B5EF4-FFF2-40B4-BE49-F238E27FC236}">
                <a16:creationId xmlns:a16="http://schemas.microsoft.com/office/drawing/2014/main" id="{5BD2DB56-37A6-41D5-81D3-A3C1143A9477}"/>
              </a:ext>
            </a:extLst>
          </p:cNvPr>
          <p:cNvSpPr>
            <a:spLocks noGrp="1"/>
          </p:cNvSpPr>
          <p:nvPr>
            <p:ph type="body" sz="quarter" idx="16"/>
          </p:nvPr>
        </p:nvSpPr>
        <p:spPr>
          <a:xfrm>
            <a:off x="873145" y="540000"/>
            <a:ext cx="7740000" cy="917513"/>
          </a:xfrm>
        </p:spPr>
        <p:txBody>
          <a:bodyPr/>
          <a:lstStyle/>
          <a:p>
            <a:pPr>
              <a:lnSpc>
                <a:spcPct val="100000"/>
              </a:lnSpc>
            </a:pPr>
            <a:r>
              <a:rPr lang="de-DE" b="1" dirty="0">
                <a:latin typeface="Zapf Humanist 601"/>
              </a:rPr>
              <a:t>Mythosforschung / Altorientalistik</a:t>
            </a:r>
            <a:endParaRPr lang="de-DE" dirty="0"/>
          </a:p>
        </p:txBody>
      </p:sp>
      <p:sp>
        <p:nvSpPr>
          <p:cNvPr id="3" name="Inhaltsplatzhalter 2">
            <a:extLst>
              <a:ext uri="{FF2B5EF4-FFF2-40B4-BE49-F238E27FC236}">
                <a16:creationId xmlns:a16="http://schemas.microsoft.com/office/drawing/2014/main" id="{7668965F-6A6A-407B-8AE3-99E91CA67A59}"/>
              </a:ext>
            </a:extLst>
          </p:cNvPr>
          <p:cNvSpPr>
            <a:spLocks noGrp="1"/>
          </p:cNvSpPr>
          <p:nvPr>
            <p:ph sz="quarter" idx="17"/>
          </p:nvPr>
        </p:nvSpPr>
        <p:spPr/>
        <p:txBody>
          <a:bodyPr/>
          <a:lstStyle/>
          <a:p>
            <a:pPr marL="0" indent="0">
              <a:lnSpc>
                <a:spcPct val="100000"/>
              </a:lnSpc>
              <a:buNone/>
              <a:defRPr/>
            </a:pPr>
            <a:r>
              <a:rPr lang="de-DE" sz="2400" dirty="0">
                <a:solidFill>
                  <a:prstClr val="white"/>
                </a:solidFill>
                <a:latin typeface="Zapf Humanist 601 Ultra"/>
              </a:rPr>
              <a:t>Inhalte</a:t>
            </a:r>
            <a:endParaRPr lang="de-DE" sz="2200" dirty="0"/>
          </a:p>
          <a:p>
            <a:pPr marL="0" indent="0">
              <a:lnSpc>
                <a:spcPct val="100000"/>
              </a:lnSpc>
              <a:buNone/>
              <a:defRPr/>
            </a:pPr>
            <a:r>
              <a:rPr lang="de-DE" sz="2200" dirty="0"/>
              <a:t>Die ältesten Mythen der Menschheit u.v.m.</a:t>
            </a:r>
          </a:p>
          <a:p>
            <a:pPr>
              <a:lnSpc>
                <a:spcPct val="80000"/>
              </a:lnSpc>
              <a:defRPr/>
            </a:pPr>
            <a:r>
              <a:rPr lang="de-DE" sz="2200" dirty="0"/>
              <a:t>3000 - 4000 Jahre alte Tontafeln entziffern</a:t>
            </a:r>
          </a:p>
          <a:p>
            <a:pPr>
              <a:lnSpc>
                <a:spcPct val="80000"/>
              </a:lnSpc>
              <a:defRPr/>
            </a:pPr>
            <a:r>
              <a:rPr lang="de-DE" sz="2200" dirty="0"/>
              <a:t>Voraussetzung: sprachliche Begabung</a:t>
            </a:r>
          </a:p>
          <a:p>
            <a:pPr>
              <a:lnSpc>
                <a:spcPct val="80000"/>
              </a:lnSpc>
              <a:defRPr/>
            </a:pPr>
            <a:r>
              <a:rPr lang="de-DE" sz="2200" dirty="0"/>
              <a:t>Zugang: Innovative Methoden der Mythosforschung</a:t>
            </a:r>
          </a:p>
          <a:p>
            <a:pPr>
              <a:lnSpc>
                <a:spcPct val="80000"/>
              </a:lnSpc>
              <a:defRPr/>
            </a:pPr>
            <a:r>
              <a:rPr lang="de-DE" sz="2200" dirty="0"/>
              <a:t>entwickelt in eigenen Forschungsgruppen seit 2010</a:t>
            </a:r>
          </a:p>
          <a:p>
            <a:pPr>
              <a:lnSpc>
                <a:spcPct val="80000"/>
              </a:lnSpc>
              <a:defRPr/>
            </a:pPr>
            <a:r>
              <a:rPr lang="de-DE" sz="2200" dirty="0"/>
              <a:t>Ergebnisse für Weltbild &amp; Menschenbild, früheste Literatur und Religion</a:t>
            </a:r>
          </a:p>
          <a:p>
            <a:pPr marL="0" indent="0">
              <a:lnSpc>
                <a:spcPct val="100000"/>
              </a:lnSpc>
              <a:buNone/>
              <a:defRPr/>
            </a:pPr>
            <a:endParaRPr lang="de-DE" sz="2200" dirty="0"/>
          </a:p>
          <a:p>
            <a:pPr marL="0" indent="0">
              <a:lnSpc>
                <a:spcPct val="100000"/>
              </a:lnSpc>
              <a:buNone/>
              <a:defRPr/>
            </a:pPr>
            <a:r>
              <a:rPr lang="de-DE" sz="2200" dirty="0"/>
              <a:t>Schwerpunkt Mythosforschung / Altorientalistik international einzigartig: nur hier in Göttingen</a:t>
            </a:r>
          </a:p>
        </p:txBody>
      </p:sp>
      <p:sp>
        <p:nvSpPr>
          <p:cNvPr id="6" name="Rechteck 5">
            <a:extLst>
              <a:ext uri="{FF2B5EF4-FFF2-40B4-BE49-F238E27FC236}">
                <a16:creationId xmlns:a16="http://schemas.microsoft.com/office/drawing/2014/main" id="{59734D43-493A-4106-8C9B-8D8DC7F8B760}"/>
              </a:ext>
            </a:extLst>
          </p:cNvPr>
          <p:cNvSpPr/>
          <p:nvPr/>
        </p:nvSpPr>
        <p:spPr>
          <a:xfrm>
            <a:off x="154399" y="5589240"/>
            <a:ext cx="2230284" cy="1077218"/>
          </a:xfrm>
          <a:prstGeom prst="rect">
            <a:avLst/>
          </a:prstGeom>
          <a:solidFill>
            <a:srgbClr val="FFFFFF">
              <a:alpha val="69804"/>
            </a:srgbClr>
          </a:solidFill>
        </p:spPr>
        <p:txBody>
          <a:bodyPr wrap="square">
            <a:spAutoFit/>
          </a:bodyPr>
          <a:lstStyle/>
          <a:p>
            <a:pPr>
              <a:defRPr/>
            </a:pPr>
            <a:r>
              <a:rPr lang="de-DE" sz="1600" b="1" dirty="0" smtClean="0"/>
              <a:t>Abb.:</a:t>
            </a:r>
            <a:r>
              <a:rPr lang="de-DE" sz="1600" dirty="0" smtClean="0"/>
              <a:t> </a:t>
            </a:r>
            <a:r>
              <a:rPr lang="de-DE" sz="1600" dirty="0"/>
              <a:t>Tontafel ca. 3000 Jahre alt; der Weisheitsgott rettet den Helden aus der Sintflut</a:t>
            </a:r>
          </a:p>
        </p:txBody>
      </p:sp>
    </p:spTree>
    <p:extLst>
      <p:ext uri="{BB962C8B-B14F-4D97-AF65-F5344CB8AC3E}">
        <p14:creationId xmlns:p14="http://schemas.microsoft.com/office/powerpoint/2010/main" val="429086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platzhalter 4" descr="Ein Bild, das Wand, Korb, Container enthält.&#10;&#10;Automatisch generierte Beschreibung">
            <a:extLst>
              <a:ext uri="{FF2B5EF4-FFF2-40B4-BE49-F238E27FC236}">
                <a16:creationId xmlns:a16="http://schemas.microsoft.com/office/drawing/2014/main" id="{420FB7AF-68FA-44EE-B6D5-974C26B54665}"/>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9476" r="29476"/>
          <a:stretch>
            <a:fillRect/>
          </a:stretch>
        </p:blipFill>
        <p:spPr/>
      </p:pic>
      <p:sp>
        <p:nvSpPr>
          <p:cNvPr id="10" name="Textplatzhalter 8">
            <a:extLst>
              <a:ext uri="{FF2B5EF4-FFF2-40B4-BE49-F238E27FC236}">
                <a16:creationId xmlns:a16="http://schemas.microsoft.com/office/drawing/2014/main" id="{5BD2DB56-37A6-41D5-81D3-A3C1143A9477}"/>
              </a:ext>
            </a:extLst>
          </p:cNvPr>
          <p:cNvSpPr>
            <a:spLocks noGrp="1"/>
          </p:cNvSpPr>
          <p:nvPr>
            <p:ph type="body" sz="quarter" idx="16"/>
          </p:nvPr>
        </p:nvSpPr>
        <p:spPr>
          <a:xfrm>
            <a:off x="911424" y="392686"/>
            <a:ext cx="8136904" cy="917513"/>
          </a:xfrm>
        </p:spPr>
        <p:txBody>
          <a:bodyPr/>
          <a:lstStyle/>
          <a:p>
            <a:pPr>
              <a:lnSpc>
                <a:spcPct val="100000"/>
              </a:lnSpc>
            </a:pPr>
            <a:r>
              <a:rPr lang="de-DE" b="1" dirty="0">
                <a:latin typeface="Zapf Humanist 601"/>
              </a:rPr>
              <a:t>Mythosforschung / Altorientalistik</a:t>
            </a:r>
            <a:endParaRPr lang="de-DE" dirty="0"/>
          </a:p>
        </p:txBody>
      </p:sp>
      <p:sp>
        <p:nvSpPr>
          <p:cNvPr id="19" name="Inhaltsplatzhalter 18">
            <a:extLst>
              <a:ext uri="{FF2B5EF4-FFF2-40B4-BE49-F238E27FC236}">
                <a16:creationId xmlns:a16="http://schemas.microsoft.com/office/drawing/2014/main" id="{E8FE2CCE-8458-4F2A-817C-657EA15031DE}"/>
              </a:ext>
            </a:extLst>
          </p:cNvPr>
          <p:cNvSpPr>
            <a:spLocks noGrp="1"/>
          </p:cNvSpPr>
          <p:nvPr>
            <p:ph sz="quarter" idx="17"/>
          </p:nvPr>
        </p:nvSpPr>
        <p:spPr>
          <a:xfrm>
            <a:off x="2999656" y="1553243"/>
            <a:ext cx="6807661" cy="5038483"/>
          </a:xfrm>
        </p:spPr>
        <p:txBody>
          <a:bodyPr/>
          <a:lstStyle/>
          <a:p>
            <a:pPr marL="0" indent="0">
              <a:buNone/>
              <a:defRPr/>
            </a:pPr>
            <a:r>
              <a:rPr lang="de-DE" sz="2400" dirty="0">
                <a:latin typeface="+mj-lt"/>
              </a:rPr>
              <a:t>Berufsaussichten</a:t>
            </a:r>
            <a:endParaRPr lang="de-DE" sz="2200" dirty="0">
              <a:latin typeface="+mj-lt"/>
            </a:endParaRPr>
          </a:p>
          <a:p>
            <a:pPr>
              <a:defRPr/>
            </a:pPr>
            <a:r>
              <a:rPr lang="de-DE" sz="2200" b="1" dirty="0"/>
              <a:t>Forschung / Universität</a:t>
            </a:r>
          </a:p>
          <a:p>
            <a:pPr>
              <a:defRPr/>
            </a:pPr>
            <a:r>
              <a:rPr lang="de-DE" sz="2200" b="1" dirty="0"/>
              <a:t>Kulturbereich </a:t>
            </a:r>
          </a:p>
          <a:p>
            <a:pPr>
              <a:defRPr/>
            </a:pPr>
            <a:r>
              <a:rPr lang="de-DE" sz="2200" b="1" dirty="0" smtClean="0"/>
              <a:t>Journalismus </a:t>
            </a:r>
            <a:r>
              <a:rPr lang="de-DE" sz="2200" dirty="0"/>
              <a:t>(mit Zusatzausbildung), </a:t>
            </a:r>
            <a:endParaRPr lang="de-DE" sz="2200" dirty="0" smtClean="0"/>
          </a:p>
          <a:p>
            <a:pPr>
              <a:defRPr/>
            </a:pPr>
            <a:r>
              <a:rPr lang="de-DE" sz="2200" b="1" dirty="0" smtClean="0"/>
              <a:t>  Erwachsenenbildung </a:t>
            </a:r>
          </a:p>
          <a:p>
            <a:pPr>
              <a:defRPr/>
            </a:pPr>
            <a:r>
              <a:rPr lang="de-DE" sz="2200" b="1" dirty="0" smtClean="0"/>
              <a:t>…</a:t>
            </a:r>
            <a:endParaRPr lang="de-DE" sz="2200" b="1" dirty="0"/>
          </a:p>
          <a:p>
            <a:pPr marL="0" indent="0">
              <a:buNone/>
              <a:defRPr/>
            </a:pPr>
            <a:endParaRPr lang="de-DE" sz="2200" b="1" dirty="0" smtClean="0"/>
          </a:p>
          <a:p>
            <a:pPr marL="0" indent="0">
              <a:buNone/>
              <a:defRPr/>
            </a:pPr>
            <a:endParaRPr lang="de-DE" sz="2200" b="1" dirty="0"/>
          </a:p>
          <a:p>
            <a:pPr marL="0" indent="0">
              <a:buNone/>
              <a:defRPr/>
            </a:pPr>
            <a:r>
              <a:rPr lang="de-DE" sz="2200" dirty="0"/>
              <a:t>„Gib einem Menschen einen interessanten Gedanken und er ist einen Tag lang ausgefüllt. Gib ihm Mythosforschung / Altorientalistik und er ist sein Leben lang ausgefüllt.“ </a:t>
            </a:r>
            <a:endParaRPr lang="de-DE" sz="2200" dirty="0" smtClean="0"/>
          </a:p>
          <a:p>
            <a:pPr marL="0" indent="0">
              <a:buNone/>
              <a:defRPr/>
            </a:pPr>
            <a:r>
              <a:rPr lang="de-DE" sz="2000" i="1" dirty="0" smtClean="0"/>
              <a:t>Prof</a:t>
            </a:r>
            <a:r>
              <a:rPr lang="de-DE" sz="2000" i="1" dirty="0"/>
              <a:t>. Dr. A. Zgoll in Abwandlung einer chines. Weisheit</a:t>
            </a:r>
            <a:endParaRPr lang="de-DE" sz="2200" i="1" dirty="0"/>
          </a:p>
          <a:p>
            <a:endParaRPr lang="de-DE" sz="2200" dirty="0"/>
          </a:p>
        </p:txBody>
      </p:sp>
      <p:pic>
        <p:nvPicPr>
          <p:cNvPr id="35" name="Bildplatzhalter 34" descr="Ein Bild, das Text, alt, Stein, Baumaterial enthält.&#10;&#10;Automatisch generierte Beschreibung">
            <a:extLst>
              <a:ext uri="{FF2B5EF4-FFF2-40B4-BE49-F238E27FC236}">
                <a16:creationId xmlns:a16="http://schemas.microsoft.com/office/drawing/2014/main" id="{0618EFBD-5899-4445-BBC0-18DEA023E129}"/>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l="65466" t="7910" r="17955" b="11293"/>
          <a:stretch/>
        </p:blipFill>
        <p:spPr>
          <a:xfrm>
            <a:off x="9493250" y="0"/>
            <a:ext cx="2698750" cy="6853238"/>
          </a:xfrm>
          <a:custGeom>
            <a:avLst/>
            <a:gdLst>
              <a:gd name="connsiteX0" fmla="*/ 0 w 2698876"/>
              <a:gd name="connsiteY0" fmla="*/ 0 h 6853237"/>
              <a:gd name="connsiteX1" fmla="*/ 2698876 w 2698876"/>
              <a:gd name="connsiteY1" fmla="*/ 0 h 6853237"/>
              <a:gd name="connsiteX2" fmla="*/ 2698876 w 2698876"/>
              <a:gd name="connsiteY2" fmla="*/ 6853237 h 6853237"/>
              <a:gd name="connsiteX3" fmla="*/ 0 w 2698876"/>
              <a:gd name="connsiteY3" fmla="*/ 6853237 h 6853237"/>
              <a:gd name="connsiteX4" fmla="*/ 0 w 2698876"/>
              <a:gd name="connsiteY4" fmla="*/ 3921586 h 6853237"/>
              <a:gd name="connsiteX5" fmla="*/ 498695 w 2698876"/>
              <a:gd name="connsiteY5" fmla="*/ 3424236 h 6853237"/>
              <a:gd name="connsiteX6" fmla="*/ 0 w 2698876"/>
              <a:gd name="connsiteY6" fmla="*/ 2926887 h 685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876" h="6853237">
                <a:moveTo>
                  <a:pt x="0" y="0"/>
                </a:moveTo>
                <a:lnTo>
                  <a:pt x="2698876" y="0"/>
                </a:lnTo>
                <a:lnTo>
                  <a:pt x="2698876" y="6853237"/>
                </a:lnTo>
                <a:lnTo>
                  <a:pt x="0" y="6853237"/>
                </a:lnTo>
                <a:lnTo>
                  <a:pt x="0" y="3921586"/>
                </a:lnTo>
                <a:lnTo>
                  <a:pt x="498695" y="3424236"/>
                </a:lnTo>
                <a:lnTo>
                  <a:pt x="0" y="2926887"/>
                </a:lnTo>
                <a:close/>
              </a:path>
            </a:pathLst>
          </a:custGeom>
        </p:spPr>
      </p:pic>
      <p:sp>
        <p:nvSpPr>
          <p:cNvPr id="36" name="Rechteck 35">
            <a:extLst>
              <a:ext uri="{FF2B5EF4-FFF2-40B4-BE49-F238E27FC236}">
                <a16:creationId xmlns:a16="http://schemas.microsoft.com/office/drawing/2014/main" id="{696288AC-5A40-4149-9F43-EBFC4E045863}"/>
              </a:ext>
            </a:extLst>
          </p:cNvPr>
          <p:cNvSpPr/>
          <p:nvPr/>
        </p:nvSpPr>
        <p:spPr>
          <a:xfrm>
            <a:off x="154399" y="5589240"/>
            <a:ext cx="2230284" cy="1077218"/>
          </a:xfrm>
          <a:prstGeom prst="rect">
            <a:avLst/>
          </a:prstGeom>
          <a:solidFill>
            <a:srgbClr val="FFFFFF">
              <a:alpha val="69804"/>
            </a:srgbClr>
          </a:solidFill>
        </p:spPr>
        <p:txBody>
          <a:bodyPr wrap="square">
            <a:spAutoFit/>
          </a:bodyPr>
          <a:lstStyle/>
          <a:p>
            <a:pPr>
              <a:defRPr/>
            </a:pPr>
            <a:r>
              <a:rPr lang="de-DE" sz="1600" b="1" dirty="0" smtClean="0"/>
              <a:t>Abb.:</a:t>
            </a:r>
            <a:r>
              <a:rPr lang="de-DE" sz="1600" dirty="0" smtClean="0"/>
              <a:t> </a:t>
            </a:r>
            <a:r>
              <a:rPr lang="de-DE" sz="1600" dirty="0"/>
              <a:t>Tontafel ca. 3000 Jahre alt; der Weisheitsgott rettet den Helden aus der Sintflut</a:t>
            </a:r>
          </a:p>
        </p:txBody>
      </p:sp>
      <p:sp>
        <p:nvSpPr>
          <p:cNvPr id="37" name="Rechteck 36">
            <a:extLst>
              <a:ext uri="{FF2B5EF4-FFF2-40B4-BE49-F238E27FC236}">
                <a16:creationId xmlns:a16="http://schemas.microsoft.com/office/drawing/2014/main" id="{73F0BF01-FFEC-4A61-85DB-6AAA74F14BDD}"/>
              </a:ext>
            </a:extLst>
          </p:cNvPr>
          <p:cNvSpPr/>
          <p:nvPr/>
        </p:nvSpPr>
        <p:spPr>
          <a:xfrm>
            <a:off x="9807317" y="5664150"/>
            <a:ext cx="2230284" cy="1077218"/>
          </a:xfrm>
          <a:prstGeom prst="rect">
            <a:avLst/>
          </a:prstGeom>
          <a:solidFill>
            <a:srgbClr val="FFFFFF">
              <a:alpha val="69804"/>
            </a:srgbClr>
          </a:solidFill>
        </p:spPr>
        <p:txBody>
          <a:bodyPr wrap="square">
            <a:spAutoFit/>
          </a:bodyPr>
          <a:lstStyle/>
          <a:p>
            <a:pPr>
              <a:defRPr/>
            </a:pPr>
            <a:r>
              <a:rPr lang="de-DE" sz="1600" b="1" dirty="0" smtClean="0"/>
              <a:t>Abb.:</a:t>
            </a:r>
            <a:r>
              <a:rPr lang="de-DE" sz="1600" dirty="0" smtClean="0"/>
              <a:t> </a:t>
            </a:r>
            <a:r>
              <a:rPr lang="de-DE" sz="1600" dirty="0"/>
              <a:t>Rollsiegel mit Inschrift und Kämpfen von Göttern und mythischen Wesen</a:t>
            </a:r>
          </a:p>
        </p:txBody>
      </p:sp>
    </p:spTree>
    <p:extLst>
      <p:ext uri="{BB962C8B-B14F-4D97-AF65-F5344CB8AC3E}">
        <p14:creationId xmlns:p14="http://schemas.microsoft.com/office/powerpoint/2010/main" val="300039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2_Office">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Philosophische Fakultät CD">
      <a:majorFont>
        <a:latin typeface="Zapf Humanist 601 Ultra"/>
        <a:ea typeface=""/>
        <a:cs typeface=""/>
      </a:majorFont>
      <a:minorFont>
        <a:latin typeface="Zapf Humanist 601"/>
        <a:ea typeface=""/>
        <a:cs typeface=""/>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Benutzerdefiniertes Design">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Philosophische Fakultät CD">
      <a:majorFont>
        <a:latin typeface="Zapf Humanist 601 Ultra"/>
        <a:ea typeface=""/>
        <a:cs typeface=""/>
      </a:majorFont>
      <a:minorFont>
        <a:latin typeface="Zapf Humanist 601"/>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nutzerdefiniertes Design">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Philosophische Fakultät CD">
      <a:majorFont>
        <a:latin typeface="Zapf Humanist 601 Ultra"/>
        <a:ea typeface=""/>
        <a:cs typeface=""/>
      </a:majorFont>
      <a:minorFont>
        <a:latin typeface="Zapf Humanist 601"/>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4687</Words>
  <Application>Microsoft Office PowerPoint</Application>
  <DocSecurity>0</DocSecurity>
  <PresentationFormat>Breitbild</PresentationFormat>
  <Paragraphs>403</Paragraphs>
  <Slides>27</Slides>
  <Notes>26</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27</vt:i4>
      </vt:variant>
    </vt:vector>
  </HeadingPairs>
  <TitlesOfParts>
    <vt:vector size="35" baseType="lpstr">
      <vt:lpstr>Zapf Humanist 601 Ultra</vt:lpstr>
      <vt:lpstr>Zapf Humanist 601</vt:lpstr>
      <vt:lpstr>Arial</vt:lpstr>
      <vt:lpstr>Calibri</vt:lpstr>
      <vt:lpstr>Wingdings</vt:lpstr>
      <vt:lpstr>2_Office</vt:lpstr>
      <vt:lpstr>Benutzerdefiniertes Design</vt:lpstr>
      <vt:lpstr>1_Benutzerdefiniertes Design</vt:lpstr>
      <vt:lpstr> Vergangenes und Modernes  entdecken und bewahren  für die Zukunft!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Guido Albrecht-Böning</dc:creator>
  <cp:keywords/>
  <dc:description/>
  <cp:lastModifiedBy>Wolff, Eva</cp:lastModifiedBy>
  <cp:revision>257</cp:revision>
  <dcterms:created xsi:type="dcterms:W3CDTF">2021-01-27T00:36:24Z</dcterms:created>
  <dcterms:modified xsi:type="dcterms:W3CDTF">2021-03-06T23:34:44Z</dcterms:modified>
  <cp:category/>
  <dc:identifier/>
  <cp:contentStatus/>
  <dc:language/>
  <cp:version/>
</cp:coreProperties>
</file>