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A34ACD-3B2A-4CD1-B2F2-AEFF582DF94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5E5A9647-2283-45C6-9653-8DE1FC28D140}">
      <dgm:prSet phldrT="[Text]"/>
      <dgm:spPr/>
      <dgm:t>
        <a:bodyPr/>
        <a:lstStyle/>
        <a:p>
          <a:r>
            <a:rPr lang="de-DE" dirty="0" smtClean="0"/>
            <a:t>August/ September 2010: Beauftragung und Abstimmung mit  ESMU</a:t>
          </a:r>
          <a:endParaRPr lang="de-DE" dirty="0"/>
        </a:p>
      </dgm:t>
    </dgm:pt>
    <dgm:pt modelId="{5D8FE76C-774A-415C-BC33-95D1F9D25596}" type="parTrans" cxnId="{B233CE33-D10D-4CFF-B439-677ED669A726}">
      <dgm:prSet/>
      <dgm:spPr/>
      <dgm:t>
        <a:bodyPr/>
        <a:lstStyle/>
        <a:p>
          <a:endParaRPr lang="de-DE"/>
        </a:p>
      </dgm:t>
    </dgm:pt>
    <dgm:pt modelId="{AC8808DC-E0B1-4F7C-A46E-DCC886892E16}" type="sibTrans" cxnId="{B233CE33-D10D-4CFF-B439-677ED669A726}">
      <dgm:prSet/>
      <dgm:spPr/>
      <dgm:t>
        <a:bodyPr/>
        <a:lstStyle/>
        <a:p>
          <a:endParaRPr lang="de-DE"/>
        </a:p>
      </dgm:t>
    </dgm:pt>
    <dgm:pt modelId="{B02A7CF6-5CA1-4C71-BDC2-720DF27BA7C1}">
      <dgm:prSet phldrT="[Text]"/>
      <dgm:spPr/>
      <dgm:t>
        <a:bodyPr/>
        <a:lstStyle/>
        <a:p>
          <a:r>
            <a:rPr lang="de-DE" dirty="0" smtClean="0"/>
            <a:t>Oktober-Dezember 2010: Berichte werden erstellt und abgegeben, Entwicklung der Fragekataloge für moderierte Gespräche</a:t>
          </a:r>
          <a:endParaRPr lang="de-DE" dirty="0"/>
        </a:p>
      </dgm:t>
    </dgm:pt>
    <dgm:pt modelId="{9A12EABB-C701-4ED1-B263-4FD3D1AC626F}" type="parTrans" cxnId="{7F0E5BD4-67C5-4F5B-B8C3-F28F7EB6781F}">
      <dgm:prSet/>
      <dgm:spPr/>
      <dgm:t>
        <a:bodyPr/>
        <a:lstStyle/>
        <a:p>
          <a:endParaRPr lang="de-DE"/>
        </a:p>
      </dgm:t>
    </dgm:pt>
    <dgm:pt modelId="{D9181093-1A7D-43B2-9612-D1779BF0EBEB}" type="sibTrans" cxnId="{7F0E5BD4-67C5-4F5B-B8C3-F28F7EB6781F}">
      <dgm:prSet/>
      <dgm:spPr/>
      <dgm:t>
        <a:bodyPr/>
        <a:lstStyle/>
        <a:p>
          <a:endParaRPr lang="de-DE"/>
        </a:p>
      </dgm:t>
    </dgm:pt>
    <dgm:pt modelId="{4E31D3F8-B103-45DE-877D-BA275F91E18E}">
      <dgm:prSet phldrT="[Text]"/>
      <dgm:spPr/>
      <dgm:t>
        <a:bodyPr/>
        <a:lstStyle/>
        <a:p>
          <a:r>
            <a:rPr lang="de-DE" dirty="0" smtClean="0"/>
            <a:t>Januar 2011: Durchführung moderierter Gespräche</a:t>
          </a:r>
          <a:endParaRPr lang="de-DE" dirty="0"/>
        </a:p>
      </dgm:t>
    </dgm:pt>
    <dgm:pt modelId="{E80AEB2F-631C-4A8E-A42C-1FE06190D48F}" type="parTrans" cxnId="{1D9E7E36-8FB9-47D4-90DF-0A89E9ABFA9C}">
      <dgm:prSet/>
      <dgm:spPr/>
      <dgm:t>
        <a:bodyPr/>
        <a:lstStyle/>
        <a:p>
          <a:endParaRPr lang="de-DE"/>
        </a:p>
      </dgm:t>
    </dgm:pt>
    <dgm:pt modelId="{00A590B8-D5B2-4229-829A-9B7847122194}" type="sibTrans" cxnId="{1D9E7E36-8FB9-47D4-90DF-0A89E9ABFA9C}">
      <dgm:prSet/>
      <dgm:spPr/>
      <dgm:t>
        <a:bodyPr/>
        <a:lstStyle/>
        <a:p>
          <a:endParaRPr lang="de-DE"/>
        </a:p>
      </dgm:t>
    </dgm:pt>
    <dgm:pt modelId="{3A2C428D-7650-46D5-B8E3-520CA434B30E}">
      <dgm:prSet/>
      <dgm:spPr/>
      <dgm:t>
        <a:bodyPr/>
        <a:lstStyle/>
        <a:p>
          <a:r>
            <a:rPr lang="de-DE" dirty="0" smtClean="0"/>
            <a:t>Februar 2011: Erstellung des externen Berichts, Gelegenheit zur Stellungnahme, Abgabe Bericht </a:t>
          </a:r>
          <a:endParaRPr lang="de-DE" dirty="0"/>
        </a:p>
      </dgm:t>
    </dgm:pt>
    <dgm:pt modelId="{15F22F9F-F185-4A9C-86E0-F72934255B05}" type="parTrans" cxnId="{D261CC18-008D-47CF-896D-9C7718BFA739}">
      <dgm:prSet/>
      <dgm:spPr/>
      <dgm:t>
        <a:bodyPr/>
        <a:lstStyle/>
        <a:p>
          <a:endParaRPr lang="de-DE"/>
        </a:p>
      </dgm:t>
    </dgm:pt>
    <dgm:pt modelId="{45595931-11C2-4E26-A207-1FCBD6CF6DEB}" type="sibTrans" cxnId="{D261CC18-008D-47CF-896D-9C7718BFA739}">
      <dgm:prSet/>
      <dgm:spPr/>
      <dgm:t>
        <a:bodyPr/>
        <a:lstStyle/>
        <a:p>
          <a:endParaRPr lang="de-DE"/>
        </a:p>
      </dgm:t>
    </dgm:pt>
    <dgm:pt modelId="{7832A049-E768-43D1-9978-9827E6359118}">
      <dgm:prSet/>
      <dgm:spPr/>
      <dgm:t>
        <a:bodyPr/>
        <a:lstStyle/>
        <a:p>
          <a:r>
            <a:rPr lang="de-DE" dirty="0" smtClean="0"/>
            <a:t>März 2011: Präsentation der Evaluationsergebnisse </a:t>
          </a:r>
          <a:endParaRPr lang="de-DE" dirty="0"/>
        </a:p>
      </dgm:t>
    </dgm:pt>
    <dgm:pt modelId="{4B71A152-15F6-46F8-8F88-E4B5BD40C32B}" type="parTrans" cxnId="{0FBD134E-09F1-4905-BA73-993123E168EB}">
      <dgm:prSet/>
      <dgm:spPr/>
      <dgm:t>
        <a:bodyPr/>
        <a:lstStyle/>
        <a:p>
          <a:endParaRPr lang="de-DE"/>
        </a:p>
      </dgm:t>
    </dgm:pt>
    <dgm:pt modelId="{CA13EBEA-D6E8-42A8-A4B2-FB60EFDB5FA4}" type="sibTrans" cxnId="{0FBD134E-09F1-4905-BA73-993123E168EB}">
      <dgm:prSet/>
      <dgm:spPr/>
      <dgm:t>
        <a:bodyPr/>
        <a:lstStyle/>
        <a:p>
          <a:endParaRPr lang="de-DE"/>
        </a:p>
      </dgm:t>
    </dgm:pt>
    <dgm:pt modelId="{201E3374-3161-48F5-8865-794EF44D2C3A}" type="pres">
      <dgm:prSet presAssocID="{64A34ACD-3B2A-4CD1-B2F2-AEFF582DF94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7CAFF842-29F3-4BFC-A0CE-EAA55C7A66C4}" type="pres">
      <dgm:prSet presAssocID="{64A34ACD-3B2A-4CD1-B2F2-AEFF582DF943}" presName="dummyMaxCanvas" presStyleCnt="0">
        <dgm:presLayoutVars/>
      </dgm:prSet>
      <dgm:spPr/>
    </dgm:pt>
    <dgm:pt modelId="{CEF0BD16-683A-477C-9DC3-05A19B4D3547}" type="pres">
      <dgm:prSet presAssocID="{64A34ACD-3B2A-4CD1-B2F2-AEFF582DF943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2DD9811-9C54-4769-B78A-BED131A92407}" type="pres">
      <dgm:prSet presAssocID="{64A34ACD-3B2A-4CD1-B2F2-AEFF582DF943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003825E-53AD-4F09-B84E-57970361CD35}" type="pres">
      <dgm:prSet presAssocID="{64A34ACD-3B2A-4CD1-B2F2-AEFF582DF943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85733FD-B6C5-47AD-B686-52D23E62BBFB}" type="pres">
      <dgm:prSet presAssocID="{64A34ACD-3B2A-4CD1-B2F2-AEFF582DF943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CE718EA-D9D7-4659-8B1B-F306EF7D5AC5}" type="pres">
      <dgm:prSet presAssocID="{64A34ACD-3B2A-4CD1-B2F2-AEFF582DF943}" presName="FiveNodes_5" presStyleLbl="node1" presStyleIdx="4" presStyleCnt="5" custLinFactNeighborX="1240" custLinFactNeighborY="-590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8A7A32F-A798-472C-8767-DC38E72679A4}" type="pres">
      <dgm:prSet presAssocID="{64A34ACD-3B2A-4CD1-B2F2-AEFF582DF943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3B99349-5BE9-4CAD-BCE1-29BE7B81326C}" type="pres">
      <dgm:prSet presAssocID="{64A34ACD-3B2A-4CD1-B2F2-AEFF582DF943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A0ECACA-27F0-40D3-8667-527D62E4FAFC}" type="pres">
      <dgm:prSet presAssocID="{64A34ACD-3B2A-4CD1-B2F2-AEFF582DF943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3DEFE21-4C63-4327-8EF3-639C61D4065F}" type="pres">
      <dgm:prSet presAssocID="{64A34ACD-3B2A-4CD1-B2F2-AEFF582DF943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901949D-4A0C-4CE7-88E1-690A78BA126E}" type="pres">
      <dgm:prSet presAssocID="{64A34ACD-3B2A-4CD1-B2F2-AEFF582DF943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9C3250F-A506-4CA0-9247-655DD6F7FEBA}" type="pres">
      <dgm:prSet presAssocID="{64A34ACD-3B2A-4CD1-B2F2-AEFF582DF943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A4AE5F6-2398-4F19-8124-E50B703A5CE1}" type="pres">
      <dgm:prSet presAssocID="{64A34ACD-3B2A-4CD1-B2F2-AEFF582DF943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5D9397F-DA4A-44FE-BA26-F9043DA6CD61}" type="pres">
      <dgm:prSet presAssocID="{64A34ACD-3B2A-4CD1-B2F2-AEFF582DF943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D3A2377-6459-4D68-83C1-D4B68AB9ED30}" type="pres">
      <dgm:prSet presAssocID="{64A34ACD-3B2A-4CD1-B2F2-AEFF582DF943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B72A684A-68AA-4DBF-9B54-22A618927721}" type="presOf" srcId="{7832A049-E768-43D1-9978-9827E6359118}" destId="{2CE718EA-D9D7-4659-8B1B-F306EF7D5AC5}" srcOrd="0" destOrd="0" presId="urn:microsoft.com/office/officeart/2005/8/layout/vProcess5"/>
    <dgm:cxn modelId="{7F0E5BD4-67C5-4F5B-B8C3-F28F7EB6781F}" srcId="{64A34ACD-3B2A-4CD1-B2F2-AEFF582DF943}" destId="{B02A7CF6-5CA1-4C71-BDC2-720DF27BA7C1}" srcOrd="1" destOrd="0" parTransId="{9A12EABB-C701-4ED1-B263-4FD3D1AC626F}" sibTransId="{D9181093-1A7D-43B2-9612-D1779BF0EBEB}"/>
    <dgm:cxn modelId="{B00F2A93-27E2-44E6-89C3-FEAE2A2B0DE2}" type="presOf" srcId="{5E5A9647-2283-45C6-9653-8DE1FC28D140}" destId="{CEF0BD16-683A-477C-9DC3-05A19B4D3547}" srcOrd="0" destOrd="0" presId="urn:microsoft.com/office/officeart/2005/8/layout/vProcess5"/>
    <dgm:cxn modelId="{F6F1EF7E-5EAF-4D9E-AC03-9F995BAE2825}" type="presOf" srcId="{B02A7CF6-5CA1-4C71-BDC2-720DF27BA7C1}" destId="{62DD9811-9C54-4769-B78A-BED131A92407}" srcOrd="0" destOrd="0" presId="urn:microsoft.com/office/officeart/2005/8/layout/vProcess5"/>
    <dgm:cxn modelId="{2CF761F3-88D9-4E87-A1D2-9D148B55AE6A}" type="presOf" srcId="{3A2C428D-7650-46D5-B8E3-520CA434B30E}" destId="{15D9397F-DA4A-44FE-BA26-F9043DA6CD61}" srcOrd="1" destOrd="0" presId="urn:microsoft.com/office/officeart/2005/8/layout/vProcess5"/>
    <dgm:cxn modelId="{BDD6067C-36CC-4361-896C-3033AE7FC9C6}" type="presOf" srcId="{5E5A9647-2283-45C6-9653-8DE1FC28D140}" destId="{C901949D-4A0C-4CE7-88E1-690A78BA126E}" srcOrd="1" destOrd="0" presId="urn:microsoft.com/office/officeart/2005/8/layout/vProcess5"/>
    <dgm:cxn modelId="{B233CE33-D10D-4CFF-B439-677ED669A726}" srcId="{64A34ACD-3B2A-4CD1-B2F2-AEFF582DF943}" destId="{5E5A9647-2283-45C6-9653-8DE1FC28D140}" srcOrd="0" destOrd="0" parTransId="{5D8FE76C-774A-415C-BC33-95D1F9D25596}" sibTransId="{AC8808DC-E0B1-4F7C-A46E-DCC886892E16}"/>
    <dgm:cxn modelId="{7BE46C77-B132-4330-9335-BCFBEBE0AD9B}" type="presOf" srcId="{64A34ACD-3B2A-4CD1-B2F2-AEFF582DF943}" destId="{201E3374-3161-48F5-8865-794EF44D2C3A}" srcOrd="0" destOrd="0" presId="urn:microsoft.com/office/officeart/2005/8/layout/vProcess5"/>
    <dgm:cxn modelId="{3C0408D6-C494-4B40-BE3D-3CE82CAE63DA}" type="presOf" srcId="{4E31D3F8-B103-45DE-877D-BA275F91E18E}" destId="{5003825E-53AD-4F09-B84E-57970361CD35}" srcOrd="0" destOrd="0" presId="urn:microsoft.com/office/officeart/2005/8/layout/vProcess5"/>
    <dgm:cxn modelId="{0FBD134E-09F1-4905-BA73-993123E168EB}" srcId="{64A34ACD-3B2A-4CD1-B2F2-AEFF582DF943}" destId="{7832A049-E768-43D1-9978-9827E6359118}" srcOrd="4" destOrd="0" parTransId="{4B71A152-15F6-46F8-8F88-E4B5BD40C32B}" sibTransId="{CA13EBEA-D6E8-42A8-A4B2-FB60EFDB5FA4}"/>
    <dgm:cxn modelId="{C0FC68E3-B47B-4D04-A359-84B88003F155}" type="presOf" srcId="{4E31D3F8-B103-45DE-877D-BA275F91E18E}" destId="{4A4AE5F6-2398-4F19-8124-E50B703A5CE1}" srcOrd="1" destOrd="0" presId="urn:microsoft.com/office/officeart/2005/8/layout/vProcess5"/>
    <dgm:cxn modelId="{5DA46FD5-BFA9-44B3-9B8C-6FD794F337BD}" type="presOf" srcId="{00A590B8-D5B2-4229-829A-9B7847122194}" destId="{EA0ECACA-27F0-40D3-8667-527D62E4FAFC}" srcOrd="0" destOrd="0" presId="urn:microsoft.com/office/officeart/2005/8/layout/vProcess5"/>
    <dgm:cxn modelId="{322957A2-3B12-46F9-ABCF-46EE1E7A3E81}" type="presOf" srcId="{7832A049-E768-43D1-9978-9827E6359118}" destId="{DD3A2377-6459-4D68-83C1-D4B68AB9ED30}" srcOrd="1" destOrd="0" presId="urn:microsoft.com/office/officeart/2005/8/layout/vProcess5"/>
    <dgm:cxn modelId="{5EAE9187-C47E-47A4-91AC-6CFA1239798F}" type="presOf" srcId="{D9181093-1A7D-43B2-9612-D1779BF0EBEB}" destId="{23B99349-5BE9-4CAD-BCE1-29BE7B81326C}" srcOrd="0" destOrd="0" presId="urn:microsoft.com/office/officeart/2005/8/layout/vProcess5"/>
    <dgm:cxn modelId="{1D9E7E36-8FB9-47D4-90DF-0A89E9ABFA9C}" srcId="{64A34ACD-3B2A-4CD1-B2F2-AEFF582DF943}" destId="{4E31D3F8-B103-45DE-877D-BA275F91E18E}" srcOrd="2" destOrd="0" parTransId="{E80AEB2F-631C-4A8E-A42C-1FE06190D48F}" sibTransId="{00A590B8-D5B2-4229-829A-9B7847122194}"/>
    <dgm:cxn modelId="{1C961642-7949-4F07-9150-E560E5E19648}" type="presOf" srcId="{AC8808DC-E0B1-4F7C-A46E-DCC886892E16}" destId="{B8A7A32F-A798-472C-8767-DC38E72679A4}" srcOrd="0" destOrd="0" presId="urn:microsoft.com/office/officeart/2005/8/layout/vProcess5"/>
    <dgm:cxn modelId="{D261CC18-008D-47CF-896D-9C7718BFA739}" srcId="{64A34ACD-3B2A-4CD1-B2F2-AEFF582DF943}" destId="{3A2C428D-7650-46D5-B8E3-520CA434B30E}" srcOrd="3" destOrd="0" parTransId="{15F22F9F-F185-4A9C-86E0-F72934255B05}" sibTransId="{45595931-11C2-4E26-A207-1FCBD6CF6DEB}"/>
    <dgm:cxn modelId="{1EF96CE2-7CA9-4FC7-ABD4-B13B35EAD07C}" type="presOf" srcId="{B02A7CF6-5CA1-4C71-BDC2-720DF27BA7C1}" destId="{E9C3250F-A506-4CA0-9247-655DD6F7FEBA}" srcOrd="1" destOrd="0" presId="urn:microsoft.com/office/officeart/2005/8/layout/vProcess5"/>
    <dgm:cxn modelId="{F039D55E-425E-4BB1-9B72-97F44DFF0B48}" type="presOf" srcId="{3A2C428D-7650-46D5-B8E3-520CA434B30E}" destId="{885733FD-B6C5-47AD-B686-52D23E62BBFB}" srcOrd="0" destOrd="0" presId="urn:microsoft.com/office/officeart/2005/8/layout/vProcess5"/>
    <dgm:cxn modelId="{081FEC1C-A7F3-4334-B2FC-BE1A8D422BD6}" type="presOf" srcId="{45595931-11C2-4E26-A207-1FCBD6CF6DEB}" destId="{A3DEFE21-4C63-4327-8EF3-639C61D4065F}" srcOrd="0" destOrd="0" presId="urn:microsoft.com/office/officeart/2005/8/layout/vProcess5"/>
    <dgm:cxn modelId="{D0266F18-B218-466D-AD94-33A27307FD2D}" type="presParOf" srcId="{201E3374-3161-48F5-8865-794EF44D2C3A}" destId="{7CAFF842-29F3-4BFC-A0CE-EAA55C7A66C4}" srcOrd="0" destOrd="0" presId="urn:microsoft.com/office/officeart/2005/8/layout/vProcess5"/>
    <dgm:cxn modelId="{86665C25-C4AB-4B49-827B-D0F93DDA7CF0}" type="presParOf" srcId="{201E3374-3161-48F5-8865-794EF44D2C3A}" destId="{CEF0BD16-683A-477C-9DC3-05A19B4D3547}" srcOrd="1" destOrd="0" presId="urn:microsoft.com/office/officeart/2005/8/layout/vProcess5"/>
    <dgm:cxn modelId="{63D3046D-9EBF-4494-9404-C18ADD7D0356}" type="presParOf" srcId="{201E3374-3161-48F5-8865-794EF44D2C3A}" destId="{62DD9811-9C54-4769-B78A-BED131A92407}" srcOrd="2" destOrd="0" presId="urn:microsoft.com/office/officeart/2005/8/layout/vProcess5"/>
    <dgm:cxn modelId="{9AD8B112-7649-47E8-BA8F-44104775A7C3}" type="presParOf" srcId="{201E3374-3161-48F5-8865-794EF44D2C3A}" destId="{5003825E-53AD-4F09-B84E-57970361CD35}" srcOrd="3" destOrd="0" presId="urn:microsoft.com/office/officeart/2005/8/layout/vProcess5"/>
    <dgm:cxn modelId="{0C49D98D-B5A0-4E5D-B321-0DF6C743F4A5}" type="presParOf" srcId="{201E3374-3161-48F5-8865-794EF44D2C3A}" destId="{885733FD-B6C5-47AD-B686-52D23E62BBFB}" srcOrd="4" destOrd="0" presId="urn:microsoft.com/office/officeart/2005/8/layout/vProcess5"/>
    <dgm:cxn modelId="{572031DC-7D97-40B7-BD91-D44ABE71B3A7}" type="presParOf" srcId="{201E3374-3161-48F5-8865-794EF44D2C3A}" destId="{2CE718EA-D9D7-4659-8B1B-F306EF7D5AC5}" srcOrd="5" destOrd="0" presId="urn:microsoft.com/office/officeart/2005/8/layout/vProcess5"/>
    <dgm:cxn modelId="{2ED07675-B911-4EFC-A27B-0730F3643831}" type="presParOf" srcId="{201E3374-3161-48F5-8865-794EF44D2C3A}" destId="{B8A7A32F-A798-472C-8767-DC38E72679A4}" srcOrd="6" destOrd="0" presId="urn:microsoft.com/office/officeart/2005/8/layout/vProcess5"/>
    <dgm:cxn modelId="{359840A2-AD78-4F82-8501-6C80ABD6DF18}" type="presParOf" srcId="{201E3374-3161-48F5-8865-794EF44D2C3A}" destId="{23B99349-5BE9-4CAD-BCE1-29BE7B81326C}" srcOrd="7" destOrd="0" presId="urn:microsoft.com/office/officeart/2005/8/layout/vProcess5"/>
    <dgm:cxn modelId="{F633A15C-EF31-479A-9C93-2250A0658B10}" type="presParOf" srcId="{201E3374-3161-48F5-8865-794EF44D2C3A}" destId="{EA0ECACA-27F0-40D3-8667-527D62E4FAFC}" srcOrd="8" destOrd="0" presId="urn:microsoft.com/office/officeart/2005/8/layout/vProcess5"/>
    <dgm:cxn modelId="{780B5BB0-7B0C-422B-B2D7-D7DAA3D62509}" type="presParOf" srcId="{201E3374-3161-48F5-8865-794EF44D2C3A}" destId="{A3DEFE21-4C63-4327-8EF3-639C61D4065F}" srcOrd="9" destOrd="0" presId="urn:microsoft.com/office/officeart/2005/8/layout/vProcess5"/>
    <dgm:cxn modelId="{B4AFCBF6-AC66-4303-80F4-85F691B2E668}" type="presParOf" srcId="{201E3374-3161-48F5-8865-794EF44D2C3A}" destId="{C901949D-4A0C-4CE7-88E1-690A78BA126E}" srcOrd="10" destOrd="0" presId="urn:microsoft.com/office/officeart/2005/8/layout/vProcess5"/>
    <dgm:cxn modelId="{5BD14D1C-FFB9-4A0C-A364-D3FD746A0320}" type="presParOf" srcId="{201E3374-3161-48F5-8865-794EF44D2C3A}" destId="{E9C3250F-A506-4CA0-9247-655DD6F7FEBA}" srcOrd="11" destOrd="0" presId="urn:microsoft.com/office/officeart/2005/8/layout/vProcess5"/>
    <dgm:cxn modelId="{4C217C99-5F4F-4E64-A5A2-A43E6A6D017A}" type="presParOf" srcId="{201E3374-3161-48F5-8865-794EF44D2C3A}" destId="{4A4AE5F6-2398-4F19-8124-E50B703A5CE1}" srcOrd="12" destOrd="0" presId="urn:microsoft.com/office/officeart/2005/8/layout/vProcess5"/>
    <dgm:cxn modelId="{F4C359DC-E4E6-4120-9A81-D41A7291B591}" type="presParOf" srcId="{201E3374-3161-48F5-8865-794EF44D2C3A}" destId="{15D9397F-DA4A-44FE-BA26-F9043DA6CD61}" srcOrd="13" destOrd="0" presId="urn:microsoft.com/office/officeart/2005/8/layout/vProcess5"/>
    <dgm:cxn modelId="{6F9DDCA0-FA08-4606-A061-5E8EFC5E607B}" type="presParOf" srcId="{201E3374-3161-48F5-8865-794EF44D2C3A}" destId="{DD3A2377-6459-4D68-83C1-D4B68AB9ED30}" srcOrd="14" destOrd="0" presId="urn:microsoft.com/office/officeart/2005/8/layout/vProcess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F0BD16-683A-477C-9DC3-05A19B4D3547}">
      <dsp:nvSpPr>
        <dsp:cNvPr id="0" name=""/>
        <dsp:cNvSpPr/>
      </dsp:nvSpPr>
      <dsp:spPr>
        <a:xfrm>
          <a:off x="0" y="0"/>
          <a:ext cx="5984748" cy="822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/>
            <a:t>August/ September 2010: Beauftragung und Abstimmung mit  ESMU</a:t>
          </a:r>
          <a:endParaRPr lang="de-DE" sz="1500" kern="1200" dirty="0"/>
        </a:p>
      </dsp:txBody>
      <dsp:txXfrm>
        <a:off x="0" y="0"/>
        <a:ext cx="5048630" cy="822960"/>
      </dsp:txXfrm>
    </dsp:sp>
    <dsp:sp modelId="{62DD9811-9C54-4769-B78A-BED131A92407}">
      <dsp:nvSpPr>
        <dsp:cNvPr id="0" name=""/>
        <dsp:cNvSpPr/>
      </dsp:nvSpPr>
      <dsp:spPr>
        <a:xfrm>
          <a:off x="446913" y="937260"/>
          <a:ext cx="5984748" cy="822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/>
            <a:t>Oktober-Dezember 2010: Berichte werden erstellt und abgegeben, Entwicklung der Fragekataloge für moderierte Gespräche</a:t>
          </a:r>
          <a:endParaRPr lang="de-DE" sz="1500" kern="1200" dirty="0"/>
        </a:p>
      </dsp:txBody>
      <dsp:txXfrm>
        <a:off x="446913" y="937260"/>
        <a:ext cx="5002910" cy="822960"/>
      </dsp:txXfrm>
    </dsp:sp>
    <dsp:sp modelId="{5003825E-53AD-4F09-B84E-57970361CD35}">
      <dsp:nvSpPr>
        <dsp:cNvPr id="0" name=""/>
        <dsp:cNvSpPr/>
      </dsp:nvSpPr>
      <dsp:spPr>
        <a:xfrm>
          <a:off x="893826" y="1874520"/>
          <a:ext cx="5984748" cy="822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/>
            <a:t>Januar 2011: Durchführung moderierter Gespräche</a:t>
          </a:r>
          <a:endParaRPr lang="de-DE" sz="1500" kern="1200" dirty="0"/>
        </a:p>
      </dsp:txBody>
      <dsp:txXfrm>
        <a:off x="893826" y="1874520"/>
        <a:ext cx="5002911" cy="822960"/>
      </dsp:txXfrm>
    </dsp:sp>
    <dsp:sp modelId="{885733FD-B6C5-47AD-B686-52D23E62BBFB}">
      <dsp:nvSpPr>
        <dsp:cNvPr id="0" name=""/>
        <dsp:cNvSpPr/>
      </dsp:nvSpPr>
      <dsp:spPr>
        <a:xfrm>
          <a:off x="1340739" y="2811780"/>
          <a:ext cx="5984748" cy="822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/>
            <a:t>Februar 2011: Erstellung des externen Berichts, Gelegenheit zur Stellungnahme, Abgabe Bericht </a:t>
          </a:r>
          <a:endParaRPr lang="de-DE" sz="1500" kern="1200" dirty="0"/>
        </a:p>
      </dsp:txBody>
      <dsp:txXfrm>
        <a:off x="1340739" y="2811780"/>
        <a:ext cx="5002911" cy="822960"/>
      </dsp:txXfrm>
    </dsp:sp>
    <dsp:sp modelId="{2CE718EA-D9D7-4659-8B1B-F306EF7D5AC5}">
      <dsp:nvSpPr>
        <dsp:cNvPr id="0" name=""/>
        <dsp:cNvSpPr/>
      </dsp:nvSpPr>
      <dsp:spPr>
        <a:xfrm>
          <a:off x="1787652" y="3700477"/>
          <a:ext cx="5984748" cy="822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/>
            <a:t>März 2011: Präsentation der Evaluationsergebnisse </a:t>
          </a:r>
          <a:endParaRPr lang="de-DE" sz="1500" kern="1200" dirty="0"/>
        </a:p>
      </dsp:txBody>
      <dsp:txXfrm>
        <a:off x="1787652" y="3700477"/>
        <a:ext cx="5002910" cy="822960"/>
      </dsp:txXfrm>
    </dsp:sp>
    <dsp:sp modelId="{B8A7A32F-A798-472C-8767-DC38E72679A4}">
      <dsp:nvSpPr>
        <dsp:cNvPr id="0" name=""/>
        <dsp:cNvSpPr/>
      </dsp:nvSpPr>
      <dsp:spPr>
        <a:xfrm>
          <a:off x="5449823" y="601217"/>
          <a:ext cx="534924" cy="53492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400" kern="1200"/>
        </a:p>
      </dsp:txBody>
      <dsp:txXfrm>
        <a:off x="5449823" y="601217"/>
        <a:ext cx="534924" cy="534924"/>
      </dsp:txXfrm>
    </dsp:sp>
    <dsp:sp modelId="{23B99349-5BE9-4CAD-BCE1-29BE7B81326C}">
      <dsp:nvSpPr>
        <dsp:cNvPr id="0" name=""/>
        <dsp:cNvSpPr/>
      </dsp:nvSpPr>
      <dsp:spPr>
        <a:xfrm>
          <a:off x="5896737" y="1538478"/>
          <a:ext cx="534924" cy="53492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400" kern="1200"/>
        </a:p>
      </dsp:txBody>
      <dsp:txXfrm>
        <a:off x="5896737" y="1538478"/>
        <a:ext cx="534924" cy="534924"/>
      </dsp:txXfrm>
    </dsp:sp>
    <dsp:sp modelId="{EA0ECACA-27F0-40D3-8667-527D62E4FAFC}">
      <dsp:nvSpPr>
        <dsp:cNvPr id="0" name=""/>
        <dsp:cNvSpPr/>
      </dsp:nvSpPr>
      <dsp:spPr>
        <a:xfrm>
          <a:off x="6343650" y="2462022"/>
          <a:ext cx="534924" cy="53492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400" kern="1200"/>
        </a:p>
      </dsp:txBody>
      <dsp:txXfrm>
        <a:off x="6343650" y="2462022"/>
        <a:ext cx="534924" cy="534924"/>
      </dsp:txXfrm>
    </dsp:sp>
    <dsp:sp modelId="{A3DEFE21-4C63-4327-8EF3-639C61D4065F}">
      <dsp:nvSpPr>
        <dsp:cNvPr id="0" name=""/>
        <dsp:cNvSpPr/>
      </dsp:nvSpPr>
      <dsp:spPr>
        <a:xfrm>
          <a:off x="6790563" y="3408426"/>
          <a:ext cx="534924" cy="53492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400" kern="1200"/>
        </a:p>
      </dsp:txBody>
      <dsp:txXfrm>
        <a:off x="6790563" y="3408426"/>
        <a:ext cx="534924" cy="5349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06FC-379A-42B0-BBCC-44E5F49FD000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FC24-AD83-4D18-BE3A-6CBBB5B102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06FC-379A-42B0-BBCC-44E5F49FD000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FC24-AD83-4D18-BE3A-6CBBB5B102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06FC-379A-42B0-BBCC-44E5F49FD000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FC24-AD83-4D18-BE3A-6CBBB5B102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06FC-379A-42B0-BBCC-44E5F49FD000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FC24-AD83-4D18-BE3A-6CBBB5B102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06FC-379A-42B0-BBCC-44E5F49FD000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FC24-AD83-4D18-BE3A-6CBBB5B102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06FC-379A-42B0-BBCC-44E5F49FD000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FC24-AD83-4D18-BE3A-6CBBB5B102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06FC-379A-42B0-BBCC-44E5F49FD000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FC24-AD83-4D18-BE3A-6CBBB5B102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06FC-379A-42B0-BBCC-44E5F49FD000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FC24-AD83-4D18-BE3A-6CBBB5B102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06FC-379A-42B0-BBCC-44E5F49FD000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FC24-AD83-4D18-BE3A-6CBBB5B102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06FC-379A-42B0-BBCC-44E5F49FD000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FC24-AD83-4D18-BE3A-6CBBB5B102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06FC-379A-42B0-BBCC-44E5F49FD000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FC24-AD83-4D18-BE3A-6CBBB5B102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506FC-379A-42B0-BBCC-44E5F49FD000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FFC24-AD83-4D18-BE3A-6CBBB5B102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02631"/>
          </a:xfrm>
        </p:spPr>
        <p:txBody>
          <a:bodyPr>
            <a:normAutofit/>
          </a:bodyPr>
          <a:lstStyle/>
          <a:p>
            <a:r>
              <a:rPr lang="de-DE" sz="3200" b="1" dirty="0" smtClean="0"/>
              <a:t>Abschlussevaluation</a:t>
            </a:r>
            <a:br>
              <a:rPr lang="de-DE" sz="3200" b="1" dirty="0" smtClean="0"/>
            </a:br>
            <a:r>
              <a:rPr lang="de-DE" sz="3200" b="1" dirty="0" smtClean="0"/>
              <a:t>Professionalisierung der Studiendekanate</a:t>
            </a:r>
            <a:endParaRPr lang="de-DE" sz="3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908050"/>
            <a:ext cx="7772400" cy="457200"/>
          </a:xfrm>
        </p:spPr>
        <p:txBody>
          <a:bodyPr/>
          <a:lstStyle/>
          <a:p>
            <a:pPr algn="ctr" eaLnBrk="1" hangingPunct="1"/>
            <a:r>
              <a:rPr lang="de-DE" sz="2000" b="1" dirty="0" smtClean="0"/>
              <a:t>Zeitplan Abschlussevaluation</a:t>
            </a:r>
          </a:p>
        </p:txBody>
      </p:sp>
      <p:graphicFrame>
        <p:nvGraphicFramePr>
          <p:cNvPr id="10" name="Inhaltsplatzhalter 7"/>
          <p:cNvGraphicFramePr>
            <a:graphicFrameLocks noGrp="1"/>
          </p:cNvGraphicFramePr>
          <p:nvPr>
            <p:ph/>
          </p:nvPr>
        </p:nvGraphicFramePr>
        <p:xfrm>
          <a:off x="827584" y="1628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218525E-7CDA-4F2C-876C-E1A611855CF4}" type="datetime4">
              <a:rPr lang="de-DE"/>
              <a:pPr>
                <a:defRPr/>
              </a:pPr>
              <a:t>2. November 2010</a:t>
            </a:fld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7772400" cy="431800"/>
          </a:xfrm>
        </p:spPr>
        <p:txBody>
          <a:bodyPr/>
          <a:lstStyle/>
          <a:p>
            <a:pPr algn="l" eaLnBrk="1" hangingPunct="1"/>
            <a:r>
              <a:rPr lang="de-DE" sz="2000" b="1" dirty="0" smtClean="0"/>
              <a:t>Evaluation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218525E-7CDA-4F2C-876C-E1A611855CF4}" type="datetime4">
              <a:rPr lang="de-DE"/>
              <a:pPr>
                <a:defRPr/>
              </a:pPr>
              <a:t>2. November 2010</a:t>
            </a:fld>
            <a:endParaRPr lang="de-DE"/>
          </a:p>
        </p:txBody>
      </p:sp>
      <p:graphicFrame>
        <p:nvGraphicFramePr>
          <p:cNvPr id="13" name="Tabelle 12"/>
          <p:cNvGraphicFramePr>
            <a:graphicFrameLocks noGrp="1"/>
          </p:cNvGraphicFramePr>
          <p:nvPr/>
        </p:nvGraphicFramePr>
        <p:xfrm>
          <a:off x="395288" y="1268413"/>
          <a:ext cx="8280920" cy="436856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12416"/>
                <a:gridCol w="6768504"/>
              </a:tblGrid>
              <a:tr h="911835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Universitäts-</a:t>
                      </a:r>
                      <a:r>
                        <a:rPr lang="de-DE" sz="1600" dirty="0" err="1" smtClean="0"/>
                        <a:t>bericht</a:t>
                      </a:r>
                      <a:r>
                        <a:rPr lang="de-DE" sz="1600" dirty="0" smtClean="0"/>
                        <a:t> bis 22.11.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Profil der Universität, Rahmenbedingungen, fakultätsübergreifendes Qualitätsmanagement</a:t>
                      </a:r>
                      <a:r>
                        <a:rPr lang="de-DE" sz="1600" baseline="0" dirty="0" smtClean="0"/>
                        <a:t> Lehre, Organigramm/ Zuständigkeiten</a:t>
                      </a:r>
                      <a:endParaRPr lang="de-DE" sz="1600" dirty="0"/>
                    </a:p>
                  </a:txBody>
                  <a:tcPr/>
                </a:tc>
              </a:tr>
              <a:tr h="2544896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2060"/>
                          </a:solidFill>
                        </a:rPr>
                        <a:t>Projekt-leitungsbericht bis 22.11.</a:t>
                      </a:r>
                      <a:endParaRPr lang="de-DE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Projektkurzvorstellung Projektstruktur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Zahlen, Daten, Fakten (Ausgabeentwicklung, Finanzierungsquellen,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 befristete u. unbefristete Stellen, VZÄ u. Personen nach Projektlinien)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de-DE" sz="1600" dirty="0" smtClean="0">
                          <a:solidFill>
                            <a:srgbClr val="002060"/>
                          </a:solidFill>
                        </a:rPr>
                        <a:t> Entwicklung von Instrumenten und Formaten zum Studiengangs-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de-DE" sz="1600" dirty="0" smtClean="0">
                          <a:solidFill>
                            <a:srgbClr val="002060"/>
                          </a:solidFill>
                        </a:rPr>
                        <a:t>  </a:t>
                      </a:r>
                      <a:r>
                        <a:rPr lang="de-DE" sz="1600" dirty="0" err="1" smtClean="0">
                          <a:solidFill>
                            <a:srgbClr val="002060"/>
                          </a:solidFill>
                        </a:rPr>
                        <a:t>controlling</a:t>
                      </a:r>
                      <a:r>
                        <a:rPr lang="de-DE" sz="1600" dirty="0" smtClean="0">
                          <a:solidFill>
                            <a:srgbClr val="002060"/>
                          </a:solidFill>
                        </a:rPr>
                        <a:t> (</a:t>
                      </a:r>
                      <a:r>
                        <a:rPr lang="de-DE" sz="1600" dirty="0" err="1" smtClean="0">
                          <a:solidFill>
                            <a:srgbClr val="002060"/>
                          </a:solidFill>
                        </a:rPr>
                        <a:t>FlexStat</a:t>
                      </a:r>
                      <a:r>
                        <a:rPr lang="de-DE" sz="1600" dirty="0" smtClean="0">
                          <a:solidFill>
                            <a:srgbClr val="002060"/>
                          </a:solidFill>
                        </a:rPr>
                        <a:t>, SAP BW,</a:t>
                      </a:r>
                      <a:r>
                        <a:rPr lang="de-DE" sz="1600" baseline="0" dirty="0" smtClean="0">
                          <a:solidFill>
                            <a:srgbClr val="002060"/>
                          </a:solidFill>
                        </a:rPr>
                        <a:t> Zugänge HIS, einheitliches Datenformat)</a:t>
                      </a:r>
                      <a:endParaRPr lang="de-DE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de-DE" sz="1600" dirty="0" smtClean="0">
                          <a:solidFill>
                            <a:srgbClr val="002060"/>
                          </a:solidFill>
                        </a:rPr>
                        <a:t> fakultätsübergreifende Entwicklungen im Themenfeld Beratung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de-DE" sz="1600" dirty="0" smtClean="0">
                          <a:solidFill>
                            <a:srgbClr val="002060"/>
                          </a:solidFill>
                        </a:rPr>
                        <a:t>  (Entwicklung der Studienbüros, Befragungen</a:t>
                      </a:r>
                      <a:r>
                        <a:rPr lang="de-DE" sz="1600" baseline="0" dirty="0" smtClean="0">
                          <a:solidFill>
                            <a:srgbClr val="002060"/>
                          </a:solidFill>
                        </a:rPr>
                        <a:t> zur Beratungsqualität,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de-DE" sz="1600" baseline="0" dirty="0" smtClean="0">
                          <a:solidFill>
                            <a:srgbClr val="002060"/>
                          </a:solidFill>
                        </a:rPr>
                        <a:t>  Start Projekt </a:t>
                      </a:r>
                      <a:r>
                        <a:rPr lang="de-DE" sz="1600" baseline="0" dirty="0" err="1" smtClean="0">
                          <a:solidFill>
                            <a:srgbClr val="002060"/>
                          </a:solidFill>
                        </a:rPr>
                        <a:t>Self-Assessment</a:t>
                      </a:r>
                      <a:r>
                        <a:rPr lang="de-DE" sz="1600" baseline="0" dirty="0" smtClean="0">
                          <a:solidFill>
                            <a:srgbClr val="002060"/>
                          </a:solidFill>
                        </a:rPr>
                        <a:t>)</a:t>
                      </a:r>
                      <a:r>
                        <a:rPr lang="de-DE" sz="16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de-DE" sz="1600" dirty="0" smtClean="0">
                          <a:solidFill>
                            <a:srgbClr val="002060"/>
                          </a:solidFill>
                        </a:rPr>
                        <a:t> Aufbau, </a:t>
                      </a:r>
                      <a:r>
                        <a:rPr lang="de-DE" sz="1600" baseline="0" dirty="0" smtClean="0">
                          <a:solidFill>
                            <a:srgbClr val="002060"/>
                          </a:solidFill>
                        </a:rPr>
                        <a:t>Arbeit und Einbettung der Netzwerke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de-DE" sz="1600" baseline="0" dirty="0" smtClean="0">
                          <a:solidFill>
                            <a:srgbClr val="002060"/>
                          </a:solidFill>
                        </a:rPr>
                        <a:t> Entwicklung und Nutzung Weiterbildungsprogramm</a:t>
                      </a:r>
                    </a:p>
                  </a:txBody>
                  <a:tcPr/>
                </a:tc>
              </a:tr>
              <a:tr h="911835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Fakultäts-berichte bis 30.11.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Fakultätsprofil,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dirty="0" smtClean="0"/>
                        <a:t>Organigramm, Beschreibung der Aufgaben, dezentrales</a:t>
                      </a:r>
                      <a:r>
                        <a:rPr lang="de-DE" sz="1600" baseline="0" dirty="0" smtClean="0"/>
                        <a:t> Qualitätsmanagement Lehre, Verbesserungen in Beratungsdienstleistungen, Ausblick</a:t>
                      </a:r>
                      <a:endParaRPr lang="de-DE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7013" cy="457200"/>
          </a:xfrm>
        </p:spPr>
        <p:txBody>
          <a:bodyPr/>
          <a:lstStyle/>
          <a:p>
            <a:r>
              <a:rPr lang="de-DE" sz="2000" b="1" smtClean="0"/>
              <a:t>Evaluation vor Ort: Gesprächsrunden mit Vertretungen von…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B3B5A38-909D-4258-8E7D-72E0B9525F1F}" type="datetime4">
              <a:rPr lang="de-DE" smtClean="0"/>
              <a:pPr>
                <a:defRPr/>
              </a:pPr>
              <a:t>2. November 2010</a:t>
            </a:fld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971550" y="2636838"/>
            <a:ext cx="1944688" cy="3683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de-DE" sz="1800" dirty="0">
                <a:solidFill>
                  <a:srgbClr val="002060"/>
                </a:solidFill>
                <a:latin typeface="+mj-lt"/>
              </a:rPr>
              <a:t>Hochschulleitung</a:t>
            </a:r>
          </a:p>
        </p:txBody>
      </p:sp>
      <p:sp>
        <p:nvSpPr>
          <p:cNvPr id="7174" name="Rechteck 8"/>
          <p:cNvSpPr>
            <a:spLocks noChangeArrowheads="1"/>
          </p:cNvSpPr>
          <p:nvPr/>
        </p:nvSpPr>
        <p:spPr bwMode="auto">
          <a:xfrm>
            <a:off x="5508625" y="2636838"/>
            <a:ext cx="2890838" cy="36988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de-DE" sz="1800" dirty="0" err="1">
                <a:solidFill>
                  <a:srgbClr val="002060"/>
                </a:solidFill>
                <a:latin typeface="+mj-lt"/>
              </a:rPr>
              <a:t>Studiengangsbeauftragten</a:t>
            </a:r>
            <a:endParaRPr lang="de-DE" sz="18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3419475" y="2060575"/>
            <a:ext cx="1916113" cy="3698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Studiendekanen </a:t>
            </a:r>
          </a:p>
        </p:txBody>
      </p:sp>
      <p:sp>
        <p:nvSpPr>
          <p:cNvPr id="7176" name="Rechteck 10"/>
          <p:cNvSpPr>
            <a:spLocks noChangeArrowheads="1"/>
          </p:cNvSpPr>
          <p:nvPr/>
        </p:nvSpPr>
        <p:spPr bwMode="auto">
          <a:xfrm>
            <a:off x="179388" y="3860800"/>
            <a:ext cx="4648200" cy="369888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Studiendekanat-Teams aus 2-3 Fakultäten</a:t>
            </a:r>
          </a:p>
        </p:txBody>
      </p:sp>
      <p:sp>
        <p:nvSpPr>
          <p:cNvPr id="12" name="Rechteck 11"/>
          <p:cNvSpPr/>
          <p:nvPr/>
        </p:nvSpPr>
        <p:spPr>
          <a:xfrm>
            <a:off x="6227763" y="3500438"/>
            <a:ext cx="1555750" cy="3698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Studierenden</a:t>
            </a:r>
          </a:p>
        </p:txBody>
      </p:sp>
      <p:sp>
        <p:nvSpPr>
          <p:cNvPr id="7178" name="Rechteck 12"/>
          <p:cNvSpPr>
            <a:spLocks noChangeArrowheads="1"/>
          </p:cNvSpPr>
          <p:nvPr/>
        </p:nvSpPr>
        <p:spPr bwMode="auto">
          <a:xfrm>
            <a:off x="1042988" y="5084763"/>
            <a:ext cx="3211512" cy="36988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800" dirty="0">
                <a:solidFill>
                  <a:srgbClr val="003C68"/>
                </a:solidFill>
                <a:latin typeface="+mj-lt"/>
              </a:rPr>
              <a:t>Studien- und Prüfungsberater</a:t>
            </a:r>
          </a:p>
        </p:txBody>
      </p:sp>
      <p:sp>
        <p:nvSpPr>
          <p:cNvPr id="7179" name="Rechteck 13"/>
          <p:cNvSpPr>
            <a:spLocks noChangeArrowheads="1"/>
          </p:cNvSpPr>
          <p:nvPr/>
        </p:nvSpPr>
        <p:spPr bwMode="auto">
          <a:xfrm>
            <a:off x="4284663" y="4508500"/>
            <a:ext cx="2954337" cy="3683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800" dirty="0" err="1">
                <a:solidFill>
                  <a:srgbClr val="003C68"/>
                </a:solidFill>
                <a:latin typeface="+mj-lt"/>
              </a:rPr>
              <a:t>Studiendekanatsreferenten</a:t>
            </a:r>
            <a:endParaRPr lang="de-DE" sz="1800" dirty="0">
              <a:solidFill>
                <a:srgbClr val="003C68"/>
              </a:solidFill>
              <a:latin typeface="+mj-lt"/>
            </a:endParaRPr>
          </a:p>
        </p:txBody>
      </p:sp>
      <p:sp>
        <p:nvSpPr>
          <p:cNvPr id="7180" name="Rechteck 14"/>
          <p:cNvSpPr>
            <a:spLocks noChangeArrowheads="1"/>
          </p:cNvSpPr>
          <p:nvPr/>
        </p:nvSpPr>
        <p:spPr bwMode="auto">
          <a:xfrm>
            <a:off x="4572000" y="5589588"/>
            <a:ext cx="4087813" cy="3683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800" dirty="0">
                <a:solidFill>
                  <a:srgbClr val="003C68"/>
                </a:solidFill>
                <a:latin typeface="+mj-lt"/>
              </a:rPr>
              <a:t>Vertreter aus SLL und Studienzentrale</a:t>
            </a:r>
          </a:p>
        </p:txBody>
      </p:sp>
      <p:sp>
        <p:nvSpPr>
          <p:cNvPr id="13" name="Ovale Legende 12"/>
          <p:cNvSpPr/>
          <p:nvPr/>
        </p:nvSpPr>
        <p:spPr>
          <a:xfrm rot="345645">
            <a:off x="2590800" y="3001963"/>
            <a:ext cx="1577975" cy="792162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000" dirty="0">
                <a:solidFill>
                  <a:schemeClr val="tx2"/>
                </a:solidFill>
              </a:rPr>
              <a:t>Interesse haben die </a:t>
            </a:r>
            <a:r>
              <a:rPr lang="de-DE" sz="1000" dirty="0" err="1">
                <a:solidFill>
                  <a:schemeClr val="tx2"/>
                </a:solidFill>
              </a:rPr>
              <a:t>Fakukltäten</a:t>
            </a:r>
            <a:r>
              <a:rPr lang="de-DE" sz="1000" dirty="0">
                <a:solidFill>
                  <a:schemeClr val="tx2"/>
                </a:solidFill>
              </a:rPr>
              <a:t> Mathe/</a:t>
            </a:r>
            <a:r>
              <a:rPr lang="de-DE" sz="1000" dirty="0" err="1">
                <a:solidFill>
                  <a:schemeClr val="tx2"/>
                </a:solidFill>
              </a:rPr>
              <a:t>Informatik,Bio</a:t>
            </a:r>
            <a:r>
              <a:rPr lang="de-DE" sz="1000" dirty="0">
                <a:solidFill>
                  <a:schemeClr val="tx2"/>
                </a:solidFill>
              </a:rPr>
              <a:t>, </a:t>
            </a:r>
            <a:r>
              <a:rPr lang="de-DE" sz="1000" dirty="0" err="1">
                <a:solidFill>
                  <a:schemeClr val="tx2"/>
                </a:solidFill>
              </a:rPr>
              <a:t>Sowi</a:t>
            </a:r>
            <a:r>
              <a:rPr lang="de-DE" sz="1000" dirty="0">
                <a:solidFill>
                  <a:schemeClr val="tx2"/>
                </a:solidFill>
              </a:rPr>
              <a:t>, </a:t>
            </a:r>
            <a:r>
              <a:rPr lang="de-DE" sz="1000" dirty="0" err="1">
                <a:solidFill>
                  <a:schemeClr val="tx2"/>
                </a:solidFill>
              </a:rPr>
              <a:t>ZeUS</a:t>
            </a:r>
            <a:endParaRPr lang="de-DE" sz="1000" dirty="0">
              <a:solidFill>
                <a:schemeClr val="tx2"/>
              </a:solidFill>
            </a:endParaRPr>
          </a:p>
        </p:txBody>
      </p:sp>
      <p:sp>
        <p:nvSpPr>
          <p:cNvPr id="14" name="Ovale Legende 13"/>
          <p:cNvSpPr/>
          <p:nvPr/>
        </p:nvSpPr>
        <p:spPr>
          <a:xfrm>
            <a:off x="4572000" y="1772816"/>
            <a:ext cx="1584176" cy="288032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2"/>
                </a:solidFill>
              </a:rPr>
              <a:t>Herr Ahl, Herr Schroeder</a:t>
            </a:r>
            <a:endParaRPr lang="de-DE" sz="1000" dirty="0">
              <a:solidFill>
                <a:schemeClr val="tx2"/>
              </a:solidFill>
            </a:endParaRPr>
          </a:p>
        </p:txBody>
      </p:sp>
      <p:sp>
        <p:nvSpPr>
          <p:cNvPr id="15" name="Ovale Legende 14"/>
          <p:cNvSpPr/>
          <p:nvPr/>
        </p:nvSpPr>
        <p:spPr>
          <a:xfrm>
            <a:off x="6804248" y="4221088"/>
            <a:ext cx="1296144" cy="288032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2"/>
                </a:solidFill>
              </a:rPr>
              <a:t>Herr Götz, Frau Trzeciok</a:t>
            </a:r>
            <a:endParaRPr lang="de-DE" sz="1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1FBBB22158B4D41AE9FBD8B128057F6" ma:contentTypeVersion="0" ma:contentTypeDescription="Ein neues Dokument erstellen." ma:contentTypeScope="" ma:versionID="dfaa966eb0ba6d1f6e88b8edaa8f6af1">
  <xsd:schema xmlns:xsd="http://www.w3.org/2001/XMLSchema" xmlns:p="http://schemas.microsoft.com/office/2006/metadata/properties" targetNamespace="http://schemas.microsoft.com/office/2006/metadata/properties" ma:root="true" ma:fieldsID="246f02dd96380beb4f7cdcce14d77f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A67C4C94-2A24-4CC1-90A1-20500800B855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D0ED366-2981-4A27-8E9C-A80E206A7A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D9BB89-61E7-4A12-B41C-AB30C575B8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229</Words>
  <Application>Microsoft Office PowerPoint</Application>
  <PresentationFormat>Bildschirmpräsentation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Abschlussevaluation Professionalisierung der Studiendekanate</vt:lpstr>
      <vt:lpstr>Zeitplan Abschlussevaluation</vt:lpstr>
      <vt:lpstr>Evaluation</vt:lpstr>
      <vt:lpstr>Evaluation vor Ort: Gesprächsrunden mit Vertretungen von…</vt:lpstr>
    </vt:vector>
  </TitlesOfParts>
  <Company>Uni Göttingen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Abschlussevaluation Professionalisierung der Studiendekanate</dc:title>
  <dc:creator>admin-ts</dc:creator>
  <cp:lastModifiedBy>sbraus</cp:lastModifiedBy>
  <cp:revision>4</cp:revision>
  <dcterms:created xsi:type="dcterms:W3CDTF">2010-09-22T12:10:37Z</dcterms:created>
  <dcterms:modified xsi:type="dcterms:W3CDTF">2010-11-02T18:00:30Z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0x010100C1FBBB22158B4D41AE9FBD8B128057F6</vt:lpwstr>
  </property>
</Properties>
</file>