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315" r:id="rId3"/>
    <p:sldId id="317" r:id="rId4"/>
    <p:sldId id="316" r:id="rId5"/>
    <p:sldId id="326" r:id="rId6"/>
    <p:sldId id="323" r:id="rId7"/>
    <p:sldId id="321" r:id="rId8"/>
    <p:sldId id="327" r:id="rId9"/>
    <p:sldId id="328" r:id="rId10"/>
    <p:sldId id="325" r:id="rId11"/>
    <p:sldId id="314" r:id="rId12"/>
    <p:sldId id="310" r:id="rId13"/>
  </p:sldIdLst>
  <p:sldSz cx="9144000" cy="6858000" type="screen4x3"/>
  <p:notesSz cx="6672263" cy="97758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3112B93D-7EF3-4CDF-9DFD-EECA3335C645}">
          <p14:sldIdLst>
            <p14:sldId id="256"/>
            <p14:sldId id="315"/>
            <p14:sldId id="317"/>
            <p14:sldId id="316"/>
            <p14:sldId id="326"/>
            <p14:sldId id="323"/>
            <p14:sldId id="321"/>
            <p14:sldId id="327"/>
            <p14:sldId id="328"/>
            <p14:sldId id="325"/>
            <p14:sldId id="314"/>
            <p14:sldId id="310"/>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etopil" initials="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49" autoAdjust="0"/>
    <p:restoredTop sz="94598" autoAdjust="0"/>
  </p:normalViewPr>
  <p:slideViewPr>
    <p:cSldViewPr>
      <p:cViewPr>
        <p:scale>
          <a:sx n="90" d="100"/>
          <a:sy n="90" d="100"/>
        </p:scale>
        <p:origin x="-1446" y="-390"/>
      </p:cViewPr>
      <p:guideLst>
        <p:guide orient="horz" pos="3657"/>
        <p:guide pos="2880"/>
      </p:guideLst>
    </p:cSldViewPr>
  </p:slideViewPr>
  <p:notesTextViewPr>
    <p:cViewPr>
      <p:scale>
        <a:sx n="100" d="100"/>
        <a:sy n="100" d="100"/>
      </p:scale>
      <p:origin x="0" y="0"/>
    </p:cViewPr>
  </p:notesTextViewPr>
  <p:sorterViewPr>
    <p:cViewPr>
      <p:scale>
        <a:sx n="200" d="100"/>
        <a:sy n="200" d="100"/>
      </p:scale>
      <p:origin x="0" y="792"/>
    </p:cViewPr>
  </p:sorterViewPr>
  <p:notesViewPr>
    <p:cSldViewPr showGuides="1">
      <p:cViewPr varScale="1">
        <p:scale>
          <a:sx n="54" d="100"/>
          <a:sy n="54" d="100"/>
        </p:scale>
        <p:origin x="-2622" y="-84"/>
      </p:cViewPr>
      <p:guideLst>
        <p:guide orient="horz" pos="3079"/>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90838" cy="48895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sz="quarter" idx="1"/>
          </p:nvPr>
        </p:nvSpPr>
        <p:spPr>
          <a:xfrm>
            <a:off x="3779838" y="0"/>
            <a:ext cx="2890837" cy="488950"/>
          </a:xfrm>
          <a:prstGeom prst="rect">
            <a:avLst/>
          </a:prstGeom>
        </p:spPr>
        <p:txBody>
          <a:bodyPr vert="horz" lIns="91440" tIns="45720" rIns="91440" bIns="45720" rtlCol="0"/>
          <a:lstStyle>
            <a:lvl1pPr algn="r">
              <a:defRPr sz="1200"/>
            </a:lvl1pPr>
          </a:lstStyle>
          <a:p>
            <a:fld id="{6AA8AF68-FB57-4E7E-8D8E-2E9EAFEC431F}" type="datetimeFigureOut">
              <a:rPr lang="en-US" smtClean="0"/>
              <a:t>10/24/2012</a:t>
            </a:fld>
            <a:endParaRPr lang="en-US"/>
          </a:p>
        </p:txBody>
      </p:sp>
      <p:sp>
        <p:nvSpPr>
          <p:cNvPr id="4" name="Fußzeilenplatzhalter 3"/>
          <p:cNvSpPr>
            <a:spLocks noGrp="1"/>
          </p:cNvSpPr>
          <p:nvPr>
            <p:ph type="ftr" sz="quarter" idx="2"/>
          </p:nvPr>
        </p:nvSpPr>
        <p:spPr>
          <a:xfrm>
            <a:off x="0" y="9285288"/>
            <a:ext cx="2890838" cy="488950"/>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p:cNvSpPr>
            <a:spLocks noGrp="1"/>
          </p:cNvSpPr>
          <p:nvPr>
            <p:ph type="sldNum" sz="quarter" idx="3"/>
          </p:nvPr>
        </p:nvSpPr>
        <p:spPr>
          <a:xfrm>
            <a:off x="3779838" y="9285288"/>
            <a:ext cx="2890837" cy="488950"/>
          </a:xfrm>
          <a:prstGeom prst="rect">
            <a:avLst/>
          </a:prstGeom>
        </p:spPr>
        <p:txBody>
          <a:bodyPr vert="horz" lIns="91440" tIns="45720" rIns="91440" bIns="45720" rtlCol="0" anchor="b"/>
          <a:lstStyle>
            <a:lvl1pPr algn="r">
              <a:defRPr sz="1200"/>
            </a:lvl1pPr>
          </a:lstStyle>
          <a:p>
            <a:fld id="{013F6625-5471-4E56-A85F-2162624978AE}" type="slidenum">
              <a:rPr lang="en-US" smtClean="0"/>
              <a:t>‹Nr.›</a:t>
            </a:fld>
            <a:endParaRPr lang="en-US"/>
          </a:p>
        </p:txBody>
      </p:sp>
    </p:spTree>
    <p:extLst>
      <p:ext uri="{BB962C8B-B14F-4D97-AF65-F5344CB8AC3E}">
        <p14:creationId xmlns:p14="http://schemas.microsoft.com/office/powerpoint/2010/main" val="2740785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91314" cy="488791"/>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779405" y="0"/>
            <a:ext cx="2891314" cy="488791"/>
          </a:xfrm>
          <a:prstGeom prst="rect">
            <a:avLst/>
          </a:prstGeom>
        </p:spPr>
        <p:txBody>
          <a:bodyPr vert="horz" lIns="91440" tIns="45720" rIns="91440" bIns="45720" rtlCol="0"/>
          <a:lstStyle>
            <a:lvl1pPr algn="r">
              <a:defRPr sz="1200"/>
            </a:lvl1pPr>
          </a:lstStyle>
          <a:p>
            <a:fld id="{0B14ABB5-24CB-41E8-A46F-7F902D77A58A}" type="datetimeFigureOut">
              <a:rPr lang="en-US" smtClean="0"/>
              <a:t>10/24/2012</a:t>
            </a:fld>
            <a:endParaRPr lang="en-US"/>
          </a:p>
        </p:txBody>
      </p:sp>
      <p:sp>
        <p:nvSpPr>
          <p:cNvPr id="4" name="Folienbildplatzhalter 3"/>
          <p:cNvSpPr>
            <a:spLocks noGrp="1" noRot="1" noChangeAspect="1"/>
          </p:cNvSpPr>
          <p:nvPr>
            <p:ph type="sldImg" idx="2"/>
          </p:nvPr>
        </p:nvSpPr>
        <p:spPr>
          <a:xfrm>
            <a:off x="893763" y="733425"/>
            <a:ext cx="4886325" cy="3665538"/>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67227" y="4643517"/>
            <a:ext cx="5337810" cy="4399121"/>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9285337"/>
            <a:ext cx="2891314" cy="488791"/>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779405" y="9285337"/>
            <a:ext cx="2891314" cy="488791"/>
          </a:xfrm>
          <a:prstGeom prst="rect">
            <a:avLst/>
          </a:prstGeom>
        </p:spPr>
        <p:txBody>
          <a:bodyPr vert="horz" lIns="91440" tIns="45720" rIns="91440" bIns="45720" rtlCol="0" anchor="b"/>
          <a:lstStyle>
            <a:lvl1pPr algn="r">
              <a:defRPr sz="1200"/>
            </a:lvl1pPr>
          </a:lstStyle>
          <a:p>
            <a:fld id="{45D2CB2B-9966-4C27-8013-7627E925AADD}" type="slidenum">
              <a:rPr lang="en-US" smtClean="0"/>
              <a:t>‹Nr.›</a:t>
            </a:fld>
            <a:endParaRPr lang="en-US"/>
          </a:p>
        </p:txBody>
      </p:sp>
    </p:spTree>
    <p:extLst>
      <p:ext uri="{BB962C8B-B14F-4D97-AF65-F5344CB8AC3E}">
        <p14:creationId xmlns:p14="http://schemas.microsoft.com/office/powerpoint/2010/main" val="3518943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45D2CB2B-9966-4C27-8013-7627E925AADD}" type="slidenum">
              <a:rPr lang="en-US" smtClean="0"/>
              <a:t>1</a:t>
            </a:fld>
            <a:endParaRPr lang="en-US"/>
          </a:p>
        </p:txBody>
      </p:sp>
    </p:spTree>
    <p:extLst>
      <p:ext uri="{BB962C8B-B14F-4D97-AF65-F5344CB8AC3E}">
        <p14:creationId xmlns:p14="http://schemas.microsoft.com/office/powerpoint/2010/main" val="17739594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elblatt">
    <p:spTree>
      <p:nvGrpSpPr>
        <p:cNvPr id="1" name=""/>
        <p:cNvGrpSpPr/>
        <p:nvPr/>
      </p:nvGrpSpPr>
      <p:grpSpPr>
        <a:xfrm>
          <a:off x="0" y="0"/>
          <a:ext cx="0" cy="0"/>
          <a:chOff x="0" y="0"/>
          <a:chExt cx="0" cy="0"/>
        </a:xfrm>
      </p:grpSpPr>
      <p:sp>
        <p:nvSpPr>
          <p:cNvPr id="2" name="Titel 1"/>
          <p:cNvSpPr>
            <a:spLocks noGrp="1"/>
          </p:cNvSpPr>
          <p:nvPr>
            <p:ph type="title"/>
          </p:nvPr>
        </p:nvSpPr>
        <p:spPr>
          <a:xfrm>
            <a:off x="722313" y="2909130"/>
            <a:ext cx="7772400" cy="1362075"/>
          </a:xfrm>
        </p:spPr>
        <p:txBody>
          <a:bodyPr/>
          <a:lstStyle>
            <a:lvl1pPr algn="l">
              <a:defRPr sz="4000" b="1" cap="all"/>
            </a:lvl1pPr>
          </a:lstStyle>
          <a:p>
            <a:r>
              <a:rPr lang="de-DE" noProof="0" dirty="0" smtClean="0"/>
              <a:t>Titelmasterformat durch Klicken </a:t>
            </a:r>
            <a:r>
              <a:rPr lang="de-DE" noProof="0" dirty="0" err="1" smtClean="0"/>
              <a:t>bearbeit</a:t>
            </a:r>
            <a:r>
              <a:rPr lang="de-DE" dirty="0" smtClean="0"/>
              <a:t>en</a:t>
            </a:r>
            <a:endParaRPr lang="en-US" dirty="0"/>
          </a:p>
        </p:txBody>
      </p:sp>
      <p:sp>
        <p:nvSpPr>
          <p:cNvPr id="3" name="Textplatzhalter 2"/>
          <p:cNvSpPr>
            <a:spLocks noGrp="1"/>
          </p:cNvSpPr>
          <p:nvPr>
            <p:ph type="body" idx="1"/>
          </p:nvPr>
        </p:nvSpPr>
        <p:spPr>
          <a:xfrm>
            <a:off x="722313" y="430988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dirty="0" smtClean="0"/>
              <a:t>Textmasterformate durch Klicken bearbeiten</a:t>
            </a:r>
          </a:p>
        </p:txBody>
      </p:sp>
      <p:sp>
        <p:nvSpPr>
          <p:cNvPr id="5" name="Fußzeilenplatzhalter 4"/>
          <p:cNvSpPr>
            <a:spLocks noGrp="1"/>
          </p:cNvSpPr>
          <p:nvPr>
            <p:ph type="ftr" sz="quarter" idx="11"/>
          </p:nvPr>
        </p:nvSpPr>
        <p:spPr/>
        <p:txBody>
          <a:bodyPr/>
          <a:lstStyle>
            <a:lvl1pPr>
              <a:defRPr/>
            </a:lvl1pPr>
          </a:lstStyle>
          <a:p>
            <a:r>
              <a:rPr lang="de-DE"/>
              <a:t>Anlass der Präsentation (Fußzeile)</a:t>
            </a:r>
          </a:p>
        </p:txBody>
      </p:sp>
      <p:pic>
        <p:nvPicPr>
          <p:cNvPr id="6" name="Grafik 5" descr="Uni_Schriftzug.png"/>
          <p:cNvPicPr>
            <a:picLocks noChangeAspect="1"/>
          </p:cNvPicPr>
          <p:nvPr userDrawn="1"/>
        </p:nvPicPr>
        <p:blipFill>
          <a:blip r:embed="rId2" cstate="print"/>
          <a:stretch>
            <a:fillRect/>
          </a:stretch>
        </p:blipFill>
        <p:spPr>
          <a:xfrm>
            <a:off x="1187624" y="443428"/>
            <a:ext cx="2812143" cy="681316"/>
          </a:xfrm>
          <a:prstGeom prst="rect">
            <a:avLst/>
          </a:prstGeom>
        </p:spPr>
      </p:pic>
      <p:pic>
        <p:nvPicPr>
          <p:cNvPr id="7" name="Grafik 6" descr="Professur_Schriftzug.png"/>
          <p:cNvPicPr>
            <a:picLocks noChangeAspect="1"/>
          </p:cNvPicPr>
          <p:nvPr userDrawn="1"/>
        </p:nvPicPr>
        <p:blipFill>
          <a:blip r:embed="rId3" cstate="print"/>
          <a:stretch>
            <a:fillRect/>
          </a:stretch>
        </p:blipFill>
        <p:spPr>
          <a:xfrm>
            <a:off x="5463861" y="476672"/>
            <a:ext cx="3347136" cy="608154"/>
          </a:xfrm>
          <a:prstGeom prst="rect">
            <a:avLst/>
          </a:prstGeom>
        </p:spPr>
      </p:pic>
      <p:pic>
        <p:nvPicPr>
          <p:cNvPr id="8" name="Grafik 7" descr="Hintergrund.jpg"/>
          <p:cNvPicPr>
            <a:picLocks noChangeAspect="1"/>
          </p:cNvPicPr>
          <p:nvPr userDrawn="1"/>
        </p:nvPicPr>
        <p:blipFill>
          <a:blip r:embed="rId4" cstate="print"/>
          <a:srcRect l="86688" t="4851" r="3067" b="82549"/>
          <a:stretch>
            <a:fillRect/>
          </a:stretch>
        </p:blipFill>
        <p:spPr>
          <a:xfrm>
            <a:off x="233414" y="332656"/>
            <a:ext cx="936104" cy="864096"/>
          </a:xfrm>
          <a:prstGeom prst="rect">
            <a:avLst/>
          </a:prstGeom>
        </p:spPr>
      </p:pic>
    </p:spTree>
    <p:extLst>
      <p:ext uri="{BB962C8B-B14F-4D97-AF65-F5344CB8AC3E}">
        <p14:creationId xmlns:p14="http://schemas.microsoft.com/office/powerpoint/2010/main" val="17570313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nhalt">
    <p:spTree>
      <p:nvGrpSpPr>
        <p:cNvPr id="1" name=""/>
        <p:cNvGrpSpPr/>
        <p:nvPr/>
      </p:nvGrpSpPr>
      <p:grpSpPr>
        <a:xfrm>
          <a:off x="0" y="0"/>
          <a:ext cx="0" cy="0"/>
          <a:chOff x="0" y="0"/>
          <a:chExt cx="0" cy="0"/>
        </a:xfrm>
      </p:grpSpPr>
      <p:sp>
        <p:nvSpPr>
          <p:cNvPr id="2" name="Titel 1"/>
          <p:cNvSpPr>
            <a:spLocks noGrp="1"/>
          </p:cNvSpPr>
          <p:nvPr>
            <p:ph type="title"/>
          </p:nvPr>
        </p:nvSpPr>
        <p:spPr>
          <a:xfrm>
            <a:off x="1171575" y="542925"/>
            <a:ext cx="7629525" cy="457200"/>
          </a:xfrm>
        </p:spPr>
        <p:txBody>
          <a:bodyPr/>
          <a:lstStyle/>
          <a:p>
            <a:r>
              <a:rPr lang="de-DE" dirty="0" smtClean="0"/>
              <a:t>Titelmasterformat durch Klicken bearbeiten</a:t>
            </a:r>
            <a:endParaRPr lang="en-US" dirty="0"/>
          </a:p>
        </p:txBody>
      </p:sp>
      <p:sp>
        <p:nvSpPr>
          <p:cNvPr id="3" name="Inhaltsplatzhalter 2"/>
          <p:cNvSpPr>
            <a:spLocks noGrp="1"/>
          </p:cNvSpPr>
          <p:nvPr>
            <p:ph idx="1"/>
          </p:nvPr>
        </p:nvSpPr>
        <p:spPr>
          <a:xfrm>
            <a:off x="381000" y="1543050"/>
            <a:ext cx="8420100" cy="4400550"/>
          </a:xfrm>
        </p:spPr>
        <p:txBody>
          <a:bodyPr/>
          <a:lstStyle/>
          <a:p>
            <a:pPr lvl="0"/>
            <a:r>
              <a:rPr lang="de-DE" noProof="0" dirty="0" smtClean="0"/>
              <a:t>Textmasterformate durch Klicken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endParaRPr lang="de-DE" noProof="0" dirty="0"/>
          </a:p>
        </p:txBody>
      </p:sp>
      <p:sp>
        <p:nvSpPr>
          <p:cNvPr id="5" name="Fußzeilenplatzhalter 4"/>
          <p:cNvSpPr>
            <a:spLocks noGrp="1"/>
          </p:cNvSpPr>
          <p:nvPr>
            <p:ph type="ftr" sz="quarter" idx="11"/>
          </p:nvPr>
        </p:nvSpPr>
        <p:spPr>
          <a:xfrm>
            <a:off x="381000" y="6400800"/>
            <a:ext cx="4916214" cy="457200"/>
          </a:xfrm>
        </p:spPr>
        <p:txBody>
          <a:bodyPr/>
          <a:lstStyle>
            <a:lvl1pPr marL="0" marR="0" indent="0" algn="l" defTabSz="914400" rtl="0" eaLnBrk="1" fontAlgn="base" latinLnBrk="0" hangingPunct="1">
              <a:lnSpc>
                <a:spcPct val="100000"/>
              </a:lnSpc>
              <a:spcBef>
                <a:spcPct val="0"/>
              </a:spcBef>
              <a:spcAft>
                <a:spcPct val="0"/>
              </a:spcAft>
              <a:buClrTx/>
              <a:buSzTx/>
              <a:buFontTx/>
              <a:buNone/>
              <a:tabLst/>
              <a:defRPr/>
            </a:lvl1pPr>
          </a:lstStyle>
          <a:p>
            <a:endParaRPr lang="de-DE" dirty="0"/>
          </a:p>
        </p:txBody>
      </p:sp>
      <p:sp>
        <p:nvSpPr>
          <p:cNvPr id="9" name="Line 11"/>
          <p:cNvSpPr>
            <a:spLocks noChangeShapeType="1"/>
          </p:cNvSpPr>
          <p:nvPr userDrawn="1"/>
        </p:nvSpPr>
        <p:spPr bwMode="auto">
          <a:xfrm>
            <a:off x="1266825" y="1009649"/>
            <a:ext cx="7534275" cy="0"/>
          </a:xfrm>
          <a:prstGeom prst="line">
            <a:avLst/>
          </a:prstGeom>
          <a:noFill/>
          <a:ln w="25400">
            <a:solidFill>
              <a:srgbClr val="003C68"/>
            </a:solidFill>
            <a:round/>
            <a:headEnd/>
            <a:tailEnd/>
          </a:ln>
          <a:effectLst/>
        </p:spPr>
        <p:txBody>
          <a:bodyPr wrap="none" anchor="ctr"/>
          <a:lstStyle/>
          <a:p>
            <a:pPr fontAlgn="base">
              <a:spcBef>
                <a:spcPct val="0"/>
              </a:spcBef>
              <a:spcAft>
                <a:spcPct val="0"/>
              </a:spcAft>
            </a:pPr>
            <a:endParaRPr lang="en-US" sz="2400">
              <a:solidFill>
                <a:srgbClr val="000000"/>
              </a:solidFill>
              <a:latin typeface="Times New Roman" pitchFamily="18" charset="0"/>
            </a:endParaRPr>
          </a:p>
        </p:txBody>
      </p:sp>
      <p:pic>
        <p:nvPicPr>
          <p:cNvPr id="10" name="Grafik 9" descr="Hintergrund.jpg"/>
          <p:cNvPicPr>
            <a:picLocks noChangeAspect="1"/>
          </p:cNvPicPr>
          <p:nvPr userDrawn="1"/>
        </p:nvPicPr>
        <p:blipFill>
          <a:blip r:embed="rId2" cstate="print"/>
          <a:srcRect l="86688" t="4851" r="3067" b="82549"/>
          <a:stretch>
            <a:fillRect/>
          </a:stretch>
        </p:blipFill>
        <p:spPr>
          <a:xfrm>
            <a:off x="233414" y="332656"/>
            <a:ext cx="936104" cy="864096"/>
          </a:xfrm>
          <a:prstGeom prst="rect">
            <a:avLst/>
          </a:prstGeom>
        </p:spPr>
      </p:pic>
      <p:sp>
        <p:nvSpPr>
          <p:cNvPr id="11" name="Fußzeilenplatzhalter 4"/>
          <p:cNvSpPr txBox="1">
            <a:spLocks/>
          </p:cNvSpPr>
          <p:nvPr userDrawn="1"/>
        </p:nvSpPr>
        <p:spPr bwMode="auto">
          <a:xfrm>
            <a:off x="5829300" y="64008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lgn="r" fontAlgn="base">
              <a:spcBef>
                <a:spcPct val="0"/>
              </a:spcBef>
              <a:spcAft>
                <a:spcPct val="0"/>
              </a:spcAft>
              <a:defRPr/>
            </a:pPr>
            <a:fld id="{574543DB-28B2-4904-8150-4C8A33E25ADF}" type="slidenum">
              <a:rPr lang="de-DE" sz="1400" smtClean="0">
                <a:solidFill>
                  <a:srgbClr val="003C68"/>
                </a:solidFill>
              </a:rPr>
              <a:pPr algn="r" fontAlgn="base">
                <a:spcBef>
                  <a:spcPct val="0"/>
                </a:spcBef>
                <a:spcAft>
                  <a:spcPct val="0"/>
                </a:spcAft>
                <a:defRPr/>
              </a:pPr>
              <a:t>‹Nr.›</a:t>
            </a:fld>
            <a:endParaRPr lang="de-DE" sz="1400" dirty="0">
              <a:solidFill>
                <a:srgbClr val="003C68"/>
              </a:solidFill>
            </a:endParaRPr>
          </a:p>
        </p:txBody>
      </p:sp>
    </p:spTree>
    <p:extLst>
      <p:ext uri="{BB962C8B-B14F-4D97-AF65-F5344CB8AC3E}">
        <p14:creationId xmlns:p14="http://schemas.microsoft.com/office/powerpoint/2010/main" val="4449764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900113" y="2339975"/>
            <a:ext cx="3814762" cy="3787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867275" y="2339975"/>
            <a:ext cx="3816350" cy="3787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3"/>
          <p:cNvSpPr>
            <a:spLocks noGrp="1" noChangeArrowheads="1"/>
          </p:cNvSpPr>
          <p:nvPr>
            <p:ph type="dt" idx="10"/>
          </p:nvPr>
        </p:nvSpPr>
        <p:spPr>
          <a:xfrm>
            <a:off x="457200" y="7038975"/>
            <a:ext cx="2127250" cy="469900"/>
          </a:xfrm>
          <a:prstGeom prst="rect">
            <a:avLst/>
          </a:prstGeom>
          <a:ln/>
        </p:spPr>
        <p:txBody>
          <a:bodyPr/>
          <a:lstStyle>
            <a:lvl1pPr>
              <a:defRPr/>
            </a:lvl1pPr>
          </a:lstStyle>
          <a:p>
            <a:endParaRPr lang="de-DE"/>
          </a:p>
        </p:txBody>
      </p:sp>
      <p:sp>
        <p:nvSpPr>
          <p:cNvPr id="6" name="Rectangle 4"/>
          <p:cNvSpPr>
            <a:spLocks noGrp="1" noChangeArrowheads="1"/>
          </p:cNvSpPr>
          <p:nvPr>
            <p:ph type="ftr" idx="11"/>
          </p:nvPr>
        </p:nvSpPr>
        <p:spPr>
          <a:ln/>
        </p:spPr>
        <p:txBody>
          <a:bodyPr/>
          <a:lstStyle>
            <a:lvl1pPr>
              <a:defRPr/>
            </a:lvl1pPr>
          </a:lstStyle>
          <a:p>
            <a:endParaRPr lang="de-DE"/>
          </a:p>
        </p:txBody>
      </p:sp>
      <p:sp>
        <p:nvSpPr>
          <p:cNvPr id="7" name="Rectangle 5"/>
          <p:cNvSpPr>
            <a:spLocks noGrp="1" noChangeArrowheads="1"/>
          </p:cNvSpPr>
          <p:nvPr>
            <p:ph type="sldNum" idx="12"/>
          </p:nvPr>
        </p:nvSpPr>
        <p:spPr>
          <a:xfrm>
            <a:off x="6556375" y="7038975"/>
            <a:ext cx="2127250" cy="469900"/>
          </a:xfrm>
          <a:prstGeom prst="rect">
            <a:avLst/>
          </a:prstGeom>
          <a:ln/>
        </p:spPr>
        <p:txBody>
          <a:bodyPr/>
          <a:lstStyle>
            <a:lvl1pPr>
              <a:defRPr/>
            </a:lvl1pPr>
          </a:lstStyle>
          <a:p>
            <a:fld id="{F88DCB5A-B60A-41C9-BCF6-5D623667576D}" type="slidenum">
              <a:rPr lang="de-DE"/>
              <a:pPr/>
              <a:t>‹Nr.›</a:t>
            </a:fld>
            <a:endParaRPr lang="de-DE"/>
          </a:p>
        </p:txBody>
      </p:sp>
    </p:spTree>
    <p:extLst>
      <p:ext uri="{BB962C8B-B14F-4D97-AF65-F5344CB8AC3E}">
        <p14:creationId xmlns:p14="http://schemas.microsoft.com/office/powerpoint/2010/main" val="2044729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Only">
  <p:cSld name="1_Inhalt">
    <p:spTree>
      <p:nvGrpSpPr>
        <p:cNvPr id="1" name=""/>
        <p:cNvGrpSpPr/>
        <p:nvPr/>
      </p:nvGrpSpPr>
      <p:grpSpPr>
        <a:xfrm>
          <a:off x="0" y="0"/>
          <a:ext cx="0" cy="0"/>
          <a:chOff x="0" y="0"/>
          <a:chExt cx="0" cy="0"/>
        </a:xfrm>
      </p:grpSpPr>
      <p:sp>
        <p:nvSpPr>
          <p:cNvPr id="2" name="Inhaltsplatzhalter 1"/>
          <p:cNvSpPr>
            <a:spLocks noGrp="1"/>
          </p:cNvSpPr>
          <p:nvPr>
            <p:ph/>
          </p:nvPr>
        </p:nvSpPr>
        <p:spPr>
          <a:xfrm>
            <a:off x="900113" y="-7938"/>
            <a:ext cx="7783512" cy="6135688"/>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Rectangle 3"/>
          <p:cNvSpPr>
            <a:spLocks noGrp="1" noChangeArrowheads="1"/>
          </p:cNvSpPr>
          <p:nvPr>
            <p:ph type="dt" idx="10"/>
          </p:nvPr>
        </p:nvSpPr>
        <p:spPr>
          <a:xfrm>
            <a:off x="457200" y="7038975"/>
            <a:ext cx="2127250" cy="469900"/>
          </a:xfrm>
          <a:prstGeom prst="rect">
            <a:avLst/>
          </a:prstGeom>
          <a:ln/>
        </p:spPr>
        <p:txBody>
          <a:bodyPr/>
          <a:lstStyle>
            <a:lvl1pPr>
              <a:defRPr/>
            </a:lvl1pPr>
          </a:lstStyle>
          <a:p>
            <a:endParaRPr lang="de-DE"/>
          </a:p>
        </p:txBody>
      </p:sp>
      <p:sp>
        <p:nvSpPr>
          <p:cNvPr id="4" name="Rectangle 4"/>
          <p:cNvSpPr>
            <a:spLocks noGrp="1" noChangeArrowheads="1"/>
          </p:cNvSpPr>
          <p:nvPr>
            <p:ph type="ftr" idx="11"/>
          </p:nvPr>
        </p:nvSpPr>
        <p:spPr>
          <a:ln/>
        </p:spPr>
        <p:txBody>
          <a:bodyPr/>
          <a:lstStyle>
            <a:lvl1pPr>
              <a:defRPr/>
            </a:lvl1pPr>
          </a:lstStyle>
          <a:p>
            <a:endParaRPr lang="de-DE"/>
          </a:p>
        </p:txBody>
      </p:sp>
      <p:sp>
        <p:nvSpPr>
          <p:cNvPr id="5" name="Rectangle 5"/>
          <p:cNvSpPr>
            <a:spLocks noGrp="1" noChangeArrowheads="1"/>
          </p:cNvSpPr>
          <p:nvPr>
            <p:ph type="sldNum" idx="12"/>
          </p:nvPr>
        </p:nvSpPr>
        <p:spPr>
          <a:xfrm>
            <a:off x="6556375" y="7038975"/>
            <a:ext cx="2127250" cy="469900"/>
          </a:xfrm>
          <a:prstGeom prst="rect">
            <a:avLst/>
          </a:prstGeom>
          <a:ln/>
        </p:spPr>
        <p:txBody>
          <a:bodyPr/>
          <a:lstStyle>
            <a:lvl1pPr>
              <a:defRPr/>
            </a:lvl1pPr>
          </a:lstStyle>
          <a:p>
            <a:fld id="{515F1F9F-C3E7-4B76-841C-3FBF4D203C49}" type="slidenum">
              <a:rPr lang="de-DE"/>
              <a:pPr/>
              <a:t>‹Nr.›</a:t>
            </a:fld>
            <a:endParaRPr lang="de-DE"/>
          </a:p>
        </p:txBody>
      </p:sp>
    </p:spTree>
    <p:extLst>
      <p:ext uri="{BB962C8B-B14F-4D97-AF65-F5344CB8AC3E}">
        <p14:creationId xmlns:p14="http://schemas.microsoft.com/office/powerpoint/2010/main" val="4028899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fourObj">
  <p:cSld name="Titel und vier Inhalte">
    <p:spTree>
      <p:nvGrpSpPr>
        <p:cNvPr id="1" name=""/>
        <p:cNvGrpSpPr/>
        <p:nvPr/>
      </p:nvGrpSpPr>
      <p:grpSpPr>
        <a:xfrm>
          <a:off x="0" y="0"/>
          <a:ext cx="0" cy="0"/>
          <a:chOff x="0" y="0"/>
          <a:chExt cx="0" cy="0"/>
        </a:xfrm>
      </p:grpSpPr>
      <p:sp>
        <p:nvSpPr>
          <p:cNvPr id="2" name="Titel 1"/>
          <p:cNvSpPr>
            <a:spLocks noGrp="1"/>
          </p:cNvSpPr>
          <p:nvPr>
            <p:ph type="title" sz="quarter"/>
          </p:nvPr>
        </p:nvSpPr>
        <p:spPr>
          <a:xfrm>
            <a:off x="4500563" y="-7938"/>
            <a:ext cx="4183062" cy="2265363"/>
          </a:xfrm>
        </p:spPr>
        <p:txBody>
          <a:bodyPr/>
          <a:lstStyle/>
          <a:p>
            <a:r>
              <a:rPr lang="de-DE" smtClean="0"/>
              <a:t>Titelmasterformat durch Klicken bearbeiten</a:t>
            </a:r>
            <a:endParaRPr lang="de-DE"/>
          </a:p>
        </p:txBody>
      </p:sp>
      <p:sp>
        <p:nvSpPr>
          <p:cNvPr id="3" name="Inhaltsplatzhalter 2"/>
          <p:cNvSpPr>
            <a:spLocks noGrp="1"/>
          </p:cNvSpPr>
          <p:nvPr>
            <p:ph sz="quarter" idx="1"/>
          </p:nvPr>
        </p:nvSpPr>
        <p:spPr>
          <a:xfrm>
            <a:off x="900113" y="2339975"/>
            <a:ext cx="3814762" cy="1817688"/>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867275" y="2339975"/>
            <a:ext cx="3816350" cy="1817688"/>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900113" y="4310063"/>
            <a:ext cx="3814762" cy="1817687"/>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Inhaltsplatzhalter 5"/>
          <p:cNvSpPr>
            <a:spLocks noGrp="1"/>
          </p:cNvSpPr>
          <p:nvPr>
            <p:ph sz="quarter" idx="4"/>
          </p:nvPr>
        </p:nvSpPr>
        <p:spPr>
          <a:xfrm>
            <a:off x="4867275" y="4310063"/>
            <a:ext cx="3816350" cy="1817687"/>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3"/>
          <p:cNvSpPr>
            <a:spLocks noGrp="1" noChangeArrowheads="1"/>
          </p:cNvSpPr>
          <p:nvPr>
            <p:ph type="dt" idx="10"/>
          </p:nvPr>
        </p:nvSpPr>
        <p:spPr>
          <a:xfrm>
            <a:off x="457200" y="7038975"/>
            <a:ext cx="2127250" cy="469900"/>
          </a:xfrm>
          <a:prstGeom prst="rect">
            <a:avLst/>
          </a:prstGeom>
          <a:ln/>
        </p:spPr>
        <p:txBody>
          <a:bodyPr/>
          <a:lstStyle>
            <a:lvl1pPr>
              <a:defRPr/>
            </a:lvl1pPr>
          </a:lstStyle>
          <a:p>
            <a:endParaRPr lang="de-DE"/>
          </a:p>
        </p:txBody>
      </p:sp>
      <p:sp>
        <p:nvSpPr>
          <p:cNvPr id="8" name="Rectangle 4"/>
          <p:cNvSpPr>
            <a:spLocks noGrp="1" noChangeArrowheads="1"/>
          </p:cNvSpPr>
          <p:nvPr>
            <p:ph type="ftr" idx="11"/>
          </p:nvPr>
        </p:nvSpPr>
        <p:spPr>
          <a:ln/>
        </p:spPr>
        <p:txBody>
          <a:bodyPr/>
          <a:lstStyle>
            <a:lvl1pPr>
              <a:defRPr/>
            </a:lvl1pPr>
          </a:lstStyle>
          <a:p>
            <a:endParaRPr lang="de-DE"/>
          </a:p>
        </p:txBody>
      </p:sp>
      <p:sp>
        <p:nvSpPr>
          <p:cNvPr id="9" name="Rectangle 5"/>
          <p:cNvSpPr>
            <a:spLocks noGrp="1" noChangeArrowheads="1"/>
          </p:cNvSpPr>
          <p:nvPr>
            <p:ph type="sldNum" idx="12"/>
          </p:nvPr>
        </p:nvSpPr>
        <p:spPr>
          <a:xfrm>
            <a:off x="6556375" y="7038975"/>
            <a:ext cx="2127250" cy="469900"/>
          </a:xfrm>
          <a:prstGeom prst="rect">
            <a:avLst/>
          </a:prstGeom>
          <a:ln/>
        </p:spPr>
        <p:txBody>
          <a:bodyPr/>
          <a:lstStyle>
            <a:lvl1pPr>
              <a:defRPr/>
            </a:lvl1pPr>
          </a:lstStyle>
          <a:p>
            <a:fld id="{6DF06DD4-E884-4F19-8595-5EFBB7EF51D4}" type="slidenum">
              <a:rPr lang="de-DE"/>
              <a:pPr/>
              <a:t>‹Nr.›</a:t>
            </a:fld>
            <a:endParaRPr lang="de-DE"/>
          </a:p>
        </p:txBody>
      </p:sp>
    </p:spTree>
    <p:extLst>
      <p:ext uri="{BB962C8B-B14F-4D97-AF65-F5344CB8AC3E}">
        <p14:creationId xmlns:p14="http://schemas.microsoft.com/office/powerpoint/2010/main" val="2315687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 name="Grafik 24" descr="Hintergrund.jpg"/>
          <p:cNvPicPr>
            <a:picLocks noChangeAspect="1"/>
          </p:cNvPicPr>
          <p:nvPr userDrawn="1"/>
        </p:nvPicPr>
        <p:blipFill>
          <a:blip r:embed="rId7" cstate="print"/>
          <a:srcRect t="88849"/>
          <a:stretch>
            <a:fillRect/>
          </a:stretch>
        </p:blipFill>
        <p:spPr>
          <a:xfrm>
            <a:off x="3397" y="6093296"/>
            <a:ext cx="9137205" cy="764704"/>
          </a:xfrm>
          <a:prstGeom prst="rect">
            <a:avLst/>
          </a:prstGeom>
        </p:spPr>
      </p:pic>
      <p:sp>
        <p:nvSpPr>
          <p:cNvPr id="1026" name="Rectangle 2"/>
          <p:cNvSpPr>
            <a:spLocks noGrp="1" noChangeArrowheads="1"/>
          </p:cNvSpPr>
          <p:nvPr>
            <p:ph type="title"/>
          </p:nvPr>
        </p:nvSpPr>
        <p:spPr bwMode="auto">
          <a:xfrm>
            <a:off x="685800" y="1371600"/>
            <a:ext cx="7772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dirty="0" smtClean="0"/>
              <a:t>Klicken Sie, um das Titelformat zu bearbeiten</a:t>
            </a:r>
          </a:p>
        </p:txBody>
      </p:sp>
      <p:sp>
        <p:nvSpPr>
          <p:cNvPr id="1027" name="Rectangle 3"/>
          <p:cNvSpPr>
            <a:spLocks noGrp="1" noChangeArrowheads="1"/>
          </p:cNvSpPr>
          <p:nvPr>
            <p:ph type="body" idx="1"/>
          </p:nvPr>
        </p:nvSpPr>
        <p:spPr bwMode="auto">
          <a:xfrm>
            <a:off x="685800" y="2057400"/>
            <a:ext cx="77724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029" name="Rectangle 5"/>
          <p:cNvSpPr>
            <a:spLocks noGrp="1" noChangeArrowheads="1"/>
          </p:cNvSpPr>
          <p:nvPr>
            <p:ph type="ftr" sz="quarter" idx="3"/>
          </p:nvPr>
        </p:nvSpPr>
        <p:spPr bwMode="auto">
          <a:xfrm>
            <a:off x="381000" y="6400800"/>
            <a:ext cx="383096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3C68"/>
                </a:solidFill>
                <a:latin typeface="+mn-lt"/>
              </a:defRPr>
            </a:lvl1pPr>
          </a:lstStyle>
          <a:p>
            <a:pPr fontAlgn="base">
              <a:spcBef>
                <a:spcPct val="0"/>
              </a:spcBef>
              <a:spcAft>
                <a:spcPct val="0"/>
              </a:spcAft>
            </a:pPr>
            <a:r>
              <a:rPr lang="de-DE" dirty="0" smtClean="0"/>
              <a:t>Neue Konsumententrends – Digitale Märkte</a:t>
            </a:r>
            <a:endParaRPr lang="de-DE" dirty="0"/>
          </a:p>
        </p:txBody>
      </p:sp>
    </p:spTree>
    <p:extLst>
      <p:ext uri="{BB962C8B-B14F-4D97-AF65-F5344CB8AC3E}">
        <p14:creationId xmlns:p14="http://schemas.microsoft.com/office/powerpoint/2010/main" val="40775131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hf sldNum="0" hdr="0"/>
  <p:txStyles>
    <p:titleStyle>
      <a:lvl1pPr algn="l" rtl="0" fontAlgn="base">
        <a:spcBef>
          <a:spcPct val="0"/>
        </a:spcBef>
        <a:spcAft>
          <a:spcPct val="0"/>
        </a:spcAft>
        <a:defRPr sz="2400">
          <a:solidFill>
            <a:srgbClr val="003C68"/>
          </a:solidFill>
          <a:latin typeface="+mj-lt"/>
          <a:ea typeface="+mj-ea"/>
          <a:cs typeface="+mj-cs"/>
        </a:defRPr>
      </a:lvl1pPr>
      <a:lvl2pPr algn="l" rtl="0" fontAlgn="base">
        <a:spcBef>
          <a:spcPct val="0"/>
        </a:spcBef>
        <a:spcAft>
          <a:spcPct val="0"/>
        </a:spcAft>
        <a:defRPr sz="2400">
          <a:solidFill>
            <a:srgbClr val="003C68"/>
          </a:solidFill>
          <a:latin typeface="Arial" pitchFamily="34" charset="0"/>
        </a:defRPr>
      </a:lvl2pPr>
      <a:lvl3pPr algn="l" rtl="0" fontAlgn="base">
        <a:spcBef>
          <a:spcPct val="0"/>
        </a:spcBef>
        <a:spcAft>
          <a:spcPct val="0"/>
        </a:spcAft>
        <a:defRPr sz="2400">
          <a:solidFill>
            <a:srgbClr val="003C68"/>
          </a:solidFill>
          <a:latin typeface="Arial" pitchFamily="34" charset="0"/>
        </a:defRPr>
      </a:lvl3pPr>
      <a:lvl4pPr algn="l" rtl="0" fontAlgn="base">
        <a:spcBef>
          <a:spcPct val="0"/>
        </a:spcBef>
        <a:spcAft>
          <a:spcPct val="0"/>
        </a:spcAft>
        <a:defRPr sz="2400">
          <a:solidFill>
            <a:srgbClr val="003C68"/>
          </a:solidFill>
          <a:latin typeface="Arial" pitchFamily="34" charset="0"/>
        </a:defRPr>
      </a:lvl4pPr>
      <a:lvl5pPr algn="l" rtl="0" fontAlgn="base">
        <a:spcBef>
          <a:spcPct val="0"/>
        </a:spcBef>
        <a:spcAft>
          <a:spcPct val="0"/>
        </a:spcAft>
        <a:defRPr sz="2400">
          <a:solidFill>
            <a:srgbClr val="003C68"/>
          </a:solidFill>
          <a:latin typeface="Arial" pitchFamily="34" charset="0"/>
        </a:defRPr>
      </a:lvl5pPr>
      <a:lvl6pPr marL="457200" algn="l" rtl="0" fontAlgn="base">
        <a:spcBef>
          <a:spcPct val="0"/>
        </a:spcBef>
        <a:spcAft>
          <a:spcPct val="0"/>
        </a:spcAft>
        <a:defRPr sz="2400">
          <a:solidFill>
            <a:srgbClr val="003C68"/>
          </a:solidFill>
          <a:latin typeface="Arial" pitchFamily="34" charset="0"/>
        </a:defRPr>
      </a:lvl6pPr>
      <a:lvl7pPr marL="914400" algn="l" rtl="0" fontAlgn="base">
        <a:spcBef>
          <a:spcPct val="0"/>
        </a:spcBef>
        <a:spcAft>
          <a:spcPct val="0"/>
        </a:spcAft>
        <a:defRPr sz="2400">
          <a:solidFill>
            <a:srgbClr val="003C68"/>
          </a:solidFill>
          <a:latin typeface="Arial" pitchFamily="34" charset="0"/>
        </a:defRPr>
      </a:lvl7pPr>
      <a:lvl8pPr marL="1371600" algn="l" rtl="0" fontAlgn="base">
        <a:spcBef>
          <a:spcPct val="0"/>
        </a:spcBef>
        <a:spcAft>
          <a:spcPct val="0"/>
        </a:spcAft>
        <a:defRPr sz="2400">
          <a:solidFill>
            <a:srgbClr val="003C68"/>
          </a:solidFill>
          <a:latin typeface="Arial" pitchFamily="34" charset="0"/>
        </a:defRPr>
      </a:lvl8pPr>
      <a:lvl9pPr marL="1828800" algn="l" rtl="0" fontAlgn="base">
        <a:spcBef>
          <a:spcPct val="0"/>
        </a:spcBef>
        <a:spcAft>
          <a:spcPct val="0"/>
        </a:spcAft>
        <a:defRPr sz="2400">
          <a:solidFill>
            <a:srgbClr val="003C68"/>
          </a:solidFill>
          <a:latin typeface="Arial" pitchFamily="34" charset="0"/>
        </a:defRPr>
      </a:lvl9pPr>
    </p:titleStyle>
    <p:bodyStyle>
      <a:lvl1pPr marL="342900" indent="-342900" algn="l" rtl="0" fontAlgn="base">
        <a:spcBef>
          <a:spcPct val="20000"/>
        </a:spcBef>
        <a:spcAft>
          <a:spcPct val="0"/>
        </a:spcAft>
        <a:buChar char="•"/>
        <a:defRPr sz="2000">
          <a:solidFill>
            <a:srgbClr val="003C68"/>
          </a:solidFill>
          <a:latin typeface="+mn-lt"/>
          <a:ea typeface="+mn-ea"/>
          <a:cs typeface="+mn-cs"/>
        </a:defRPr>
      </a:lvl1pPr>
      <a:lvl2pPr marL="742950" indent="-285750" algn="l" rtl="0" fontAlgn="base">
        <a:spcBef>
          <a:spcPct val="20000"/>
        </a:spcBef>
        <a:spcAft>
          <a:spcPct val="0"/>
        </a:spcAft>
        <a:buChar char="–"/>
        <a:defRPr>
          <a:solidFill>
            <a:srgbClr val="003C68"/>
          </a:solidFill>
          <a:latin typeface="+mn-lt"/>
        </a:defRPr>
      </a:lvl2pPr>
      <a:lvl3pPr marL="1143000" indent="-228600" algn="l" rtl="0" fontAlgn="base">
        <a:spcBef>
          <a:spcPct val="20000"/>
        </a:spcBef>
        <a:spcAft>
          <a:spcPct val="0"/>
        </a:spcAft>
        <a:buChar char="•"/>
        <a:defRPr sz="1600">
          <a:solidFill>
            <a:srgbClr val="003C68"/>
          </a:solidFill>
          <a:latin typeface="+mn-lt"/>
        </a:defRPr>
      </a:lvl3pPr>
      <a:lvl4pPr marL="1600200" indent="-228600" algn="l" rtl="0" fontAlgn="base">
        <a:spcBef>
          <a:spcPct val="20000"/>
        </a:spcBef>
        <a:spcAft>
          <a:spcPct val="0"/>
        </a:spcAft>
        <a:buChar char="–"/>
        <a:defRPr sz="1400">
          <a:solidFill>
            <a:srgbClr val="003C68"/>
          </a:solidFill>
          <a:latin typeface="+mn-lt"/>
        </a:defRPr>
      </a:lvl4pPr>
      <a:lvl5pPr marL="2057400" indent="-228600" algn="l" rtl="0" fontAlgn="base">
        <a:spcBef>
          <a:spcPct val="20000"/>
        </a:spcBef>
        <a:spcAft>
          <a:spcPct val="0"/>
        </a:spcAft>
        <a:buChar char="»"/>
        <a:defRPr sz="1400">
          <a:solidFill>
            <a:srgbClr val="003C68"/>
          </a:solidFill>
          <a:latin typeface="+mn-lt"/>
        </a:defRPr>
      </a:lvl5pPr>
      <a:lvl6pPr marL="2514600" indent="-228600" algn="l" rtl="0" fontAlgn="base">
        <a:spcBef>
          <a:spcPct val="20000"/>
        </a:spcBef>
        <a:spcAft>
          <a:spcPct val="0"/>
        </a:spcAft>
        <a:buChar char="»"/>
        <a:defRPr sz="1400">
          <a:solidFill>
            <a:srgbClr val="003C68"/>
          </a:solidFill>
          <a:latin typeface="+mn-lt"/>
        </a:defRPr>
      </a:lvl6pPr>
      <a:lvl7pPr marL="2971800" indent="-228600" algn="l" rtl="0" fontAlgn="base">
        <a:spcBef>
          <a:spcPct val="20000"/>
        </a:spcBef>
        <a:spcAft>
          <a:spcPct val="0"/>
        </a:spcAft>
        <a:buChar char="»"/>
        <a:defRPr sz="1400">
          <a:solidFill>
            <a:srgbClr val="003C68"/>
          </a:solidFill>
          <a:latin typeface="+mn-lt"/>
        </a:defRPr>
      </a:lvl7pPr>
      <a:lvl8pPr marL="3429000" indent="-228600" algn="l" rtl="0" fontAlgn="base">
        <a:spcBef>
          <a:spcPct val="20000"/>
        </a:spcBef>
        <a:spcAft>
          <a:spcPct val="0"/>
        </a:spcAft>
        <a:buChar char="»"/>
        <a:defRPr sz="1400">
          <a:solidFill>
            <a:srgbClr val="003C68"/>
          </a:solidFill>
          <a:latin typeface="+mn-lt"/>
        </a:defRPr>
      </a:lvl8pPr>
      <a:lvl9pPr marL="3886200" indent="-228600" algn="l" rtl="0" fontAlgn="base">
        <a:spcBef>
          <a:spcPct val="20000"/>
        </a:spcBef>
        <a:spcAft>
          <a:spcPct val="0"/>
        </a:spcAft>
        <a:buChar char="»"/>
        <a:defRPr sz="1400">
          <a:solidFill>
            <a:srgbClr val="003C6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z="3200" dirty="0" smtClean="0"/>
              <a:t>Promotionsvortrag</a:t>
            </a:r>
            <a:r>
              <a:rPr lang="de-DE" sz="3200" dirty="0"/>
              <a:t/>
            </a:r>
            <a:br>
              <a:rPr lang="de-DE" sz="3200" dirty="0"/>
            </a:br>
            <a:r>
              <a:rPr lang="de-DE" sz="2000" dirty="0" smtClean="0">
                <a:latin typeface="+mn-lt"/>
                <a:ea typeface="+mn-ea"/>
                <a:cs typeface="+mn-cs"/>
              </a:rPr>
              <a:t>Forschungsthema – Zeitplanung – Next </a:t>
            </a:r>
            <a:r>
              <a:rPr lang="de-DE" sz="2000" dirty="0" err="1" smtClean="0">
                <a:latin typeface="+mn-lt"/>
                <a:ea typeface="+mn-ea"/>
                <a:cs typeface="+mn-cs"/>
              </a:rPr>
              <a:t>Steps</a:t>
            </a:r>
            <a:endParaRPr lang="de-DE" sz="2000" dirty="0">
              <a:latin typeface="+mn-lt"/>
              <a:ea typeface="+mn-ea"/>
              <a:cs typeface="+mn-cs"/>
            </a:endParaRPr>
          </a:p>
        </p:txBody>
      </p:sp>
      <p:sp>
        <p:nvSpPr>
          <p:cNvPr id="6" name="Textplatzhalter 5"/>
          <p:cNvSpPr>
            <a:spLocks noGrp="1"/>
          </p:cNvSpPr>
          <p:nvPr>
            <p:ph type="body" idx="1"/>
          </p:nvPr>
        </p:nvSpPr>
        <p:spPr/>
        <p:txBody>
          <a:bodyPr/>
          <a:lstStyle/>
          <a:p>
            <a:r>
              <a:rPr lang="de-DE" dirty="0" smtClean="0"/>
              <a:t>Name</a:t>
            </a:r>
          </a:p>
          <a:p>
            <a:endParaRPr lang="de-DE" dirty="0" smtClean="0"/>
          </a:p>
        </p:txBody>
      </p:sp>
      <p:sp>
        <p:nvSpPr>
          <p:cNvPr id="4" name="Fußzeilenplatzhalter 2"/>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236566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Status und Ausblick des Promotionsvorhabens</a:t>
            </a:r>
            <a:endParaRPr lang="de-DE" dirty="0"/>
          </a:p>
        </p:txBody>
      </p:sp>
      <p:sp>
        <p:nvSpPr>
          <p:cNvPr id="3" name="Inhaltsplatzhalter 2"/>
          <p:cNvSpPr>
            <a:spLocks noGrp="1"/>
          </p:cNvSpPr>
          <p:nvPr>
            <p:ph idx="1"/>
          </p:nvPr>
        </p:nvSpPr>
        <p:spPr/>
        <p:txBody>
          <a:bodyPr/>
          <a:lstStyle/>
          <a:p>
            <a:r>
              <a:rPr lang="de-DE" dirty="0" smtClean="0"/>
              <a:t>Grobe </a:t>
            </a:r>
            <a:r>
              <a:rPr lang="de-DE" dirty="0"/>
              <a:t>Zeitplanung für das gesamte Promotionsvorhaben</a:t>
            </a:r>
            <a:r>
              <a:rPr lang="de-DE" dirty="0" smtClean="0"/>
              <a:t>.</a:t>
            </a:r>
          </a:p>
          <a:p>
            <a:endParaRPr lang="de-DE" dirty="0"/>
          </a:p>
          <a:p>
            <a:r>
              <a:rPr lang="de-DE" dirty="0" smtClean="0"/>
              <a:t>Grobe Präsentation </a:t>
            </a:r>
            <a:r>
              <a:rPr lang="de-DE" dirty="0"/>
              <a:t>bisheriger Analyseergebnisse und </a:t>
            </a:r>
            <a:r>
              <a:rPr lang="de-DE" dirty="0" smtClean="0"/>
              <a:t>Publikationen</a:t>
            </a:r>
            <a:endParaRPr lang="de-DE" dirty="0"/>
          </a:p>
          <a:p>
            <a:endParaRPr lang="de-DE" dirty="0"/>
          </a:p>
          <a:p>
            <a:r>
              <a:rPr lang="de-DE" dirty="0"/>
              <a:t>Gesamtplanung, was bis wann erreicht werden soll, Festlegung von Meilensteinen wie </a:t>
            </a:r>
            <a:r>
              <a:rPr lang="de-DE" dirty="0" smtClean="0"/>
              <a:t>z.B.:</a:t>
            </a:r>
            <a:endParaRPr lang="de-DE" dirty="0"/>
          </a:p>
          <a:p>
            <a:pPr lvl="1"/>
            <a:r>
              <a:rPr lang="de-DE" dirty="0"/>
              <a:t>Abschluss der Literaturrecherche</a:t>
            </a:r>
          </a:p>
          <a:p>
            <a:pPr lvl="1"/>
            <a:r>
              <a:rPr lang="de-DE" dirty="0"/>
              <a:t>Auswahl der Forschungsmethode(n)</a:t>
            </a:r>
          </a:p>
          <a:p>
            <a:pPr lvl="1"/>
            <a:r>
              <a:rPr lang="de-DE" dirty="0"/>
              <a:t>Datenerhebung</a:t>
            </a:r>
          </a:p>
          <a:p>
            <a:pPr lvl="1"/>
            <a:r>
              <a:rPr lang="de-DE" dirty="0"/>
              <a:t>Publikationsplanung (3 -18 Monate)</a:t>
            </a:r>
          </a:p>
          <a:p>
            <a:endParaRPr lang="de-DE" dirty="0"/>
          </a:p>
        </p:txBody>
      </p:sp>
      <p:sp>
        <p:nvSpPr>
          <p:cNvPr id="4" name="Fußzeilenplatzhalter 3"/>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3813733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Next </a:t>
            </a:r>
            <a:r>
              <a:rPr lang="de-DE" dirty="0" err="1" smtClean="0"/>
              <a:t>Steps</a:t>
            </a:r>
            <a:r>
              <a:rPr lang="de-DE" dirty="0"/>
              <a:t> (nächste </a:t>
            </a:r>
            <a:r>
              <a:rPr lang="de-DE" dirty="0" smtClean="0"/>
              <a:t>~3 </a:t>
            </a:r>
            <a:r>
              <a:rPr lang="de-DE" dirty="0"/>
              <a:t>Monate)</a:t>
            </a:r>
          </a:p>
        </p:txBody>
      </p:sp>
      <p:sp>
        <p:nvSpPr>
          <p:cNvPr id="3" name="Inhaltsplatzhalter 2"/>
          <p:cNvSpPr>
            <a:spLocks noGrp="1"/>
          </p:cNvSpPr>
          <p:nvPr>
            <p:ph idx="1"/>
          </p:nvPr>
        </p:nvSpPr>
        <p:spPr/>
        <p:txBody>
          <a:bodyPr/>
          <a:lstStyle/>
          <a:p>
            <a:r>
              <a:rPr lang="de-DE" dirty="0"/>
              <a:t>Was sind die nächsten </a:t>
            </a:r>
            <a:r>
              <a:rPr lang="de-DE" dirty="0" smtClean="0"/>
              <a:t>Schritte (nächste 3 Monate)? Was wird hierfür ggf. noch benötigt?</a:t>
            </a:r>
            <a:endParaRPr lang="de-DE" dirty="0"/>
          </a:p>
          <a:p>
            <a:endParaRPr lang="de-DE" dirty="0"/>
          </a:p>
          <a:p>
            <a:r>
              <a:rPr lang="de-DE" dirty="0"/>
              <a:t>Bis </a:t>
            </a:r>
            <a:r>
              <a:rPr lang="de-DE" dirty="0" smtClean="0"/>
              <a:t>wann sollen welche Arbeitspapiere erstellt werden (Arbeitstitel, kurze inhaltliche Erläuterung, inkl. Deadline)?</a:t>
            </a:r>
          </a:p>
          <a:p>
            <a:endParaRPr lang="de-DE" dirty="0"/>
          </a:p>
          <a:p>
            <a:r>
              <a:rPr lang="de-DE" dirty="0" smtClean="0"/>
              <a:t>Auf welche künftige Konferenz / in welche </a:t>
            </a:r>
            <a:r>
              <a:rPr lang="de-DE" dirty="0" err="1" smtClean="0"/>
              <a:t>Zeitschfrift</a:t>
            </a:r>
            <a:r>
              <a:rPr lang="de-DE" dirty="0" smtClean="0"/>
              <a:t> sollen welche Arbeitspapiere eingereicht werden (Name, (Mini-)Track, Deadline)?</a:t>
            </a:r>
          </a:p>
          <a:p>
            <a:endParaRPr lang="de-DE" dirty="0"/>
          </a:p>
          <a:p>
            <a:pPr lvl="1"/>
            <a:endParaRPr lang="de-DE" sz="1400" dirty="0" smtClean="0"/>
          </a:p>
          <a:p>
            <a:endParaRPr lang="de-DE" sz="1600" dirty="0"/>
          </a:p>
        </p:txBody>
      </p:sp>
      <p:sp>
        <p:nvSpPr>
          <p:cNvPr id="4" name="Fußzeilenplatzhalter 3"/>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314825605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85800" y="2066925"/>
            <a:ext cx="7772400" cy="1362075"/>
          </a:xfrm>
        </p:spPr>
        <p:txBody>
          <a:bodyPr/>
          <a:lstStyle/>
          <a:p>
            <a:r>
              <a:rPr lang="de-DE" dirty="0" smtClean="0"/>
              <a:t>Vielen Dank </a:t>
            </a:r>
            <a:endParaRPr lang="en-US" dirty="0"/>
          </a:p>
        </p:txBody>
      </p:sp>
      <p:sp>
        <p:nvSpPr>
          <p:cNvPr id="4" name="Fußzeilenplatzhalter 3"/>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1280549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71575" y="548680"/>
            <a:ext cx="7629525" cy="451445"/>
          </a:xfrm>
        </p:spPr>
        <p:txBody>
          <a:bodyPr/>
          <a:lstStyle/>
          <a:p>
            <a:r>
              <a:rPr lang="de-DE" dirty="0" smtClean="0"/>
              <a:t>Auswahl und Benennung des Forschungsproblems</a:t>
            </a:r>
            <a:r>
              <a:rPr lang="de-DE" dirty="0"/>
              <a:t/>
            </a:r>
            <a:br>
              <a:rPr lang="de-DE" dirty="0"/>
            </a:br>
            <a:endParaRPr lang="de-DE" dirty="0"/>
          </a:p>
        </p:txBody>
      </p:sp>
      <p:sp>
        <p:nvSpPr>
          <p:cNvPr id="3" name="Inhaltsplatzhalter 2"/>
          <p:cNvSpPr>
            <a:spLocks noGrp="1"/>
          </p:cNvSpPr>
          <p:nvPr>
            <p:ph idx="1"/>
          </p:nvPr>
        </p:nvSpPr>
        <p:spPr/>
        <p:txBody>
          <a:bodyPr/>
          <a:lstStyle/>
          <a:p>
            <a:r>
              <a:rPr lang="de-DE" dirty="0" smtClean="0"/>
              <a:t>Kriterien für die Auswahl eines Forschungsproblems:</a:t>
            </a:r>
            <a:endParaRPr lang="en-US" b="1" dirty="0" smtClean="0"/>
          </a:p>
          <a:p>
            <a:pPr lvl="1"/>
            <a:r>
              <a:rPr lang="en-US" b="1" dirty="0" smtClean="0"/>
              <a:t>Novelty</a:t>
            </a:r>
            <a:r>
              <a:rPr lang="de-DE" dirty="0" smtClean="0"/>
              <a:t>: Wie neuartig ist das gewählte Forschungsproblem?</a:t>
            </a:r>
          </a:p>
          <a:p>
            <a:pPr lvl="1"/>
            <a:r>
              <a:rPr lang="en-US" b="1" dirty="0"/>
              <a:t>Curiosity</a:t>
            </a:r>
            <a:r>
              <a:rPr lang="en-US" dirty="0"/>
              <a:t>: </a:t>
            </a:r>
            <a:r>
              <a:rPr lang="de-DE" dirty="0" smtClean="0"/>
              <a:t>Weckt das gewählte Forschungsproblem Interesse, ist es interessant?</a:t>
            </a:r>
          </a:p>
          <a:p>
            <a:pPr lvl="1"/>
            <a:r>
              <a:rPr lang="en-US" b="1" dirty="0" smtClean="0"/>
              <a:t>Scope</a:t>
            </a:r>
            <a:r>
              <a:rPr lang="en-US" dirty="0"/>
              <a:t>: </a:t>
            </a:r>
            <a:r>
              <a:rPr lang="de-DE" dirty="0" smtClean="0"/>
              <a:t>Wo liegen die Grenzen der Problembetrachtung, adäquater Umfang?</a:t>
            </a:r>
          </a:p>
          <a:p>
            <a:pPr lvl="1"/>
            <a:r>
              <a:rPr lang="en-US" b="1" dirty="0" err="1" smtClean="0"/>
              <a:t>Actionability</a:t>
            </a:r>
            <a:r>
              <a:rPr lang="de-DE" dirty="0" smtClean="0"/>
              <a:t>: Wird eine Problemlösung angestrebt die auch für die Praxis interessant und relevant ist?</a:t>
            </a:r>
          </a:p>
          <a:p>
            <a:pPr lvl="1"/>
            <a:r>
              <a:rPr lang="en-US" b="1" dirty="0" smtClean="0"/>
              <a:t>Perspectives</a:t>
            </a:r>
            <a:r>
              <a:rPr lang="de-DE" dirty="0" smtClean="0"/>
              <a:t>: Klären wer die Adressaten der Forschung sind, welche Perspektiven eingenommen werden (Vordergrund/Hintergrund)</a:t>
            </a:r>
          </a:p>
          <a:p>
            <a:pPr lvl="1"/>
            <a:r>
              <a:rPr lang="en-US" b="1" dirty="0" smtClean="0"/>
              <a:t>Unit(s) of analysis</a:t>
            </a:r>
            <a:r>
              <a:rPr lang="de-DE" dirty="0" smtClean="0"/>
              <a:t>: Erläutern welche Analyseebene(n) betrachtet werden</a:t>
            </a:r>
          </a:p>
        </p:txBody>
      </p:sp>
      <p:sp>
        <p:nvSpPr>
          <p:cNvPr id="4" name="Fußzeilenplatzhalter 3"/>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426502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Definition des Forschungsproblems</a:t>
            </a:r>
            <a:endParaRPr lang="de-DE" dirty="0"/>
          </a:p>
        </p:txBody>
      </p:sp>
      <p:sp>
        <p:nvSpPr>
          <p:cNvPr id="3" name="Inhaltsplatzhalter 2"/>
          <p:cNvSpPr>
            <a:spLocks noGrp="1"/>
          </p:cNvSpPr>
          <p:nvPr>
            <p:ph idx="1"/>
          </p:nvPr>
        </p:nvSpPr>
        <p:spPr/>
        <p:txBody>
          <a:bodyPr/>
          <a:lstStyle/>
          <a:p>
            <a:r>
              <a:rPr lang="de-DE" dirty="0" smtClean="0"/>
              <a:t>Voraussetzung für die Definition des Forschungsproblems ist das sogenannte „</a:t>
            </a:r>
            <a:r>
              <a:rPr lang="de-DE" dirty="0" err="1" smtClean="0"/>
              <a:t>Grounding</a:t>
            </a:r>
            <a:r>
              <a:rPr lang="de-DE" dirty="0" smtClean="0"/>
              <a:t>“ (die Fundierung</a:t>
            </a:r>
            <a:r>
              <a:rPr lang="de-DE" dirty="0" smtClean="0"/>
              <a:t>)</a:t>
            </a:r>
          </a:p>
          <a:p>
            <a:endParaRPr lang="de-DE" sz="1100" dirty="0"/>
          </a:p>
          <a:p>
            <a:r>
              <a:rPr lang="de-DE" dirty="0" smtClean="0"/>
              <a:t>Definition aller zentralen Begriffe (aus Literatur abgeleitete Arbeitsdefinitionen, bzw. von „</a:t>
            </a:r>
            <a:r>
              <a:rPr lang="de-DE" dirty="0" err="1" smtClean="0"/>
              <a:t>Social</a:t>
            </a:r>
            <a:r>
              <a:rPr lang="de-DE" dirty="0" smtClean="0"/>
              <a:t> Media“, „Green IT“, „Outsourcing“, etc.)</a:t>
            </a:r>
            <a:r>
              <a:rPr lang="de-DE" dirty="0" smtClean="0"/>
              <a:t/>
            </a:r>
            <a:br>
              <a:rPr lang="de-DE" dirty="0" smtClean="0"/>
            </a:br>
            <a:endParaRPr lang="de-DE" sz="1050" dirty="0" smtClean="0"/>
          </a:p>
          <a:p>
            <a:r>
              <a:rPr lang="de-DE" dirty="0" smtClean="0"/>
              <a:t>Fundierung: Was wissen wir für über das Problem? </a:t>
            </a:r>
          </a:p>
          <a:p>
            <a:pPr lvl="1"/>
            <a:r>
              <a:rPr lang="de-DE" dirty="0" smtClean="0"/>
              <a:t>Informationen über das Problem können selbst erhoben werden, z.B. durch Expertengespräche, Fokusgruppengespräche, Betrachtung von Fallbeispielen. </a:t>
            </a:r>
          </a:p>
          <a:p>
            <a:pPr lvl="1"/>
            <a:r>
              <a:rPr lang="de-DE" dirty="0" smtClean="0"/>
              <a:t>Zusätzlich sollte eine tiefergehende Literaturrecherche durchgeführt worden sein. Was sagt die Literatur zu dem Problem? Was ist der Stand des Wissens?</a:t>
            </a:r>
            <a:br>
              <a:rPr lang="de-DE" dirty="0" smtClean="0"/>
            </a:br>
            <a:endParaRPr lang="de-DE" sz="800" dirty="0" smtClean="0"/>
          </a:p>
          <a:p>
            <a:r>
              <a:rPr lang="de-DE" dirty="0" smtClean="0"/>
              <a:t>Darstellung der Ergebnisse der Fundierung in Form einer Tabelle oder ähnlicher Art der zusammenfassenden Darstellung</a:t>
            </a:r>
          </a:p>
        </p:txBody>
      </p:sp>
      <p:sp>
        <p:nvSpPr>
          <p:cNvPr id="4" name="Fußzeilenplatzhalter 3"/>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2804608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Identifikation der Forschungslücke(n)</a:t>
            </a:r>
            <a:endParaRPr lang="de-DE" dirty="0"/>
          </a:p>
        </p:txBody>
      </p:sp>
      <p:sp>
        <p:nvSpPr>
          <p:cNvPr id="3" name="Inhaltsplatzhalter 2"/>
          <p:cNvSpPr>
            <a:spLocks noGrp="1"/>
          </p:cNvSpPr>
          <p:nvPr>
            <p:ph idx="1"/>
          </p:nvPr>
        </p:nvSpPr>
        <p:spPr/>
        <p:txBody>
          <a:bodyPr/>
          <a:lstStyle/>
          <a:p>
            <a:r>
              <a:rPr lang="de-DE" dirty="0" smtClean="0"/>
              <a:t>Identifikation der Forschungslücke(n) (</a:t>
            </a:r>
            <a:r>
              <a:rPr lang="en-US" b="1" dirty="0" smtClean="0"/>
              <a:t>Problematizing the field</a:t>
            </a:r>
            <a:r>
              <a:rPr lang="de-DE" dirty="0" smtClean="0"/>
              <a:t>):</a:t>
            </a:r>
          </a:p>
          <a:p>
            <a:pPr lvl="1"/>
            <a:r>
              <a:rPr lang="en-US" b="1" dirty="0" smtClean="0"/>
              <a:t>Incompleteness</a:t>
            </a:r>
            <a:r>
              <a:rPr lang="de-DE" dirty="0" smtClean="0"/>
              <a:t>: Das Wissen über ein Thema muss weiterentwickelt werden, weil es unvollständig ist und es noch Lücken in unserem Verständnis gibt</a:t>
            </a:r>
          </a:p>
          <a:p>
            <a:pPr lvl="1"/>
            <a:r>
              <a:rPr lang="en-US" b="1" dirty="0" smtClean="0"/>
              <a:t>Inadequacy</a:t>
            </a:r>
            <a:r>
              <a:rPr lang="de-DE" dirty="0" smtClean="0"/>
              <a:t>: Das bestehende Wissen über ein Thema enthält Defizite, die mit weiterer Forschung adressiert werden sollten. Beispielsweise nimmt das bestehende Wissen immer nur eine bestimmte Perspektive ein (z.B. Kundenperspektive beim Outsourcing) und das Einnehmen anderer Perspektiven könnte zu neuen Erkenntnissen führen (z.B. </a:t>
            </a:r>
            <a:r>
              <a:rPr lang="de-DE" dirty="0" err="1" smtClean="0"/>
              <a:t>Vendoren</a:t>
            </a:r>
            <a:r>
              <a:rPr lang="de-DE" dirty="0" smtClean="0"/>
              <a:t>-Perspektive)</a:t>
            </a:r>
          </a:p>
          <a:p>
            <a:pPr lvl="1"/>
            <a:r>
              <a:rPr lang="en-US" b="1" dirty="0" smtClean="0"/>
              <a:t>Incommensurability</a:t>
            </a:r>
            <a:r>
              <a:rPr lang="de-DE" dirty="0" smtClean="0"/>
              <a:t>: Das bestehende Wissen ist inakkurat. Beispielweise basiert das Wissen auf Forschung aus einer vergangenen Zeit und während die Welt sich weiterentwickelt hat wurde das Wissen nicht angepasst</a:t>
            </a:r>
          </a:p>
        </p:txBody>
      </p:sp>
      <p:sp>
        <p:nvSpPr>
          <p:cNvPr id="4" name="Fußzeilenplatzhalter 3"/>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475876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Forschungsfragen</a:t>
            </a:r>
            <a:endParaRPr lang="de-DE" dirty="0"/>
          </a:p>
        </p:txBody>
      </p:sp>
      <p:sp>
        <p:nvSpPr>
          <p:cNvPr id="3" name="Inhaltsplatzhalter 2"/>
          <p:cNvSpPr>
            <a:spLocks noGrp="1"/>
          </p:cNvSpPr>
          <p:nvPr>
            <p:ph idx="1"/>
          </p:nvPr>
        </p:nvSpPr>
        <p:spPr/>
        <p:txBody>
          <a:bodyPr/>
          <a:lstStyle/>
          <a:p>
            <a:r>
              <a:rPr lang="de-DE" dirty="0" smtClean="0"/>
              <a:t>Fokussierung der Präsentation auf 1-2 zentrale Forschungsfragen</a:t>
            </a:r>
            <a:br>
              <a:rPr lang="de-DE" dirty="0" smtClean="0"/>
            </a:br>
            <a:endParaRPr lang="de-DE" dirty="0" smtClean="0"/>
          </a:p>
          <a:p>
            <a:r>
              <a:rPr lang="de-DE" dirty="0" smtClean="0"/>
              <a:t>Klare Benennung der Forschungsfragen sowie Erläuterung der Grundidee hinter jeder Forschungsfrage</a:t>
            </a:r>
            <a:br>
              <a:rPr lang="de-DE" dirty="0" smtClean="0"/>
            </a:br>
            <a:endParaRPr lang="de-DE" dirty="0" smtClean="0"/>
          </a:p>
          <a:p>
            <a:r>
              <a:rPr lang="de-DE" dirty="0" smtClean="0"/>
              <a:t>Einordnung der Forschungsfragen in die Struktur des Gesamtforschungsvorhabens (der Dissertation)</a:t>
            </a:r>
          </a:p>
          <a:p>
            <a:pPr lvl="1"/>
            <a:r>
              <a:rPr lang="de-DE" dirty="0" smtClean="0"/>
              <a:t>Überblick über die Dissertation</a:t>
            </a:r>
          </a:p>
          <a:p>
            <a:pPr lvl="1"/>
            <a:r>
              <a:rPr lang="de-DE" dirty="0" smtClean="0"/>
              <a:t>Benennung von konkreten Arbeitspaketen</a:t>
            </a:r>
          </a:p>
          <a:p>
            <a:pPr lvl="1"/>
            <a:r>
              <a:rPr lang="de-DE" dirty="0" smtClean="0"/>
              <a:t>Erläuterung wie die gestellten Forschungsfragen in das Gesamtvorhaben eingeordnet ist</a:t>
            </a:r>
          </a:p>
        </p:txBody>
      </p:sp>
      <p:sp>
        <p:nvSpPr>
          <p:cNvPr id="4" name="Fußzeilenplatzhalter 3"/>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3025819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71575" y="188640"/>
            <a:ext cx="7629525" cy="811485"/>
          </a:xfrm>
        </p:spPr>
        <p:txBody>
          <a:bodyPr/>
          <a:lstStyle/>
          <a:p>
            <a:r>
              <a:rPr lang="de-DE" dirty="0" smtClean="0"/>
              <a:t>Forschungsmethodik für die gestellten Forschungsfragen / das beleuchtete Arbeitspaket</a:t>
            </a:r>
            <a:endParaRPr lang="de-DE" dirty="0"/>
          </a:p>
        </p:txBody>
      </p:sp>
      <p:sp>
        <p:nvSpPr>
          <p:cNvPr id="3" name="Inhaltsplatzhalter 2"/>
          <p:cNvSpPr>
            <a:spLocks noGrp="1"/>
          </p:cNvSpPr>
          <p:nvPr>
            <p:ph idx="1"/>
          </p:nvPr>
        </p:nvSpPr>
        <p:spPr/>
        <p:txBody>
          <a:bodyPr/>
          <a:lstStyle/>
          <a:p>
            <a:r>
              <a:rPr lang="de-DE" dirty="0" smtClean="0"/>
              <a:t>Einsortierung der eigenen Forschung in ein Forschungsparadigma</a:t>
            </a:r>
          </a:p>
          <a:p>
            <a:pPr lvl="1"/>
            <a:r>
              <a:rPr lang="de-DE" dirty="0" smtClean="0"/>
              <a:t>Verhaltensorientierte Forschung (</a:t>
            </a:r>
            <a:r>
              <a:rPr lang="de-DE" dirty="0" err="1" smtClean="0"/>
              <a:t>Behavioral</a:t>
            </a:r>
            <a:r>
              <a:rPr lang="de-DE" dirty="0" smtClean="0"/>
              <a:t> </a:t>
            </a:r>
            <a:r>
              <a:rPr lang="de-DE" dirty="0" err="1" smtClean="0"/>
              <a:t>science</a:t>
            </a:r>
            <a:r>
              <a:rPr lang="de-DE" dirty="0" smtClean="0"/>
              <a:t>)</a:t>
            </a:r>
          </a:p>
          <a:p>
            <a:pPr lvl="1"/>
            <a:r>
              <a:rPr lang="de-DE" dirty="0" smtClean="0"/>
              <a:t>Gestaltungsorientierte Forschung (Design </a:t>
            </a:r>
            <a:r>
              <a:rPr lang="de-DE" dirty="0" err="1" smtClean="0"/>
              <a:t>science</a:t>
            </a:r>
            <a:r>
              <a:rPr lang="de-DE" dirty="0" smtClean="0"/>
              <a:t>)</a:t>
            </a:r>
            <a:br>
              <a:rPr lang="de-DE" dirty="0" smtClean="0"/>
            </a:br>
            <a:endParaRPr lang="de-DE" dirty="0" smtClean="0"/>
          </a:p>
          <a:p>
            <a:r>
              <a:rPr lang="de-DE" dirty="0" smtClean="0"/>
              <a:t>Adoption einer erkenntnistheoretischen Sichtweise</a:t>
            </a:r>
          </a:p>
          <a:p>
            <a:pPr lvl="1"/>
            <a:r>
              <a:rPr lang="de-DE" dirty="0" err="1" smtClean="0"/>
              <a:t>Positivism</a:t>
            </a:r>
            <a:r>
              <a:rPr lang="de-DE" dirty="0"/>
              <a:t> </a:t>
            </a:r>
            <a:r>
              <a:rPr lang="de-DE" dirty="0" smtClean="0"/>
              <a:t>(oder eine Variante davon)</a:t>
            </a:r>
          </a:p>
          <a:p>
            <a:pPr lvl="1"/>
            <a:r>
              <a:rPr lang="de-DE" dirty="0" err="1" smtClean="0"/>
              <a:t>Interpretivism</a:t>
            </a:r>
            <a:r>
              <a:rPr lang="de-DE" dirty="0" smtClean="0"/>
              <a:t> </a:t>
            </a:r>
            <a:r>
              <a:rPr lang="de-DE" dirty="0"/>
              <a:t>(oder eine Variante davon)</a:t>
            </a:r>
            <a:endParaRPr lang="de-DE" dirty="0" smtClean="0"/>
          </a:p>
          <a:p>
            <a:pPr lvl="1"/>
            <a:r>
              <a:rPr lang="de-DE" dirty="0" smtClean="0"/>
              <a:t>Konstruktivismus</a:t>
            </a:r>
          </a:p>
          <a:p>
            <a:pPr lvl="1"/>
            <a:r>
              <a:rPr lang="de-DE" dirty="0" smtClean="0"/>
              <a:t>…</a:t>
            </a:r>
            <a:br>
              <a:rPr lang="de-DE" dirty="0" smtClean="0"/>
            </a:br>
            <a:endParaRPr lang="de-DE" dirty="0" smtClean="0"/>
          </a:p>
          <a:p>
            <a:r>
              <a:rPr lang="de-DE" dirty="0" smtClean="0"/>
              <a:t>Auswahl von Forschungsmethoden</a:t>
            </a:r>
          </a:p>
          <a:p>
            <a:pPr lvl="1"/>
            <a:r>
              <a:rPr lang="de-DE" dirty="0" smtClean="0"/>
              <a:t>Methoden und Status der Datenerhebung</a:t>
            </a:r>
          </a:p>
          <a:p>
            <a:pPr lvl="1"/>
            <a:r>
              <a:rPr lang="de-DE" dirty="0" smtClean="0"/>
              <a:t>Methoden und Status der Datenanalyse</a:t>
            </a:r>
          </a:p>
          <a:p>
            <a:pPr lvl="1"/>
            <a:r>
              <a:rPr lang="de-DE" dirty="0" smtClean="0"/>
              <a:t>Methoden und Status der Artefakt-Entwicklung</a:t>
            </a:r>
            <a:endParaRPr lang="de-DE" dirty="0"/>
          </a:p>
        </p:txBody>
      </p:sp>
      <p:sp>
        <p:nvSpPr>
          <p:cNvPr id="4" name="Fußzeilenplatzhalter 3"/>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2056406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Theorie als Basis und Deduktiver/Induktiver Ansatz</a:t>
            </a:r>
            <a:endParaRPr lang="de-DE" dirty="0"/>
          </a:p>
        </p:txBody>
      </p:sp>
      <p:sp>
        <p:nvSpPr>
          <p:cNvPr id="3" name="Inhaltsplatzhalter 2"/>
          <p:cNvSpPr>
            <a:spLocks noGrp="1"/>
          </p:cNvSpPr>
          <p:nvPr>
            <p:ph idx="1"/>
          </p:nvPr>
        </p:nvSpPr>
        <p:spPr/>
        <p:txBody>
          <a:bodyPr/>
          <a:lstStyle/>
          <a:p>
            <a:r>
              <a:rPr lang="de-DE" sz="1800" dirty="0" smtClean="0"/>
              <a:t>Explanative Forschung (oftmals „</a:t>
            </a:r>
            <a:r>
              <a:rPr lang="de-DE" sz="1800" dirty="0" err="1" smtClean="0"/>
              <a:t>hypothetico-deductive</a:t>
            </a:r>
            <a:r>
              <a:rPr lang="de-DE" sz="1800" dirty="0" smtClean="0"/>
              <a:t>“)</a:t>
            </a:r>
          </a:p>
          <a:p>
            <a:pPr lvl="1"/>
            <a:r>
              <a:rPr lang="de-DE" sz="1600" dirty="0" smtClean="0"/>
              <a:t>Logik vom Generellen zum Speziellen</a:t>
            </a:r>
          </a:p>
          <a:p>
            <a:pPr lvl="1"/>
            <a:r>
              <a:rPr lang="de-DE" sz="1600" dirty="0" smtClean="0"/>
              <a:t>Theorie als Fundament aus dem Hypothesen abgeleitet werden, die getestet werden</a:t>
            </a:r>
          </a:p>
          <a:p>
            <a:pPr lvl="1"/>
            <a:r>
              <a:rPr lang="de-DE" sz="1600" dirty="0" smtClean="0"/>
              <a:t>Unterscheidung zwischen einer Meta-Theorie (z.B. „</a:t>
            </a:r>
            <a:r>
              <a:rPr lang="de-DE" sz="1600" dirty="0" err="1" smtClean="0"/>
              <a:t>efficient</a:t>
            </a:r>
            <a:r>
              <a:rPr lang="de-DE" sz="1600" dirty="0" smtClean="0"/>
              <a:t> </a:t>
            </a:r>
            <a:r>
              <a:rPr lang="de-DE" sz="1600" dirty="0" err="1" smtClean="0"/>
              <a:t>market</a:t>
            </a:r>
            <a:r>
              <a:rPr lang="de-DE" sz="1600" dirty="0" smtClean="0"/>
              <a:t> </a:t>
            </a:r>
            <a:r>
              <a:rPr lang="de-DE" sz="1600" dirty="0" err="1" smtClean="0"/>
              <a:t>hypothesis</a:t>
            </a:r>
            <a:r>
              <a:rPr lang="de-DE" sz="1600" dirty="0" smtClean="0"/>
              <a:t>“) und einem konkreten Literaturstrang (z.B. „</a:t>
            </a:r>
            <a:r>
              <a:rPr lang="de-DE" sz="1600" dirty="0" err="1" smtClean="0"/>
              <a:t>decision</a:t>
            </a:r>
            <a:r>
              <a:rPr lang="de-DE" sz="1600" dirty="0" smtClean="0"/>
              <a:t> </a:t>
            </a:r>
            <a:r>
              <a:rPr lang="de-DE" sz="1600" dirty="0" err="1" smtClean="0"/>
              <a:t>support</a:t>
            </a:r>
            <a:r>
              <a:rPr lang="de-DE" sz="1600" dirty="0" smtClean="0"/>
              <a:t> in </a:t>
            </a:r>
            <a:r>
              <a:rPr lang="de-DE" sz="1600" dirty="0" err="1" smtClean="0"/>
              <a:t>finance</a:t>
            </a:r>
            <a:r>
              <a:rPr lang="de-DE" sz="1600" dirty="0" smtClean="0"/>
              <a:t>“)</a:t>
            </a:r>
            <a:br>
              <a:rPr lang="de-DE" sz="1600" dirty="0" smtClean="0"/>
            </a:br>
            <a:endParaRPr lang="de-DE" sz="1600" dirty="0" smtClean="0"/>
          </a:p>
          <a:p>
            <a:r>
              <a:rPr lang="de-DE" sz="1800" dirty="0" err="1" smtClean="0"/>
              <a:t>Explorative</a:t>
            </a:r>
            <a:r>
              <a:rPr lang="de-DE" sz="1800" dirty="0" smtClean="0"/>
              <a:t> Forschung (oftmals „</a:t>
            </a:r>
            <a:r>
              <a:rPr lang="de-DE" sz="1800" dirty="0" err="1" smtClean="0"/>
              <a:t>inductive</a:t>
            </a:r>
            <a:r>
              <a:rPr lang="de-DE" sz="1800" dirty="0" smtClean="0"/>
              <a:t> </a:t>
            </a:r>
            <a:r>
              <a:rPr lang="de-DE" sz="1800" dirty="0" err="1" smtClean="0"/>
              <a:t>theory</a:t>
            </a:r>
            <a:r>
              <a:rPr lang="de-DE" sz="1800" dirty="0" smtClean="0"/>
              <a:t> </a:t>
            </a:r>
            <a:r>
              <a:rPr lang="de-DE" sz="1800" dirty="0" err="1" smtClean="0"/>
              <a:t>building</a:t>
            </a:r>
            <a:r>
              <a:rPr lang="de-DE" sz="1800" dirty="0" smtClean="0"/>
              <a:t>“)</a:t>
            </a:r>
          </a:p>
          <a:p>
            <a:pPr lvl="1"/>
            <a:r>
              <a:rPr lang="de-DE" sz="1600" dirty="0" smtClean="0"/>
              <a:t>Logik vom Speziellen zum Generellen</a:t>
            </a:r>
          </a:p>
          <a:p>
            <a:pPr lvl="1"/>
            <a:r>
              <a:rPr lang="de-DE" sz="1600" dirty="0" smtClean="0"/>
              <a:t>Theorie als „</a:t>
            </a:r>
            <a:r>
              <a:rPr lang="de-DE" sz="1600" dirty="0" err="1" smtClean="0"/>
              <a:t>Sensitizing</a:t>
            </a:r>
            <a:r>
              <a:rPr lang="de-DE" sz="1600" dirty="0" smtClean="0"/>
              <a:t> Device“ und Linse, welche die Interpretation und Analyse von Daten unterstützen kann</a:t>
            </a:r>
          </a:p>
          <a:p>
            <a:pPr lvl="1"/>
            <a:r>
              <a:rPr lang="de-DE" sz="1600" dirty="0" smtClean="0"/>
              <a:t>Oftmals Verwendung einer Theorie als Meta-Linse, ohne jedoch die Analyse zu sehr von einem konkreten Literaturstrang beeinflussen zu lassen</a:t>
            </a:r>
            <a:br>
              <a:rPr lang="de-DE" sz="1600" dirty="0" smtClean="0"/>
            </a:br>
            <a:endParaRPr lang="de-DE" sz="1600" dirty="0" smtClean="0"/>
          </a:p>
          <a:p>
            <a:r>
              <a:rPr lang="de-DE" sz="1800" dirty="0" smtClean="0"/>
              <a:t>Hinweis: auch im Design Science gibt es den Unterschied zwischen induktiven und deduktiven Ansätzen.</a:t>
            </a:r>
            <a:endParaRPr lang="de-DE" sz="1800" dirty="0"/>
          </a:p>
        </p:txBody>
      </p:sp>
      <p:sp>
        <p:nvSpPr>
          <p:cNvPr id="4" name="Fußzeilenplatzhalter 3"/>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3982076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Zentrale Ergebnisse</a:t>
            </a:r>
            <a:endParaRPr lang="en-US" dirty="0"/>
          </a:p>
        </p:txBody>
      </p:sp>
      <p:sp>
        <p:nvSpPr>
          <p:cNvPr id="3" name="Inhaltsplatzhalter 2"/>
          <p:cNvSpPr>
            <a:spLocks noGrp="1"/>
          </p:cNvSpPr>
          <p:nvPr>
            <p:ph idx="1"/>
          </p:nvPr>
        </p:nvSpPr>
        <p:spPr/>
        <p:txBody>
          <a:bodyPr/>
          <a:lstStyle/>
          <a:p>
            <a:r>
              <a:rPr lang="de-DE" dirty="0" smtClean="0"/>
              <a:t>Zusammenfassende Darstellung der Forschungsergebnisse</a:t>
            </a:r>
          </a:p>
          <a:p>
            <a:pPr lvl="1"/>
            <a:r>
              <a:rPr lang="de-DE" dirty="0" err="1" smtClean="0"/>
              <a:t>Behavioral</a:t>
            </a:r>
            <a:r>
              <a:rPr lang="de-DE" dirty="0" smtClean="0"/>
              <a:t> Science: Vorstellung der getesteten Hypothesen bzw. Erläuterung der induktiv gewonnenen Erkenntnisse</a:t>
            </a:r>
          </a:p>
          <a:p>
            <a:pPr lvl="1"/>
            <a:r>
              <a:rPr lang="de-DE" dirty="0"/>
              <a:t>Design Science: Vorstellung des entwickelten Artefakts und dessen </a:t>
            </a:r>
            <a:r>
              <a:rPr lang="de-DE" dirty="0" smtClean="0"/>
              <a:t>Evaluation</a:t>
            </a:r>
            <a:br>
              <a:rPr lang="de-DE" dirty="0" smtClean="0"/>
            </a:br>
            <a:endParaRPr lang="de-DE" dirty="0" smtClean="0"/>
          </a:p>
          <a:p>
            <a:r>
              <a:rPr lang="de-DE" dirty="0" smtClean="0"/>
              <a:t>Transparent machen, wie die Ergebnisse entstanden/erarbeitet wurden</a:t>
            </a:r>
          </a:p>
          <a:p>
            <a:pPr lvl="1"/>
            <a:r>
              <a:rPr lang="de-DE" i="1" dirty="0" smtClean="0"/>
              <a:t>Empirische Belege</a:t>
            </a:r>
            <a:r>
              <a:rPr lang="de-DE" dirty="0" smtClean="0"/>
              <a:t> aufführen (z.B. statische Ergebnisse, </a:t>
            </a:r>
            <a:r>
              <a:rPr lang="de-DE" dirty="0" err="1" smtClean="0"/>
              <a:t>Koderiungsbeispiele</a:t>
            </a:r>
            <a:r>
              <a:rPr lang="de-DE" dirty="0" smtClean="0"/>
              <a:t>, </a:t>
            </a:r>
            <a:r>
              <a:rPr lang="de-DE" dirty="0" err="1" smtClean="0"/>
              <a:t>Artifakt</a:t>
            </a:r>
            <a:r>
              <a:rPr lang="de-DE" dirty="0" smtClean="0"/>
              <a:t>-Instanziierung/Evaluation)</a:t>
            </a:r>
          </a:p>
          <a:p>
            <a:pPr lvl="1"/>
            <a:r>
              <a:rPr lang="de-DE" i="1" dirty="0" smtClean="0"/>
              <a:t>Abstraktion</a:t>
            </a:r>
            <a:r>
              <a:rPr lang="de-DE" dirty="0" smtClean="0"/>
              <a:t> von Belegen zu gewonnenen theoretischen Erkenntnissen erkenntlich machen</a:t>
            </a:r>
          </a:p>
          <a:p>
            <a:pPr lvl="1"/>
            <a:r>
              <a:rPr lang="de-DE" i="1" dirty="0" smtClean="0"/>
              <a:t>Theoriebeitrag</a:t>
            </a:r>
            <a:r>
              <a:rPr lang="de-DE" dirty="0" smtClean="0"/>
              <a:t> erkenntlich machen und verständlich erläutern</a:t>
            </a:r>
            <a:br>
              <a:rPr lang="de-DE" dirty="0" smtClean="0"/>
            </a:br>
            <a:r>
              <a:rPr lang="en-US" dirty="0"/>
              <a:t/>
            </a:r>
            <a:br>
              <a:rPr lang="en-US" dirty="0"/>
            </a:br>
            <a:endParaRPr lang="en-US" dirty="0" smtClean="0"/>
          </a:p>
          <a:p>
            <a:endParaRPr lang="en-US" dirty="0" smtClean="0"/>
          </a:p>
          <a:p>
            <a:endParaRPr lang="en-US" dirty="0"/>
          </a:p>
        </p:txBody>
      </p:sp>
      <p:sp>
        <p:nvSpPr>
          <p:cNvPr id="4" name="Fußzeilenplatzhalter 3"/>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831454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Beitrag zum bestehenden Wissen &amp; Forschungslücken</a:t>
            </a:r>
            <a:endParaRPr lang="en-US" dirty="0"/>
          </a:p>
        </p:txBody>
      </p:sp>
      <p:sp>
        <p:nvSpPr>
          <p:cNvPr id="3" name="Inhaltsplatzhalter 2"/>
          <p:cNvSpPr>
            <a:spLocks noGrp="1"/>
          </p:cNvSpPr>
          <p:nvPr>
            <p:ph idx="1"/>
          </p:nvPr>
        </p:nvSpPr>
        <p:spPr/>
        <p:txBody>
          <a:bodyPr/>
          <a:lstStyle/>
          <a:p>
            <a:r>
              <a:rPr lang="de-DE" dirty="0" smtClean="0"/>
              <a:t>Zentrale Frage: W</a:t>
            </a:r>
            <a:r>
              <a:rPr lang="de-DE" i="1" dirty="0" smtClean="0"/>
              <a:t>ie werden die erläuterten Forschungslücken geschlossen und das bestehende Wissen erweitert?</a:t>
            </a:r>
            <a:r>
              <a:rPr lang="de-DE" dirty="0" smtClean="0"/>
              <a:t/>
            </a:r>
            <a:br>
              <a:rPr lang="de-DE" dirty="0" smtClean="0"/>
            </a:br>
            <a:endParaRPr lang="de-DE" dirty="0" smtClean="0"/>
          </a:p>
          <a:p>
            <a:r>
              <a:rPr lang="de-DE" dirty="0" smtClean="0"/>
              <a:t>Grundsätzlich wird zwischen zwei Arten von Beiträgen unterschieden, die separat erläutert werden müssen:</a:t>
            </a:r>
          </a:p>
          <a:p>
            <a:pPr marL="800100" lvl="1" indent="-342900">
              <a:buFont typeface="+mj-lt"/>
              <a:buAutoNum type="arabicParenR"/>
            </a:pPr>
            <a:r>
              <a:rPr lang="de-DE" i="1" dirty="0" smtClean="0"/>
              <a:t>Theoriebeitrag</a:t>
            </a:r>
            <a:r>
              <a:rPr lang="de-DE" dirty="0" smtClean="0"/>
              <a:t>, bspw. eine vorherige Arbeit im Themengebiet erweitern</a:t>
            </a:r>
          </a:p>
          <a:p>
            <a:pPr marL="800100" lvl="1" indent="-342900">
              <a:buFont typeface="+mj-lt"/>
              <a:buAutoNum type="arabicParenR"/>
            </a:pPr>
            <a:r>
              <a:rPr lang="de-DE" i="1" dirty="0" smtClean="0"/>
              <a:t>Praxisbeitrag</a:t>
            </a:r>
            <a:r>
              <a:rPr lang="de-DE" dirty="0" smtClean="0"/>
              <a:t>, bspw. Konzeption einer Problemlösung für die Praxis</a:t>
            </a:r>
            <a:br>
              <a:rPr lang="de-DE" dirty="0" smtClean="0"/>
            </a:br>
            <a:endParaRPr lang="de-DE" dirty="0" smtClean="0"/>
          </a:p>
          <a:p>
            <a:pPr marL="400050">
              <a:buFont typeface="Arial" pitchFamily="34" charset="0"/>
              <a:buChar char="•"/>
            </a:pPr>
            <a:r>
              <a:rPr lang="de-DE" dirty="0" smtClean="0"/>
              <a:t>Vermeiden Sie drei häufige Fehler:</a:t>
            </a:r>
          </a:p>
          <a:p>
            <a:pPr marL="808038" lvl="1" indent="-361950">
              <a:buFont typeface="+mj-lt"/>
              <a:buAutoNum type="arabicParenR"/>
            </a:pPr>
            <a:r>
              <a:rPr lang="de-DE" dirty="0" smtClean="0"/>
              <a:t>Zusammenfassen der Ergebnisse ohne die </a:t>
            </a:r>
            <a:r>
              <a:rPr lang="de-DE" i="1" dirty="0" smtClean="0"/>
              <a:t>Implikationen</a:t>
            </a:r>
            <a:r>
              <a:rPr lang="de-DE" dirty="0" smtClean="0"/>
              <a:t> zu besprechen</a:t>
            </a:r>
          </a:p>
          <a:p>
            <a:pPr marL="808038" lvl="1" indent="-361950">
              <a:buFont typeface="+mj-lt"/>
              <a:buAutoNum type="arabicParenR"/>
            </a:pPr>
            <a:r>
              <a:rPr lang="de-DE" i="1" dirty="0" smtClean="0"/>
              <a:t>Fehlender Zusammenhang</a:t>
            </a:r>
            <a:r>
              <a:rPr lang="de-DE" dirty="0" smtClean="0"/>
              <a:t> zwischen kommunizierten Forschungsbeiträgen und eingangs gestellten Forschungsfragen und aufgezeigten Forschungslücken</a:t>
            </a:r>
          </a:p>
          <a:p>
            <a:pPr marL="808038" lvl="1" indent="-361950">
              <a:buFont typeface="+mj-lt"/>
              <a:buAutoNum type="arabicParenR"/>
            </a:pPr>
            <a:r>
              <a:rPr lang="de-DE" dirty="0" smtClean="0"/>
              <a:t>„Über das Ziel hinaus schießen“: </a:t>
            </a:r>
            <a:r>
              <a:rPr lang="de-DE" i="1" dirty="0" smtClean="0"/>
              <a:t>Mangelnde Fundierung </a:t>
            </a:r>
            <a:r>
              <a:rPr lang="de-DE" dirty="0" smtClean="0"/>
              <a:t>des kommunizierten Beitrags in den gewonnenen Forschungserkenntnissen</a:t>
            </a:r>
            <a:br>
              <a:rPr lang="de-DE" dirty="0" smtClean="0"/>
            </a:br>
            <a:endParaRPr lang="de-DE" dirty="0" smtClean="0"/>
          </a:p>
          <a:p>
            <a:pPr marL="400050">
              <a:buFont typeface="Arial" pitchFamily="34" charset="0"/>
              <a:buChar char="•"/>
            </a:pPr>
            <a:endParaRPr lang="de-DE" dirty="0"/>
          </a:p>
        </p:txBody>
      </p:sp>
      <p:sp>
        <p:nvSpPr>
          <p:cNvPr id="4" name="Fußzeilenplatzhalter 3"/>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3167575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0</TotalTime>
  <Words>514</Words>
  <Application>Microsoft Office PowerPoint</Application>
  <PresentationFormat>Bildschirmpräsentation (4:3)</PresentationFormat>
  <Paragraphs>89</Paragraphs>
  <Slides>12</Slides>
  <Notes>1</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Standarddesign</vt:lpstr>
      <vt:lpstr>Promotionsvortrag Forschungsthema – Zeitplanung – Next Steps</vt:lpstr>
      <vt:lpstr>Auswahl und Benennung des Forschungsproblems </vt:lpstr>
      <vt:lpstr>Definition des Forschungsproblems</vt:lpstr>
      <vt:lpstr>Identifikation der Forschungslücke(n)</vt:lpstr>
      <vt:lpstr>Forschungsfragen</vt:lpstr>
      <vt:lpstr>Forschungsmethodik für die gestellten Forschungsfragen / das beleuchtete Arbeitspaket</vt:lpstr>
      <vt:lpstr>Theorie als Basis und Deduktiver/Induktiver Ansatz</vt:lpstr>
      <vt:lpstr>Zentrale Ergebnisse</vt:lpstr>
      <vt:lpstr>Beitrag zum bestehenden Wissen &amp; Forschungslücken</vt:lpstr>
      <vt:lpstr>Status und Ausblick des Promotionsvorhabens</vt:lpstr>
      <vt:lpstr>Next Steps (nächste ~3 Monate)</vt:lpstr>
      <vt:lpstr>Vielen Dank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Securities Trading</dc:title>
  <dc:creator>mzuelch</dc:creator>
  <cp:lastModifiedBy>Jan Muntermann</cp:lastModifiedBy>
  <cp:revision>254</cp:revision>
  <cp:lastPrinted>2011-04-07T09:20:05Z</cp:lastPrinted>
  <dcterms:created xsi:type="dcterms:W3CDTF">2011-03-22T12:30:25Z</dcterms:created>
  <dcterms:modified xsi:type="dcterms:W3CDTF">2012-10-24T12:45:46Z</dcterms:modified>
</cp:coreProperties>
</file>