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5"/>
  </p:notesMasterIdLst>
  <p:sldIdLst>
    <p:sldId id="256" r:id="rId2"/>
    <p:sldId id="258" r:id="rId3"/>
    <p:sldId id="267" r:id="rId4"/>
    <p:sldId id="259" r:id="rId5"/>
    <p:sldId id="260" r:id="rId6"/>
    <p:sldId id="270" r:id="rId7"/>
    <p:sldId id="271" r:id="rId8"/>
    <p:sldId id="268" r:id="rId9"/>
    <p:sldId id="269" r:id="rId10"/>
    <p:sldId id="261" r:id="rId11"/>
    <p:sldId id="262" r:id="rId12"/>
    <p:sldId id="266" r:id="rId13"/>
    <p:sldId id="265" r:id="rId14"/>
  </p:sldIdLst>
  <p:sldSz cx="13004800" cy="9753600"/>
  <p:notesSz cx="6858000" cy="9144000"/>
  <p:defaultTextStyle>
    <a:defPPr>
      <a:defRPr lang="de-DE"/>
    </a:defPPr>
    <a:lvl1pPr algn="l" defTabSz="584200" rtl="0" fontAlgn="base">
      <a:spcBef>
        <a:spcPct val="0"/>
      </a:spcBef>
      <a:spcAft>
        <a:spcPct val="0"/>
      </a:spcAft>
      <a:defRPr sz="3800" kern="1200">
        <a:solidFill>
          <a:srgbClr val="FFFFFF"/>
        </a:solidFill>
        <a:latin typeface="Arial" charset="0"/>
        <a:ea typeface="Helvetica Light"/>
        <a:cs typeface="Arial" charset="0"/>
        <a:sym typeface="Helvetica Light"/>
      </a:defRPr>
    </a:lvl1pPr>
    <a:lvl2pPr marL="457200" indent="-228600" algn="l" defTabSz="584200" rtl="0" fontAlgn="base">
      <a:spcBef>
        <a:spcPct val="0"/>
      </a:spcBef>
      <a:spcAft>
        <a:spcPct val="0"/>
      </a:spcAft>
      <a:defRPr sz="3800" kern="1200">
        <a:solidFill>
          <a:srgbClr val="FFFFFF"/>
        </a:solidFill>
        <a:latin typeface="Arial" charset="0"/>
        <a:ea typeface="Helvetica Light"/>
        <a:cs typeface="Arial" charset="0"/>
        <a:sym typeface="Helvetica Light"/>
      </a:defRPr>
    </a:lvl2pPr>
    <a:lvl3pPr marL="914400" indent="-457200" algn="l" defTabSz="584200" rtl="0" fontAlgn="base">
      <a:spcBef>
        <a:spcPct val="0"/>
      </a:spcBef>
      <a:spcAft>
        <a:spcPct val="0"/>
      </a:spcAft>
      <a:defRPr sz="3800" kern="1200">
        <a:solidFill>
          <a:srgbClr val="FFFFFF"/>
        </a:solidFill>
        <a:latin typeface="Arial" charset="0"/>
        <a:ea typeface="Helvetica Light"/>
        <a:cs typeface="Arial" charset="0"/>
        <a:sym typeface="Helvetica Light"/>
      </a:defRPr>
    </a:lvl3pPr>
    <a:lvl4pPr marL="1371600" indent="-685800" algn="l" defTabSz="584200" rtl="0" fontAlgn="base">
      <a:spcBef>
        <a:spcPct val="0"/>
      </a:spcBef>
      <a:spcAft>
        <a:spcPct val="0"/>
      </a:spcAft>
      <a:defRPr sz="3800" kern="1200">
        <a:solidFill>
          <a:srgbClr val="FFFFFF"/>
        </a:solidFill>
        <a:latin typeface="Arial" charset="0"/>
        <a:ea typeface="Helvetica Light"/>
        <a:cs typeface="Arial" charset="0"/>
        <a:sym typeface="Helvetica Light"/>
      </a:defRPr>
    </a:lvl4pPr>
    <a:lvl5pPr marL="1828800" indent="-914400" algn="l" defTabSz="584200" rtl="0" fontAlgn="base">
      <a:spcBef>
        <a:spcPct val="0"/>
      </a:spcBef>
      <a:spcAft>
        <a:spcPct val="0"/>
      </a:spcAft>
      <a:defRPr sz="3800" kern="1200">
        <a:solidFill>
          <a:srgbClr val="FFFFFF"/>
        </a:solidFill>
        <a:latin typeface="Arial" charset="0"/>
        <a:ea typeface="Helvetica Light"/>
        <a:cs typeface="Arial" charset="0"/>
        <a:sym typeface="Helvetica Light"/>
      </a:defRPr>
    </a:lvl5pPr>
    <a:lvl6pPr marL="2286000" algn="l" defTabSz="914400" rtl="0" eaLnBrk="1" latinLnBrk="0" hangingPunct="1">
      <a:defRPr sz="3800" kern="1200">
        <a:solidFill>
          <a:srgbClr val="FFFFFF"/>
        </a:solidFill>
        <a:latin typeface="Arial" charset="0"/>
        <a:ea typeface="Helvetica Light"/>
        <a:cs typeface="Arial" charset="0"/>
        <a:sym typeface="Helvetica Light"/>
      </a:defRPr>
    </a:lvl6pPr>
    <a:lvl7pPr marL="2743200" algn="l" defTabSz="914400" rtl="0" eaLnBrk="1" latinLnBrk="0" hangingPunct="1">
      <a:defRPr sz="3800" kern="1200">
        <a:solidFill>
          <a:srgbClr val="FFFFFF"/>
        </a:solidFill>
        <a:latin typeface="Arial" charset="0"/>
        <a:ea typeface="Helvetica Light"/>
        <a:cs typeface="Arial" charset="0"/>
        <a:sym typeface="Helvetica Light"/>
      </a:defRPr>
    </a:lvl7pPr>
    <a:lvl8pPr marL="3200400" algn="l" defTabSz="914400" rtl="0" eaLnBrk="1" latinLnBrk="0" hangingPunct="1">
      <a:defRPr sz="3800" kern="1200">
        <a:solidFill>
          <a:srgbClr val="FFFFFF"/>
        </a:solidFill>
        <a:latin typeface="Arial" charset="0"/>
        <a:ea typeface="Helvetica Light"/>
        <a:cs typeface="Arial" charset="0"/>
        <a:sym typeface="Helvetica Light"/>
      </a:defRPr>
    </a:lvl8pPr>
    <a:lvl9pPr marL="3657600" algn="l" defTabSz="914400" rtl="0" eaLnBrk="1" latinLnBrk="0" hangingPunct="1">
      <a:defRPr sz="3800" kern="1200">
        <a:solidFill>
          <a:srgbClr val="FFFFFF"/>
        </a:solidFill>
        <a:latin typeface="Arial" charset="0"/>
        <a:ea typeface="Helvetica Light"/>
        <a:cs typeface="Arial" charset="0"/>
        <a:sym typeface="Helvetica Light"/>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a:tcStyle>
        <a:tcBdr/>
        <a:fill>
          <a:solidFill>
            <a:srgbClr val="87CED4">
              <a:alpha val="2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398CCE"/>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0365C0"/>
          </a:solidFill>
        </a:fill>
      </a:tcStyle>
    </a:firstRow>
  </a:tblStyle>
  <a:tblStyle styleId="{EEE7283C-3CF3-47DC-8721-378D4A62B22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noFill/>
              <a:miter lim="400000"/>
            </a:ln>
          </a:insideV>
        </a:tcBdr>
        <a:fill>
          <a:noFill/>
        </a:fill>
      </a:tcStyle>
    </a:wholeTbl>
    <a:band2H>
      <a:tcTxStyle/>
      <a:tcStyle>
        <a:tcBdr/>
        <a:fill>
          <a:solidFill>
            <a:srgbClr val="5DC123">
              <a:alpha val="19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25400" cap="flat">
              <a:solidFill>
                <a:srgbClr val="CBCBCB"/>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189B1A"/>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000000"/>
        </a:fontRef>
        <a:srgbClr val="00000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8A433"/>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noFill/>
        </a:fill>
      </a:tcStyle>
    </a:lastRow>
    <a:fir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rgbClr val="E8A433"/>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solidFill>
            <a:srgbClr val="545761"/>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noFill/>
              <a:miter lim="400000"/>
            </a:ln>
          </a:insideH>
          <a:insideV>
            <a:ln w="12700" cap="flat">
              <a:noFill/>
              <a:miter lim="400000"/>
            </a:ln>
          </a:insideV>
        </a:tcBdr>
        <a:fill>
          <a:solidFill>
            <a:srgbClr val="777C8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777C83"/>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12700" cap="flat">
              <a:solidFill>
                <a:srgbClr val="FFFFFF"/>
              </a:solidFill>
              <a:prstDash val="solid"/>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firstCol>
    <a:la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prstDash val="solid"/>
              <a:miter lim="400000"/>
            </a:ln>
          </a:top>
          <a:bottom>
            <a:ln w="12700" cap="flat">
              <a:noFill/>
              <a:miter lim="400000"/>
            </a:ln>
          </a:bottom>
          <a:insideH>
            <a:ln w="12700" cap="flat">
              <a:noFill/>
              <a:miter lim="400000"/>
            </a:ln>
          </a:insideH>
          <a:insideV>
            <a:ln w="12700" cap="flat">
              <a:solidFill>
                <a:srgbClr val="FFFFFF"/>
              </a:solidFill>
              <a:custDash>
                <a:ds d="200000" sp="200000"/>
              </a:custDash>
              <a:miter lim="400000"/>
            </a:ln>
          </a:insideV>
        </a:tcBdr>
        <a:fill>
          <a:noFill/>
        </a:fill>
      </a:tcStyle>
    </a:lastRow>
    <a:fir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noFill/>
              <a:miter lim="400000"/>
            </a:ln>
          </a:top>
          <a:bottom>
            <a:ln w="12700" cap="flat">
              <a:solidFill>
                <a:srgbClr val="FFFFFF"/>
              </a:solidFill>
              <a:prstDash val="solid"/>
              <a:miter lim="400000"/>
            </a:ln>
          </a:bottom>
          <a:insideH>
            <a:ln w="12700" cap="flat">
              <a:noFill/>
              <a:miter lim="400000"/>
            </a:ln>
          </a:insideH>
          <a:insideV>
            <a:ln w="12700" cap="flat">
              <a:solidFill>
                <a:srgbClr val="FFFFFF"/>
              </a:solidFill>
              <a:custDash>
                <a:ds d="200000" sp="200000"/>
              </a:custDash>
              <a:miter lim="400000"/>
            </a:ln>
          </a:insideV>
        </a:tcBdr>
        <a:fill>
          <a:no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1507" y="67"/>
      </p:cViewPr>
      <p:guideLst>
        <p:guide orient="horz" pos="3072"/>
        <p:guide pos="409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Shape 29"/>
          <p:cNvSpPr>
            <a:spLocks noGrp="1" noRot="1" noChangeAspect="1"/>
          </p:cNvSpPr>
          <p:nvPr>
            <p:ph type="sldImg"/>
          </p:nvPr>
        </p:nvSpPr>
        <p:spPr bwMode="auto">
          <a:xfrm>
            <a:off x="1143000" y="685800"/>
            <a:ext cx="4572000" cy="3429000"/>
          </a:xfrm>
          <a:prstGeom prst="rect">
            <a:avLst/>
          </a:prstGeom>
          <a:noFill/>
          <a:ln w="9525">
            <a:noFill/>
            <a:miter lim="800000"/>
            <a:headEnd/>
            <a:tailEnd/>
          </a:ln>
        </p:spPr>
      </p:sp>
      <p:sp>
        <p:nvSpPr>
          <p:cNvPr id="14339" name="Shape 30"/>
          <p:cNvSpPr>
            <a:spLocks noGrp="1"/>
          </p:cNvSpPr>
          <p:nvPr>
            <p:ph type="body" sz="quarter" idx="1"/>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de-DE">
              <a:sym typeface="Helvetica Neue"/>
            </a:endParaRPr>
          </a:p>
        </p:txBody>
      </p:sp>
    </p:spTree>
  </p:cSld>
  <p:clrMap bg1="lt1" tx1="dk1" bg2="lt2" tx2="dk2" accent1="accent1" accent2="accent2" accent3="accent3" accent4="accent4" accent5="accent5" accent6="accent6" hlink="hlink" folHlink="folHlink"/>
  <p:notesStyle>
    <a:lvl1pPr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1pPr>
    <a:lvl2pPr marL="742950" indent="-28575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2pPr>
    <a:lvl3pPr marL="1143000" indent="-22860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3pPr>
    <a:lvl4pPr marL="1600200" indent="-22860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4pPr>
    <a:lvl5pPr marL="2057400" indent="-22860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5" name="Shape 5"/>
          <p:cNvSpPr>
            <a:spLocks noGrp="1"/>
          </p:cNvSpPr>
          <p:nvPr>
            <p:ph type="title"/>
          </p:nvPr>
        </p:nvSpPr>
        <p:spPr>
          <a:xfrm>
            <a:off x="1270000" y="1638300"/>
            <a:ext cx="10464800" cy="3302000"/>
          </a:xfrm>
          <a:prstGeom prst="rect">
            <a:avLst/>
          </a:prstGeom>
        </p:spPr>
        <p:txBody>
          <a:bodyPr anchor="b"/>
          <a:lstStyle/>
          <a:p>
            <a:pPr lvl="0"/>
            <a:r>
              <a:t>Title Text</a:t>
            </a:r>
          </a:p>
        </p:txBody>
      </p:sp>
      <p:sp>
        <p:nvSpPr>
          <p:cNvPr id="6" name="Shape 6"/>
          <p:cNvSpPr>
            <a:spLocks noGrp="1"/>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52500" y="406400"/>
            <a:ext cx="11099800" cy="2120900"/>
          </a:xfrm>
        </p:spPr>
        <p:txBody>
          <a:bodyPr/>
          <a:lstStyle/>
          <a:p>
            <a:r>
              <a:rPr lang="en-US"/>
              <a:t>Click to edit Master title style</a:t>
            </a:r>
            <a:endParaRPr lang="de-DE"/>
          </a:p>
        </p:txBody>
      </p:sp>
      <p:sp>
        <p:nvSpPr>
          <p:cNvPr id="3" name="Content Placeholder 2"/>
          <p:cNvSpPr>
            <a:spLocks noGrp="1"/>
          </p:cNvSpPr>
          <p:nvPr>
            <p:ph idx="1"/>
          </p:nvPr>
        </p:nvSpPr>
        <p:spPr>
          <a:xfrm>
            <a:off x="952500" y="2590800"/>
            <a:ext cx="11099800" cy="6286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8" name="Shape 8"/>
          <p:cNvSpPr>
            <a:spLocks noGrp="1"/>
          </p:cNvSpPr>
          <p:nvPr>
            <p:ph type="title"/>
          </p:nvPr>
        </p:nvSpPr>
        <p:spPr>
          <a:xfrm>
            <a:off x="1270000" y="6718300"/>
            <a:ext cx="10464800" cy="1422400"/>
          </a:xfrm>
          <a:prstGeom prst="rect">
            <a:avLst/>
          </a:prstGeom>
        </p:spPr>
        <p:txBody>
          <a:bodyPr anchor="b"/>
          <a:lstStyle/>
          <a:p>
            <a:pPr lvl="0"/>
            <a:r>
              <a:t>Title Text</a:t>
            </a:r>
          </a:p>
        </p:txBody>
      </p:sp>
      <p:sp>
        <p:nvSpPr>
          <p:cNvPr id="9" name="Shape 9"/>
          <p:cNvSpPr>
            <a:spLocks noGrp="1"/>
          </p:cNvSpPr>
          <p:nvPr>
            <p:ph type="body" idx="1"/>
          </p:nvPr>
        </p:nvSpPr>
        <p:spPr>
          <a:xfrm>
            <a:off x="1270000" y="8191500"/>
            <a:ext cx="10464800" cy="12192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11" name="Shape 11"/>
          <p:cNvSpPr>
            <a:spLocks noGrp="1"/>
          </p:cNvSpPr>
          <p:nvPr>
            <p:ph type="title"/>
          </p:nvPr>
        </p:nvSpPr>
        <p:spPr>
          <a:xfrm>
            <a:off x="1270000" y="3225800"/>
            <a:ext cx="10464800" cy="3302000"/>
          </a:xfrm>
          <a:prstGeom prst="rect">
            <a:avLst/>
          </a:prstGeom>
        </p:spPr>
        <p:txBody>
          <a:bodyPr/>
          <a:lstStyle/>
          <a:p>
            <a:pPr lvl="0"/>
            <a:r>
              <a:t>Title Text</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13" name="Shape 13"/>
          <p:cNvSpPr>
            <a:spLocks noGrp="1"/>
          </p:cNvSpPr>
          <p:nvPr>
            <p:ph type="title"/>
          </p:nvPr>
        </p:nvSpPr>
        <p:spPr>
          <a:xfrm>
            <a:off x="952500" y="762000"/>
            <a:ext cx="5334000" cy="4000500"/>
          </a:xfrm>
          <a:prstGeom prst="rect">
            <a:avLst/>
          </a:prstGeom>
        </p:spPr>
        <p:txBody>
          <a:bodyPr anchor="b"/>
          <a:lstStyle>
            <a:lvl1pPr>
              <a:defRPr sz="6000"/>
            </a:lvl1pPr>
          </a:lstStyle>
          <a:p>
            <a:pPr lvl="0"/>
            <a:r>
              <a:t>Title Text</a:t>
            </a:r>
          </a:p>
        </p:txBody>
      </p:sp>
      <p:sp>
        <p:nvSpPr>
          <p:cNvPr id="14" name="Shape 14"/>
          <p:cNvSpPr>
            <a:spLocks noGrp="1"/>
          </p:cNvSpPr>
          <p:nvPr>
            <p:ph type="body" idx="1"/>
          </p:nvPr>
        </p:nvSpPr>
        <p:spPr>
          <a:xfrm>
            <a:off x="952500" y="5003800"/>
            <a:ext cx="5334000" cy="40005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16" name="Shape 16"/>
          <p:cNvSpPr>
            <a:spLocks noGrp="1"/>
          </p:cNvSpPr>
          <p:nvPr>
            <p:ph type="title"/>
          </p:nvPr>
        </p:nvSpPr>
        <p:spPr>
          <a:prstGeom prst="rect">
            <a:avLst/>
          </a:prstGeom>
        </p:spPr>
        <p:txBody>
          <a:bodyPr/>
          <a:lstStyle/>
          <a:p>
            <a:pPr lvl="0"/>
            <a:r>
              <a:t>Title Text</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r>
              <a:t>Title Text</a:t>
            </a:r>
          </a:p>
        </p:txBody>
      </p:sp>
      <p:sp>
        <p:nvSpPr>
          <p:cNvPr id="19" name="Shape 19"/>
          <p:cNvSpPr>
            <a:spLocks noGrp="1"/>
          </p:cNvSpPr>
          <p:nvPr>
            <p:ph type="body" idx="1"/>
          </p:nvPr>
        </p:nvSpPr>
        <p:spPr>
          <a:prstGeom prst="rect">
            <a:avLst/>
          </a:prstGeom>
        </p:spPr>
        <p:txBody>
          <a:body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pPr lvl="0"/>
            <a:r>
              <a:t>Title Text</a:t>
            </a:r>
          </a:p>
        </p:txBody>
      </p:sp>
      <p:sp>
        <p:nvSpPr>
          <p:cNvPr id="22" name="Shape 22"/>
          <p:cNvSpPr>
            <a:spLocks noGrp="1"/>
          </p:cNvSpPr>
          <p:nvPr>
            <p:ph type="body" idx="1"/>
          </p:nvPr>
        </p:nvSpPr>
        <p:spPr>
          <a:xfrm>
            <a:off x="952500" y="2590800"/>
            <a:ext cx="5334000" cy="6286500"/>
          </a:xfrm>
          <a:prstGeom prst="rect">
            <a:avLst/>
          </a:prstGeom>
        </p:spPr>
        <p:txBody>
          <a:bodyPr/>
          <a:lstStyle>
            <a:lvl1pPr marL="381000" indent="-381000">
              <a:spcBef>
                <a:spcPts val="3800"/>
              </a:spcBef>
              <a:defRPr sz="2800"/>
            </a:lvl1pPr>
            <a:lvl2pPr marL="762000" indent="-381000">
              <a:spcBef>
                <a:spcPts val="3800"/>
              </a:spcBef>
              <a:defRPr sz="2800"/>
            </a:lvl2pPr>
            <a:lvl3pPr marL="1143000" indent="-381000">
              <a:spcBef>
                <a:spcPts val="3800"/>
              </a:spcBef>
              <a:defRPr sz="2800"/>
            </a:lvl3pPr>
            <a:lvl4pPr marL="1524000" indent="-381000">
              <a:spcBef>
                <a:spcPts val="3800"/>
              </a:spcBef>
              <a:defRPr sz="2800"/>
            </a:lvl4pPr>
            <a:lvl5pPr marL="1905000" indent="-381000">
              <a:spcBef>
                <a:spcPts val="3800"/>
              </a:spcBef>
              <a:defRPr sz="2800"/>
            </a:lvl5p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24" name="Shape 24"/>
          <p:cNvSpPr>
            <a:spLocks noGrp="1"/>
          </p:cNvSpPr>
          <p:nvPr>
            <p:ph type="body" idx="1"/>
          </p:nvPr>
        </p:nvSpPr>
        <p:spPr>
          <a:xfrm>
            <a:off x="952500" y="1270000"/>
            <a:ext cx="11099800" cy="7213600"/>
          </a:xfrm>
          <a:prstGeom prst="rect">
            <a:avLst/>
          </a:prstGeom>
        </p:spPr>
        <p:txBody>
          <a:body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Shape 2"/>
          <p:cNvSpPr>
            <a:spLocks noGrp="1"/>
          </p:cNvSpPr>
          <p:nvPr>
            <p:ph type="title"/>
          </p:nvPr>
        </p:nvSpPr>
        <p:spPr bwMode="auto">
          <a:xfrm>
            <a:off x="952500" y="406400"/>
            <a:ext cx="11099800" cy="2120900"/>
          </a:xfrm>
          <a:prstGeom prst="rect">
            <a:avLst/>
          </a:prstGeom>
          <a:noFill/>
          <a:ln w="12700">
            <a:noFill/>
            <a:miter lim="400000"/>
            <a:headEnd/>
            <a:tailEnd/>
          </a:ln>
        </p:spPr>
        <p:txBody>
          <a:bodyPr vert="horz" wrap="square" lIns="0" tIns="0" rIns="0" bIns="0" numCol="1" anchor="ctr" anchorCtr="0" compatLnSpc="1">
            <a:prstTxWarp prst="textNoShape">
              <a:avLst/>
            </a:prstTxWarp>
          </a:bodyPr>
          <a:lstStyle/>
          <a:p>
            <a:pPr lvl="0"/>
            <a:r>
              <a:rPr lang="de-DE">
                <a:sym typeface="Helvetica Light"/>
              </a:rPr>
              <a:t>Title Text</a:t>
            </a:r>
          </a:p>
        </p:txBody>
      </p:sp>
      <p:sp>
        <p:nvSpPr>
          <p:cNvPr id="1027" name="Shape 3"/>
          <p:cNvSpPr>
            <a:spLocks noGrp="1"/>
          </p:cNvSpPr>
          <p:nvPr>
            <p:ph type="body" idx="1"/>
          </p:nvPr>
        </p:nvSpPr>
        <p:spPr bwMode="auto">
          <a:xfrm>
            <a:off x="952500" y="2590800"/>
            <a:ext cx="11099800" cy="6286500"/>
          </a:xfrm>
          <a:prstGeom prst="rect">
            <a:avLst/>
          </a:prstGeom>
          <a:noFill/>
          <a:ln w="12700">
            <a:noFill/>
            <a:miter lim="400000"/>
            <a:headEnd/>
            <a:tailEnd/>
          </a:ln>
        </p:spPr>
        <p:txBody>
          <a:bodyPr vert="horz" wrap="square" lIns="0" tIns="0" rIns="0" bIns="0" numCol="1" anchor="ctr" anchorCtr="0" compatLnSpc="1">
            <a:prstTxWarp prst="textNoShape">
              <a:avLst/>
            </a:prstTxWarp>
          </a:bodyPr>
          <a:lstStyle/>
          <a:p>
            <a:pPr lvl="0"/>
            <a:r>
              <a:rPr lang="de-DE">
                <a:sym typeface="Helvetica Light"/>
              </a:rPr>
              <a:t>Body Level One</a:t>
            </a:r>
          </a:p>
          <a:p>
            <a:pPr lvl="1"/>
            <a:r>
              <a:rPr lang="de-DE">
                <a:sym typeface="Helvetica Light"/>
              </a:rPr>
              <a:t>Body Level Two</a:t>
            </a:r>
          </a:p>
          <a:p>
            <a:pPr lvl="2"/>
            <a:r>
              <a:rPr lang="de-DE">
                <a:sym typeface="Helvetica Light"/>
              </a:rPr>
              <a:t>Body Level Three</a:t>
            </a:r>
          </a:p>
          <a:p>
            <a:pPr lvl="3"/>
            <a:r>
              <a:rPr lang="de-DE">
                <a:sym typeface="Helvetica Light"/>
              </a:rPr>
              <a:t>Body Level Four</a:t>
            </a:r>
          </a:p>
          <a:p>
            <a:pPr lvl="4"/>
            <a:r>
              <a:rPr lang="de-DE">
                <a:sym typeface="Helvetica Light"/>
              </a:rPr>
              <a:t>Body Level Five</a:t>
            </a:r>
          </a:p>
        </p:txBody>
      </p:sp>
    </p:spTree>
  </p:cSld>
  <p:clrMap bg1="dk1" tx1="lt1" bg2="dk2" tx2="lt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 id="2147483661" r:id="rId13"/>
  </p:sldLayoutIdLst>
  <p:transition spd="med"/>
  <p:txStyles>
    <p:titleStyle>
      <a:lvl1pPr algn="ctr" defTabSz="584200" rtl="0" eaLnBrk="0" fontAlgn="base" hangingPunct="0">
        <a:spcBef>
          <a:spcPct val="0"/>
        </a:spcBef>
        <a:spcAft>
          <a:spcPct val="0"/>
        </a:spcAft>
        <a:defRPr sz="8000">
          <a:solidFill>
            <a:srgbClr val="FFFFFF"/>
          </a:solidFill>
          <a:latin typeface="+mn-lt"/>
          <a:ea typeface="+mn-ea"/>
          <a:cs typeface="+mn-cs"/>
          <a:sym typeface="Helvetica Light"/>
        </a:defRPr>
      </a:lvl1pPr>
      <a:lvl2pPr algn="ctr" defTabSz="584200" rtl="0" eaLnBrk="0" fontAlgn="base" hangingPunct="0">
        <a:spcBef>
          <a:spcPct val="0"/>
        </a:spcBef>
        <a:spcAft>
          <a:spcPct val="0"/>
        </a:spcAft>
        <a:defRPr sz="8000">
          <a:solidFill>
            <a:srgbClr val="FFFFFF"/>
          </a:solidFill>
          <a:latin typeface="+mn-lt"/>
          <a:ea typeface="+mn-ea"/>
          <a:cs typeface="+mn-cs"/>
          <a:sym typeface="Helvetica Light"/>
        </a:defRPr>
      </a:lvl2pPr>
      <a:lvl3pPr algn="ctr" defTabSz="584200" rtl="0" eaLnBrk="0" fontAlgn="base" hangingPunct="0">
        <a:spcBef>
          <a:spcPct val="0"/>
        </a:spcBef>
        <a:spcAft>
          <a:spcPct val="0"/>
        </a:spcAft>
        <a:defRPr sz="8000">
          <a:solidFill>
            <a:srgbClr val="FFFFFF"/>
          </a:solidFill>
          <a:latin typeface="+mn-lt"/>
          <a:ea typeface="+mn-ea"/>
          <a:cs typeface="+mn-cs"/>
          <a:sym typeface="Helvetica Light"/>
        </a:defRPr>
      </a:lvl3pPr>
      <a:lvl4pPr algn="ctr" defTabSz="584200" rtl="0" eaLnBrk="0" fontAlgn="base" hangingPunct="0">
        <a:spcBef>
          <a:spcPct val="0"/>
        </a:spcBef>
        <a:spcAft>
          <a:spcPct val="0"/>
        </a:spcAft>
        <a:defRPr sz="8000">
          <a:solidFill>
            <a:srgbClr val="FFFFFF"/>
          </a:solidFill>
          <a:latin typeface="+mn-lt"/>
          <a:ea typeface="+mn-ea"/>
          <a:cs typeface="+mn-cs"/>
          <a:sym typeface="Helvetica Light"/>
        </a:defRPr>
      </a:lvl4pPr>
      <a:lvl5pPr algn="ctr" defTabSz="584200" rtl="0" eaLnBrk="0" fontAlgn="base" hangingPunct="0">
        <a:spcBef>
          <a:spcPct val="0"/>
        </a:spcBef>
        <a:spcAft>
          <a:spcPct val="0"/>
        </a:spcAft>
        <a:defRPr sz="8000">
          <a:solidFill>
            <a:srgbClr val="FFFFFF"/>
          </a:solidFill>
          <a:latin typeface="+mn-lt"/>
          <a:ea typeface="+mn-ea"/>
          <a:cs typeface="+mn-cs"/>
          <a:sym typeface="Helvetica Light"/>
        </a:defRPr>
      </a:lvl5pPr>
      <a:lvl6pPr indent="1143000" algn="ctr" defTabSz="584200">
        <a:defRPr sz="8000">
          <a:solidFill>
            <a:srgbClr val="FFFFFF"/>
          </a:solidFill>
          <a:latin typeface="+mn-lt"/>
          <a:ea typeface="+mn-ea"/>
          <a:cs typeface="+mn-cs"/>
          <a:sym typeface="Helvetica Light"/>
        </a:defRPr>
      </a:lvl6pPr>
      <a:lvl7pPr indent="1371600" algn="ctr" defTabSz="584200">
        <a:defRPr sz="8000">
          <a:solidFill>
            <a:srgbClr val="FFFFFF"/>
          </a:solidFill>
          <a:latin typeface="+mn-lt"/>
          <a:ea typeface="+mn-ea"/>
          <a:cs typeface="+mn-cs"/>
          <a:sym typeface="Helvetica Light"/>
        </a:defRPr>
      </a:lvl7pPr>
      <a:lvl8pPr indent="1600200" algn="ctr" defTabSz="584200">
        <a:defRPr sz="8000">
          <a:solidFill>
            <a:srgbClr val="FFFFFF"/>
          </a:solidFill>
          <a:latin typeface="+mn-lt"/>
          <a:ea typeface="+mn-ea"/>
          <a:cs typeface="+mn-cs"/>
          <a:sym typeface="Helvetica Light"/>
        </a:defRPr>
      </a:lvl8pPr>
      <a:lvl9pPr indent="1828800" algn="ctr" defTabSz="584200">
        <a:defRPr sz="8000">
          <a:solidFill>
            <a:srgbClr val="FFFFFF"/>
          </a:solidFill>
          <a:latin typeface="+mn-lt"/>
          <a:ea typeface="+mn-ea"/>
          <a:cs typeface="+mn-cs"/>
          <a:sym typeface="Helvetica Light"/>
        </a:defRPr>
      </a:lvl9pPr>
    </p:titleStyle>
    <p:bodyStyle>
      <a:lvl1pPr marL="457200" indent="-457200" algn="l" defTabSz="584200" rtl="0" eaLnBrk="0" fontAlgn="base" hangingPunct="0">
        <a:spcBef>
          <a:spcPts val="4200"/>
        </a:spcBef>
        <a:spcAft>
          <a:spcPct val="0"/>
        </a:spcAft>
        <a:buSzPct val="75000"/>
        <a:buChar char="•"/>
        <a:defRPr sz="3800">
          <a:solidFill>
            <a:srgbClr val="FFFFFF"/>
          </a:solidFill>
          <a:latin typeface="+mn-lt"/>
          <a:ea typeface="+mn-ea"/>
          <a:cs typeface="+mn-cs"/>
          <a:sym typeface="Helvetica Light"/>
        </a:defRPr>
      </a:lvl1pPr>
      <a:lvl2pPr marL="914400" indent="-457200" algn="l" defTabSz="584200" rtl="0" eaLnBrk="0" fontAlgn="base" hangingPunct="0">
        <a:spcBef>
          <a:spcPts val="4200"/>
        </a:spcBef>
        <a:spcAft>
          <a:spcPct val="0"/>
        </a:spcAft>
        <a:buSzPct val="75000"/>
        <a:buChar char="•"/>
        <a:defRPr sz="3800">
          <a:solidFill>
            <a:srgbClr val="FFFFFF"/>
          </a:solidFill>
          <a:latin typeface="+mn-lt"/>
          <a:ea typeface="+mn-ea"/>
          <a:cs typeface="+mn-cs"/>
          <a:sym typeface="Helvetica Light"/>
        </a:defRPr>
      </a:lvl2pPr>
      <a:lvl3pPr marL="1371600" indent="-457200" algn="l" defTabSz="584200" rtl="0" eaLnBrk="0" fontAlgn="base" hangingPunct="0">
        <a:spcBef>
          <a:spcPts val="4200"/>
        </a:spcBef>
        <a:spcAft>
          <a:spcPct val="0"/>
        </a:spcAft>
        <a:buSzPct val="75000"/>
        <a:buChar char="•"/>
        <a:defRPr sz="3800">
          <a:solidFill>
            <a:srgbClr val="FFFFFF"/>
          </a:solidFill>
          <a:latin typeface="+mn-lt"/>
          <a:ea typeface="+mn-ea"/>
          <a:cs typeface="+mn-cs"/>
          <a:sym typeface="Helvetica Light"/>
        </a:defRPr>
      </a:lvl3pPr>
      <a:lvl4pPr marL="1828800" indent="-457200" algn="l" defTabSz="584200" rtl="0" eaLnBrk="0" fontAlgn="base" hangingPunct="0">
        <a:spcBef>
          <a:spcPts val="4200"/>
        </a:spcBef>
        <a:spcAft>
          <a:spcPct val="0"/>
        </a:spcAft>
        <a:buSzPct val="75000"/>
        <a:buChar char="•"/>
        <a:defRPr sz="3800">
          <a:solidFill>
            <a:srgbClr val="FFFFFF"/>
          </a:solidFill>
          <a:latin typeface="+mn-lt"/>
          <a:ea typeface="+mn-ea"/>
          <a:cs typeface="+mn-cs"/>
          <a:sym typeface="Helvetica Light"/>
        </a:defRPr>
      </a:lvl4pPr>
      <a:lvl5pPr marL="2286000" indent="-457200" algn="l" defTabSz="584200" rtl="0" eaLnBrk="0" fontAlgn="base" hangingPunct="0">
        <a:spcBef>
          <a:spcPts val="4200"/>
        </a:spcBef>
        <a:spcAft>
          <a:spcPct val="0"/>
        </a:spcAft>
        <a:buSzPct val="75000"/>
        <a:buChar char="•"/>
        <a:defRPr sz="3800">
          <a:solidFill>
            <a:srgbClr val="FFFFFF"/>
          </a:solidFill>
          <a:latin typeface="+mn-lt"/>
          <a:ea typeface="+mn-ea"/>
          <a:cs typeface="+mn-cs"/>
          <a:sym typeface="Helvetica Light"/>
        </a:defRPr>
      </a:lvl5pPr>
      <a:lvl6pPr marL="2743200" indent="-457200" defTabSz="584200">
        <a:spcBef>
          <a:spcPts val="4200"/>
        </a:spcBef>
        <a:buSzPct val="75000"/>
        <a:buChar char="•"/>
        <a:defRPr sz="3800">
          <a:solidFill>
            <a:srgbClr val="FFFFFF"/>
          </a:solidFill>
          <a:latin typeface="+mn-lt"/>
          <a:ea typeface="+mn-ea"/>
          <a:cs typeface="+mn-cs"/>
          <a:sym typeface="Helvetica Light"/>
        </a:defRPr>
      </a:lvl6pPr>
      <a:lvl7pPr marL="3200400" indent="-457200" defTabSz="584200">
        <a:spcBef>
          <a:spcPts val="4200"/>
        </a:spcBef>
        <a:buSzPct val="75000"/>
        <a:buChar char="•"/>
        <a:defRPr sz="3800">
          <a:solidFill>
            <a:srgbClr val="FFFFFF"/>
          </a:solidFill>
          <a:latin typeface="+mn-lt"/>
          <a:ea typeface="+mn-ea"/>
          <a:cs typeface="+mn-cs"/>
          <a:sym typeface="Helvetica Light"/>
        </a:defRPr>
      </a:lvl7pPr>
      <a:lvl8pPr marL="3657600" indent="-457200" defTabSz="584200">
        <a:spcBef>
          <a:spcPts val="4200"/>
        </a:spcBef>
        <a:buSzPct val="75000"/>
        <a:buChar char="•"/>
        <a:defRPr sz="3800">
          <a:solidFill>
            <a:srgbClr val="FFFFFF"/>
          </a:solidFill>
          <a:latin typeface="+mn-lt"/>
          <a:ea typeface="+mn-ea"/>
          <a:cs typeface="+mn-cs"/>
          <a:sym typeface="Helvetica Light"/>
        </a:defRPr>
      </a:lvl8pPr>
      <a:lvl9pPr marL="4114800" indent="-457200" defTabSz="584200">
        <a:spcBef>
          <a:spcPts val="4200"/>
        </a:spcBef>
        <a:buSzPct val="75000"/>
        <a:buChar char="•"/>
        <a:defRPr sz="3800">
          <a:solidFill>
            <a:srgbClr val="FFFFFF"/>
          </a:solidFill>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hape 32"/>
          <p:cNvSpPr>
            <a:spLocks noGrp="1"/>
          </p:cNvSpPr>
          <p:nvPr>
            <p:ph type="title"/>
          </p:nvPr>
        </p:nvSpPr>
        <p:spPr/>
        <p:txBody>
          <a:bodyPr/>
          <a:lstStyle/>
          <a:p>
            <a:pPr eaLnBrk="1" hangingPunct="1"/>
            <a:r>
              <a:rPr lang="de-DE"/>
              <a:t>Erasmus and Year Abroad Programme</a:t>
            </a:r>
          </a:p>
        </p:txBody>
      </p:sp>
      <p:sp>
        <p:nvSpPr>
          <p:cNvPr id="15362" name="Shape 33"/>
          <p:cNvSpPr>
            <a:spLocks noGrp="1"/>
          </p:cNvSpPr>
          <p:nvPr>
            <p:ph type="body" idx="1"/>
          </p:nvPr>
        </p:nvSpPr>
        <p:spPr/>
        <p:txBody>
          <a:bodyPr/>
          <a:lstStyle/>
          <a:p>
            <a:pPr eaLnBrk="1" hangingPunct="1">
              <a:spcBef>
                <a:spcPct val="0"/>
              </a:spcBef>
            </a:pPr>
            <a:r>
              <a:rPr lang="en-GB" dirty="0" err="1"/>
              <a:t>Dr.</a:t>
            </a:r>
            <a:r>
              <a:rPr lang="en-GB" dirty="0"/>
              <a:t> Gordon Charles Ross, standing in for Mr </a:t>
            </a:r>
            <a:r>
              <a:rPr lang="en-GB" dirty="0" err="1"/>
              <a:t>Pfändner</a:t>
            </a:r>
            <a:endParaRPr lang="de-DE"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hape 46"/>
          <p:cNvSpPr>
            <a:spLocks noGrp="1"/>
          </p:cNvSpPr>
          <p:nvPr>
            <p:ph type="title"/>
          </p:nvPr>
        </p:nvSpPr>
        <p:spPr/>
        <p:txBody>
          <a:bodyPr/>
          <a:lstStyle/>
          <a:p>
            <a:pPr eaLnBrk="1" hangingPunct="1"/>
            <a:r>
              <a:rPr lang="de-DE"/>
              <a:t>Deadlines</a:t>
            </a:r>
          </a:p>
        </p:txBody>
      </p:sp>
      <p:sp>
        <p:nvSpPr>
          <p:cNvPr id="20482" name="Shape 47"/>
          <p:cNvSpPr>
            <a:spLocks noGrp="1"/>
          </p:cNvSpPr>
          <p:nvPr>
            <p:ph type="body" idx="1"/>
          </p:nvPr>
        </p:nvSpPr>
        <p:spPr>
          <a:xfrm>
            <a:off x="952500" y="2590800"/>
            <a:ext cx="11226800" cy="4094163"/>
          </a:xfrm>
        </p:spPr>
        <p:txBody>
          <a:bodyPr/>
          <a:lstStyle/>
          <a:p>
            <a:pPr eaLnBrk="1" hangingPunct="1"/>
            <a:r>
              <a:rPr lang="de-DE" dirty="0"/>
              <a:t>Erasmus (</a:t>
            </a:r>
            <a:r>
              <a:rPr lang="de-DE" dirty="0" err="1"/>
              <a:t>me</a:t>
            </a:r>
            <a:r>
              <a:rPr lang="de-DE" dirty="0"/>
              <a:t> and Göttingen International): </a:t>
            </a:r>
            <a:r>
              <a:rPr lang="de-DE" dirty="0" err="1"/>
              <a:t>January</a:t>
            </a:r>
            <a:r>
              <a:rPr lang="de-DE" dirty="0"/>
              <a:t> 31, </a:t>
            </a:r>
            <a:r>
              <a:rPr lang="de-DE" dirty="0" err="1"/>
              <a:t>to</a:t>
            </a:r>
            <a:r>
              <a:rPr lang="de-DE" dirty="0"/>
              <a:t> </a:t>
            </a:r>
            <a:r>
              <a:rPr lang="de-DE" dirty="0" err="1"/>
              <a:t>start</a:t>
            </a:r>
            <a:r>
              <a:rPr lang="de-DE" dirty="0"/>
              <a:t> in </a:t>
            </a:r>
            <a:r>
              <a:rPr lang="de-DE" dirty="0" err="1"/>
              <a:t>the</a:t>
            </a:r>
            <a:r>
              <a:rPr lang="de-DE" dirty="0"/>
              <a:t> </a:t>
            </a:r>
            <a:r>
              <a:rPr lang="de-DE" dirty="0" err="1"/>
              <a:t>following</a:t>
            </a:r>
            <a:r>
              <a:rPr lang="de-DE" dirty="0"/>
              <a:t> </a:t>
            </a:r>
            <a:r>
              <a:rPr lang="de-DE" dirty="0" err="1"/>
              <a:t>winter</a:t>
            </a:r>
            <a:r>
              <a:rPr lang="de-DE" dirty="0"/>
              <a:t> </a:t>
            </a:r>
            <a:r>
              <a:rPr lang="de-DE" dirty="0" err="1"/>
              <a:t>semester</a:t>
            </a:r>
            <a:r>
              <a:rPr lang="de-DE" dirty="0"/>
              <a:t>. </a:t>
            </a:r>
          </a:p>
          <a:p>
            <a:pPr eaLnBrk="1" hangingPunct="1"/>
            <a:r>
              <a:rPr lang="de-DE" dirty="0" err="1"/>
              <a:t>Applies</a:t>
            </a:r>
            <a:r>
              <a:rPr lang="de-DE" dirty="0"/>
              <a:t> </a:t>
            </a:r>
            <a:r>
              <a:rPr lang="de-DE" dirty="0" err="1"/>
              <a:t>to</a:t>
            </a:r>
            <a:r>
              <a:rPr lang="de-DE" dirty="0"/>
              <a:t> </a:t>
            </a:r>
            <a:r>
              <a:rPr lang="de-DE" dirty="0" err="1"/>
              <a:t>both</a:t>
            </a:r>
            <a:r>
              <a:rPr lang="de-DE" dirty="0"/>
              <a:t> WS and SS! </a:t>
            </a:r>
          </a:p>
          <a:p>
            <a:pPr eaLnBrk="1" hangingPunct="1"/>
            <a:r>
              <a:rPr lang="de-DE" dirty="0"/>
              <a:t>Host </a:t>
            </a:r>
            <a:r>
              <a:rPr lang="de-DE" dirty="0" err="1"/>
              <a:t>universities</a:t>
            </a:r>
            <a:r>
              <a:rPr lang="de-DE" dirty="0"/>
              <a:t> </a:t>
            </a:r>
            <a:r>
              <a:rPr lang="de-DE" dirty="0" err="1"/>
              <a:t>have</a:t>
            </a:r>
            <a:r>
              <a:rPr lang="de-DE" dirty="0"/>
              <a:t> </a:t>
            </a:r>
            <a:r>
              <a:rPr lang="de-DE" dirty="0" err="1"/>
              <a:t>their</a:t>
            </a:r>
            <a:r>
              <a:rPr lang="de-DE" dirty="0"/>
              <a:t> own </a:t>
            </a:r>
            <a:r>
              <a:rPr lang="de-DE" dirty="0" err="1"/>
              <a:t>deadlines</a:t>
            </a:r>
            <a:r>
              <a:rPr lang="de-DE" dirty="0"/>
              <a:t>, </a:t>
            </a:r>
            <a:r>
              <a:rPr lang="de-DE" dirty="0" err="1"/>
              <a:t>usually</a:t>
            </a:r>
            <a:r>
              <a:rPr lang="de-DE" dirty="0"/>
              <a:t> </a:t>
            </a:r>
            <a:r>
              <a:rPr lang="de-DE" dirty="0" err="1"/>
              <a:t>around</a:t>
            </a:r>
            <a:r>
              <a:rPr lang="de-DE" dirty="0"/>
              <a:t> April</a:t>
            </a:r>
          </a:p>
        </p:txBody>
      </p:sp>
    </p:spTree>
  </p:cSld>
  <p:clrMapOvr>
    <a:masterClrMapping/>
  </p:clrMapOvr>
  <p:transition spd="slow">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hape 49"/>
          <p:cNvSpPr>
            <a:spLocks noGrp="1"/>
          </p:cNvSpPr>
          <p:nvPr>
            <p:ph type="title"/>
          </p:nvPr>
        </p:nvSpPr>
        <p:spPr/>
        <p:txBody>
          <a:bodyPr>
            <a:normAutofit/>
          </a:bodyPr>
          <a:lstStyle/>
          <a:p>
            <a:pPr defTabSz="455613" eaLnBrk="1" hangingPunct="1"/>
            <a:r>
              <a:rPr lang="de-DE" sz="6200" dirty="0" err="1"/>
              <a:t>Please</a:t>
            </a:r>
            <a:r>
              <a:rPr lang="de-DE" sz="6200" dirty="0"/>
              <a:t> </a:t>
            </a:r>
            <a:r>
              <a:rPr lang="de-DE" sz="6200" dirty="0" err="1"/>
              <a:t>read</a:t>
            </a:r>
            <a:r>
              <a:rPr lang="de-DE" sz="6200" dirty="0"/>
              <a:t> </a:t>
            </a:r>
            <a:r>
              <a:rPr lang="de-DE" sz="6200" dirty="0" err="1"/>
              <a:t>the</a:t>
            </a:r>
            <a:r>
              <a:rPr lang="de-DE" sz="6200" dirty="0"/>
              <a:t> </a:t>
            </a:r>
            <a:r>
              <a:rPr lang="de-DE" sz="6200" dirty="0" err="1"/>
              <a:t>information</a:t>
            </a:r>
            <a:r>
              <a:rPr lang="de-DE" sz="6200" dirty="0"/>
              <a:t> </a:t>
            </a:r>
            <a:r>
              <a:rPr lang="de-DE" sz="6200" dirty="0" err="1"/>
              <a:t>brochure</a:t>
            </a:r>
            <a:r>
              <a:rPr lang="de-DE" sz="6200" dirty="0"/>
              <a:t>! https://</a:t>
            </a:r>
            <a:r>
              <a:rPr lang="de-DE" sz="6200" dirty="0" err="1"/>
              <a:t>www.uni-goettingen.de</a:t>
            </a:r>
            <a:r>
              <a:rPr lang="de-DE" sz="6200" dirty="0"/>
              <a:t>/de/</a:t>
            </a:r>
            <a:r>
              <a:rPr lang="de-DE" sz="6200" dirty="0" err="1"/>
              <a:t>152006.html</a:t>
            </a:r>
            <a:endParaRPr lang="de-DE" sz="6200" dirty="0"/>
          </a:p>
        </p:txBody>
      </p:sp>
    </p:spTree>
  </p:cSld>
  <p:clrMapOvr>
    <a:masterClrMapping/>
  </p:clrMapOvr>
  <p:transition spd="slow">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p:txBody>
          <a:bodyPr/>
          <a:lstStyle/>
          <a:p>
            <a:br>
              <a:rPr lang="de-DE" sz="7200"/>
            </a:br>
            <a:br>
              <a:rPr lang="de-DE" sz="7200"/>
            </a:br>
            <a:r>
              <a:rPr lang="de-DE" sz="7200"/>
              <a:t>Any questions?</a:t>
            </a:r>
            <a:br>
              <a:rPr lang="de-DE" sz="7200"/>
            </a:br>
            <a:endParaRPr lang="de-DE" sz="7200"/>
          </a:p>
        </p:txBody>
      </p:sp>
      <p:sp>
        <p:nvSpPr>
          <p:cNvPr id="25603" name="Rectangle 3"/>
          <p:cNvSpPr>
            <a:spLocks noGrp="1"/>
          </p:cNvSpPr>
          <p:nvPr>
            <p:ph type="body" idx="1"/>
          </p:nvPr>
        </p:nvSpPr>
        <p:spPr/>
        <p:txBody>
          <a:bodyPr/>
          <a:lstStyle/>
          <a:p>
            <a:endParaRPr lang="de-DE"/>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hape 57"/>
          <p:cNvSpPr>
            <a:spLocks noGrp="1"/>
          </p:cNvSpPr>
          <p:nvPr>
            <p:ph type="title"/>
          </p:nvPr>
        </p:nvSpPr>
        <p:spPr/>
        <p:txBody>
          <a:bodyPr/>
          <a:lstStyle/>
          <a:p>
            <a:pPr eaLnBrk="1" hangingPunct="1"/>
            <a:r>
              <a:rPr lang="de-DE"/>
              <a:t>Thank you!</a:t>
            </a:r>
            <a:br>
              <a:rPr lang="de-DE"/>
            </a:br>
            <a:r>
              <a:rPr lang="de-DE"/>
              <a:t>:-)</a:t>
            </a:r>
          </a:p>
        </p:txBody>
      </p:sp>
    </p:spTree>
  </p:cSld>
  <p:clrMapOvr>
    <a:masterClrMapping/>
  </p:clrMapOvr>
  <p:transition spd="slow">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hape 38"/>
          <p:cNvSpPr>
            <a:spLocks noGrp="1"/>
          </p:cNvSpPr>
          <p:nvPr>
            <p:ph type="title"/>
          </p:nvPr>
        </p:nvSpPr>
        <p:spPr>
          <a:xfrm>
            <a:off x="952500" y="762000"/>
            <a:ext cx="11099800" cy="1320800"/>
          </a:xfrm>
        </p:spPr>
        <p:txBody>
          <a:bodyPr/>
          <a:lstStyle/>
          <a:p>
            <a:pPr eaLnBrk="1" hangingPunct="1"/>
            <a:r>
              <a:rPr lang="de-DE" dirty="0" err="1"/>
              <a:t>What</a:t>
            </a:r>
            <a:r>
              <a:rPr lang="de-DE" dirty="0"/>
              <a:t> I do:</a:t>
            </a:r>
          </a:p>
        </p:txBody>
      </p:sp>
      <p:sp>
        <p:nvSpPr>
          <p:cNvPr id="17410" name="Shape 39"/>
          <p:cNvSpPr>
            <a:spLocks noGrp="1"/>
          </p:cNvSpPr>
          <p:nvPr>
            <p:ph type="body" idx="1"/>
          </p:nvPr>
        </p:nvSpPr>
        <p:spPr>
          <a:xfrm>
            <a:off x="936625" y="2536825"/>
            <a:ext cx="11791950" cy="4076700"/>
          </a:xfrm>
        </p:spPr>
        <p:txBody>
          <a:bodyPr/>
          <a:lstStyle/>
          <a:p>
            <a:pPr eaLnBrk="1" hangingPunct="1">
              <a:spcBef>
                <a:spcPct val="0"/>
              </a:spcBef>
            </a:pPr>
            <a:endParaRPr lang="de-DE" dirty="0"/>
          </a:p>
          <a:p>
            <a:pPr eaLnBrk="1" hangingPunct="1">
              <a:spcBef>
                <a:spcPct val="0"/>
              </a:spcBef>
            </a:pPr>
            <a:r>
              <a:rPr lang="de-DE" dirty="0"/>
              <a:t>Erasmus+ </a:t>
            </a:r>
            <a:r>
              <a:rPr lang="de-DE" dirty="0" err="1"/>
              <a:t>programme</a:t>
            </a:r>
            <a:r>
              <a:rPr lang="de-DE" dirty="0"/>
              <a:t> </a:t>
            </a:r>
            <a:r>
              <a:rPr lang="de-DE" dirty="0" err="1"/>
              <a:t>for</a:t>
            </a:r>
            <a:r>
              <a:rPr lang="de-DE" dirty="0"/>
              <a:t> UK (still) and </a:t>
            </a:r>
            <a:r>
              <a:rPr lang="de-DE" dirty="0" err="1"/>
              <a:t>Ireland</a:t>
            </a:r>
            <a:endParaRPr lang="de-DE" dirty="0"/>
          </a:p>
          <a:p>
            <a:pPr marL="514350" indent="-514350" eaLnBrk="1" hangingPunct="1">
              <a:spcBef>
                <a:spcPct val="0"/>
              </a:spcBef>
              <a:buAutoNum type="arabicPeriod"/>
            </a:pPr>
            <a:endParaRPr lang="de-DE" dirty="0"/>
          </a:p>
          <a:p>
            <a:pPr eaLnBrk="1" hangingPunct="1">
              <a:spcBef>
                <a:spcPct val="0"/>
              </a:spcBef>
            </a:pPr>
            <a:r>
              <a:rPr lang="de-DE" dirty="0"/>
              <a:t>School </a:t>
            </a:r>
            <a:r>
              <a:rPr lang="de-DE" dirty="0" err="1"/>
              <a:t>placements</a:t>
            </a:r>
            <a:r>
              <a:rPr lang="de-DE" dirty="0"/>
              <a:t> + </a:t>
            </a:r>
            <a:r>
              <a:rPr lang="de-DE" i="1" dirty="0"/>
              <a:t>Praktika</a:t>
            </a:r>
          </a:p>
          <a:p>
            <a:pPr eaLnBrk="1" hangingPunct="1">
              <a:spcBef>
                <a:spcPct val="0"/>
              </a:spcBef>
            </a:pPr>
            <a:endParaRPr lang="de-DE" i="1" dirty="0"/>
          </a:p>
          <a:p>
            <a:pPr eaLnBrk="1" hangingPunct="1">
              <a:spcBef>
                <a:spcPct val="0"/>
              </a:spcBef>
            </a:pPr>
            <a:r>
              <a:rPr lang="de-DE" dirty="0"/>
              <a:t>3 </a:t>
            </a:r>
            <a:r>
              <a:rPr lang="de-DE" dirty="0" err="1"/>
              <a:t>month</a:t>
            </a:r>
            <a:r>
              <a:rPr lang="de-DE" dirty="0"/>
              <a:t> </a:t>
            </a:r>
            <a:r>
              <a:rPr lang="de-DE" dirty="0" err="1"/>
              <a:t>compulsory</a:t>
            </a:r>
            <a:r>
              <a:rPr lang="de-DE" dirty="0"/>
              <a:t> </a:t>
            </a:r>
            <a:r>
              <a:rPr lang="de-DE" dirty="0" err="1"/>
              <a:t>stay</a:t>
            </a:r>
            <a:r>
              <a:rPr lang="de-DE" dirty="0"/>
              <a:t> </a:t>
            </a:r>
            <a:r>
              <a:rPr lang="de-DE" dirty="0" err="1"/>
              <a:t>abroad</a:t>
            </a:r>
            <a:r>
              <a:rPr lang="de-DE" dirty="0"/>
              <a:t> (</a:t>
            </a:r>
            <a:r>
              <a:rPr lang="de-DE" i="1" dirty="0"/>
              <a:t>Lehramt</a:t>
            </a:r>
            <a:r>
              <a:rPr lang="de-DE" dirty="0"/>
              <a:t>)</a:t>
            </a:r>
          </a:p>
        </p:txBody>
      </p:sp>
    </p:spTree>
  </p:cSld>
  <p:clrMapOvr>
    <a:masterClrMapping/>
  </p:clrMapOvr>
  <p:transition spd="slow">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392B05B-ACF3-46CD-B9C0-A3ACF190FA53}"/>
              </a:ext>
            </a:extLst>
          </p:cNvPr>
          <p:cNvSpPr>
            <a:spLocks noGrp="1"/>
          </p:cNvSpPr>
          <p:nvPr>
            <p:ph type="title"/>
          </p:nvPr>
        </p:nvSpPr>
        <p:spPr>
          <a:xfrm>
            <a:off x="952500" y="406400"/>
            <a:ext cx="11099800" cy="2120900"/>
          </a:xfrm>
        </p:spPr>
        <p:txBody>
          <a:bodyPr/>
          <a:lstStyle/>
          <a:p>
            <a:r>
              <a:rPr lang="de-DE" sz="8000" dirty="0" err="1"/>
              <a:t>It‘s</a:t>
            </a:r>
            <a:r>
              <a:rPr lang="de-DE" sz="8000" dirty="0"/>
              <a:t> </a:t>
            </a:r>
            <a:r>
              <a:rPr lang="de-DE" sz="8000" dirty="0" err="1"/>
              <a:t>complicated</a:t>
            </a:r>
            <a:r>
              <a:rPr lang="de-DE" sz="8000" dirty="0"/>
              <a:t>!</a:t>
            </a:r>
            <a:endParaRPr lang="en-US" dirty="0"/>
          </a:p>
        </p:txBody>
      </p:sp>
      <p:sp>
        <p:nvSpPr>
          <p:cNvPr id="2" name="Textplatzhalter 1">
            <a:extLst>
              <a:ext uri="{FF2B5EF4-FFF2-40B4-BE49-F238E27FC236}">
                <a16:creationId xmlns:a16="http://schemas.microsoft.com/office/drawing/2014/main" id="{3719F4B9-F2E8-4324-B82A-2E6874376A6F}"/>
              </a:ext>
            </a:extLst>
          </p:cNvPr>
          <p:cNvSpPr>
            <a:spLocks noGrp="1"/>
          </p:cNvSpPr>
          <p:nvPr>
            <p:ph type="body" idx="1"/>
          </p:nvPr>
        </p:nvSpPr>
        <p:spPr>
          <a:xfrm>
            <a:off x="952500" y="2590800"/>
            <a:ext cx="11099800" cy="6286500"/>
          </a:xfrm>
        </p:spPr>
        <p:txBody>
          <a:bodyPr wrap="square" anchor="ctr">
            <a:normAutofit fontScale="92500" lnSpcReduction="20000"/>
          </a:bodyPr>
          <a:lstStyle/>
          <a:p>
            <a:pPr>
              <a:lnSpc>
                <a:spcPct val="90000"/>
              </a:lnSpc>
            </a:pPr>
            <a:r>
              <a:rPr lang="de-DE" sz="2900" dirty="0"/>
              <a:t>Erasmus+ </a:t>
            </a:r>
            <a:r>
              <a:rPr lang="de-DE" sz="2900" dirty="0" err="1"/>
              <a:t>Outgoings</a:t>
            </a:r>
            <a:r>
              <a:rPr lang="de-DE" sz="2900" dirty="0"/>
              <a:t> and </a:t>
            </a:r>
            <a:r>
              <a:rPr lang="de-DE" sz="2900" dirty="0" err="1"/>
              <a:t>recognition</a:t>
            </a:r>
            <a:r>
              <a:rPr lang="de-DE" sz="2900" dirty="0"/>
              <a:t> </a:t>
            </a:r>
            <a:r>
              <a:rPr lang="de-DE" sz="2900" dirty="0" err="1"/>
              <a:t>of</a:t>
            </a:r>
            <a:r>
              <a:rPr lang="de-DE" sz="2900" dirty="0"/>
              <a:t> “Studienrelevanter Auslandsaufenthalt”: ME, </a:t>
            </a:r>
            <a:r>
              <a:rPr lang="de-DE" sz="2900" dirty="0" err="1"/>
              <a:t>gross1@uni-goettingen.de</a:t>
            </a:r>
            <a:r>
              <a:rPr lang="de-DE" sz="2900" dirty="0"/>
              <a:t> </a:t>
            </a:r>
          </a:p>
          <a:p>
            <a:pPr>
              <a:lnSpc>
                <a:spcPct val="90000"/>
              </a:lnSpc>
            </a:pPr>
            <a:r>
              <a:rPr lang="de-DE" sz="2900" dirty="0"/>
              <a:t>But </a:t>
            </a:r>
            <a:r>
              <a:rPr lang="de-DE" sz="2900" i="1" dirty="0"/>
              <a:t>Ersatzleistung / Härtefälle</a:t>
            </a:r>
            <a:r>
              <a:rPr lang="de-DE" sz="2900" dirty="0"/>
              <a:t>: Prof. Dr. Carola </a:t>
            </a:r>
            <a:r>
              <a:rPr lang="de-DE" sz="2900" dirty="0" err="1"/>
              <a:t>Surkamp</a:t>
            </a:r>
            <a:r>
              <a:rPr lang="de-DE" sz="2900" dirty="0"/>
              <a:t>: </a:t>
            </a:r>
            <a:r>
              <a:rPr lang="de-DE" sz="2900" dirty="0" err="1"/>
              <a:t>carola.surkamp@phil.uni-goettingen.de</a:t>
            </a:r>
            <a:r>
              <a:rPr lang="de-DE" sz="2900" dirty="0"/>
              <a:t> </a:t>
            </a:r>
          </a:p>
          <a:p>
            <a:pPr>
              <a:lnSpc>
                <a:spcPct val="90000"/>
              </a:lnSpc>
            </a:pPr>
            <a:r>
              <a:rPr lang="de-DE" sz="2900" dirty="0"/>
              <a:t>Schools in </a:t>
            </a:r>
            <a:r>
              <a:rPr lang="de-DE" sz="2900" dirty="0" err="1"/>
              <a:t>the</a:t>
            </a:r>
            <a:r>
              <a:rPr lang="de-DE" sz="2900" dirty="0"/>
              <a:t> UK: ME (and Dr. Canpolat)</a:t>
            </a:r>
          </a:p>
          <a:p>
            <a:pPr>
              <a:lnSpc>
                <a:spcPct val="90000"/>
              </a:lnSpc>
            </a:pPr>
            <a:r>
              <a:rPr lang="de-DE" sz="2900" dirty="0" err="1"/>
              <a:t>Amity</a:t>
            </a:r>
            <a:r>
              <a:rPr lang="de-DE" sz="2900" dirty="0"/>
              <a:t> Institute (US): Sigrun Meinig: </a:t>
            </a:r>
            <a:r>
              <a:rPr lang="de-DE" sz="2900" dirty="0" err="1"/>
              <a:t>sigrun.meinig@uni-goettingen.de</a:t>
            </a:r>
            <a:endParaRPr lang="de-DE" sz="2900" dirty="0"/>
          </a:p>
          <a:p>
            <a:pPr>
              <a:lnSpc>
                <a:spcPct val="90000"/>
              </a:lnSpc>
            </a:pPr>
            <a:r>
              <a:rPr lang="de-DE" sz="2900" dirty="0"/>
              <a:t>German European School Singapore (</a:t>
            </a:r>
            <a:r>
              <a:rPr lang="de-DE" sz="2900" dirty="0" err="1"/>
              <a:t>GESS</a:t>
            </a:r>
            <a:r>
              <a:rPr lang="de-DE" sz="2900" dirty="0"/>
              <a:t>): Me and Prof. Dr. Carola </a:t>
            </a:r>
            <a:r>
              <a:rPr lang="de-DE" sz="2900" dirty="0" err="1"/>
              <a:t>Surkamp</a:t>
            </a:r>
            <a:r>
              <a:rPr lang="de-DE" sz="2900" dirty="0"/>
              <a:t>: </a:t>
            </a:r>
            <a:r>
              <a:rPr lang="de-DE" sz="2900" dirty="0" err="1"/>
              <a:t>carola.surkamp@phil.uni-goettingen.de</a:t>
            </a:r>
            <a:r>
              <a:rPr lang="de-DE" sz="2900" dirty="0"/>
              <a:t> </a:t>
            </a:r>
          </a:p>
          <a:p>
            <a:pPr>
              <a:lnSpc>
                <a:spcPct val="90000"/>
              </a:lnSpc>
            </a:pPr>
            <a:r>
              <a:rPr lang="de-DE" sz="2900" dirty="0" err="1"/>
              <a:t>ZEWIL</a:t>
            </a:r>
            <a:r>
              <a:rPr lang="de-DE" sz="2900" dirty="0"/>
              <a:t> = Zentralen Wissenschaftlichen Einrichtung für Lehrer*</a:t>
            </a:r>
            <a:r>
              <a:rPr lang="de-DE" sz="2900" dirty="0" err="1"/>
              <a:t>innenbildung</a:t>
            </a:r>
            <a:r>
              <a:rPr lang="de-DE" sz="2900" dirty="0"/>
              <a:t>, Franziska Brinkmann, Koordination Auslandsaufenthalte, </a:t>
            </a:r>
            <a:r>
              <a:rPr lang="de-DE" sz="2900" dirty="0" err="1"/>
              <a:t>franziska.brinkmann@uni-goettingen.de</a:t>
            </a:r>
            <a:endParaRPr lang="de-DE" sz="2900" dirty="0"/>
          </a:p>
          <a:p>
            <a:pPr>
              <a:lnSpc>
                <a:spcPct val="90000"/>
              </a:lnSpc>
            </a:pPr>
            <a:endParaRPr lang="de-DE" sz="2900" dirty="0"/>
          </a:p>
        </p:txBody>
      </p:sp>
    </p:spTree>
    <p:extLst>
      <p:ext uri="{BB962C8B-B14F-4D97-AF65-F5344CB8AC3E}">
        <p14:creationId xmlns:p14="http://schemas.microsoft.com/office/powerpoint/2010/main" val="171096890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hape 41"/>
          <p:cNvSpPr>
            <a:spLocks noGrp="1"/>
          </p:cNvSpPr>
          <p:nvPr>
            <p:ph type="title"/>
          </p:nvPr>
        </p:nvSpPr>
        <p:spPr>
          <a:xfrm>
            <a:off x="1270000" y="627063"/>
            <a:ext cx="10464800" cy="2595562"/>
          </a:xfrm>
        </p:spPr>
        <p:txBody>
          <a:bodyPr>
            <a:normAutofit/>
          </a:bodyPr>
          <a:lstStyle/>
          <a:p>
            <a:pPr defTabSz="390525" eaLnBrk="1" hangingPunct="1"/>
            <a:r>
              <a:rPr lang="de-DE" sz="5300"/>
              <a:t>Erasmus places.....</a:t>
            </a:r>
            <a:br>
              <a:rPr lang="de-DE" sz="5300"/>
            </a:br>
            <a:br>
              <a:rPr lang="de-DE" sz="5300"/>
            </a:br>
            <a:r>
              <a:rPr lang="de-DE" sz="5300"/>
              <a:t>At the moment……..</a:t>
            </a:r>
          </a:p>
        </p:txBody>
      </p:sp>
      <p:sp>
        <p:nvSpPr>
          <p:cNvPr id="18434" name="Shape 42"/>
          <p:cNvSpPr>
            <a:spLocks noGrp="1"/>
          </p:cNvSpPr>
          <p:nvPr>
            <p:ph type="body" idx="1"/>
          </p:nvPr>
        </p:nvSpPr>
        <p:spPr/>
        <p:txBody>
          <a:bodyPr/>
          <a:lstStyle/>
          <a:p>
            <a:pPr eaLnBrk="1" hangingPunct="1">
              <a:spcBef>
                <a:spcPct val="0"/>
              </a:spcBef>
            </a:pPr>
            <a:endParaRPr lang="de-DE"/>
          </a:p>
        </p:txBody>
      </p:sp>
    </p:spTree>
  </p:cSld>
  <p:clrMapOvr>
    <a:masterClrMapping/>
  </p:clrMapOvr>
  <p:transition spd="slow">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5">
            <a:extLst>
              <a:ext uri="{FF2B5EF4-FFF2-40B4-BE49-F238E27FC236}">
                <a16:creationId xmlns:a16="http://schemas.microsoft.com/office/drawing/2014/main" id="{4BB5FD7E-6E4B-4923-9674-14B8E0ED14F3}"/>
              </a:ext>
            </a:extLst>
          </p:cNvPr>
          <p:cNvGraphicFramePr>
            <a:graphicFrameLocks noGrp="1"/>
          </p:cNvGraphicFramePr>
          <p:nvPr>
            <p:extLst>
              <p:ext uri="{D42A27DB-BD31-4B8C-83A1-F6EECF244321}">
                <p14:modId xmlns:p14="http://schemas.microsoft.com/office/powerpoint/2010/main" val="2780346729"/>
              </p:ext>
            </p:extLst>
          </p:nvPr>
        </p:nvGraphicFramePr>
        <p:xfrm>
          <a:off x="526257" y="356870"/>
          <a:ext cx="11952286" cy="9067800"/>
        </p:xfrm>
        <a:graphic>
          <a:graphicData uri="http://schemas.openxmlformats.org/drawingml/2006/table">
            <a:tbl>
              <a:tblPr firstRow="1" firstCol="1" bandRow="1">
                <a:tableStyleId>{5940675A-B579-460E-94D1-54222C63F5DA}</a:tableStyleId>
              </a:tblPr>
              <a:tblGrid>
                <a:gridCol w="2401800">
                  <a:extLst>
                    <a:ext uri="{9D8B030D-6E8A-4147-A177-3AD203B41FA5}">
                      <a16:colId xmlns:a16="http://schemas.microsoft.com/office/drawing/2014/main" val="1068973875"/>
                    </a:ext>
                  </a:extLst>
                </a:gridCol>
                <a:gridCol w="2275182">
                  <a:extLst>
                    <a:ext uri="{9D8B030D-6E8A-4147-A177-3AD203B41FA5}">
                      <a16:colId xmlns:a16="http://schemas.microsoft.com/office/drawing/2014/main" val="3643142778"/>
                    </a:ext>
                  </a:extLst>
                </a:gridCol>
                <a:gridCol w="2818587">
                  <a:extLst>
                    <a:ext uri="{9D8B030D-6E8A-4147-A177-3AD203B41FA5}">
                      <a16:colId xmlns:a16="http://schemas.microsoft.com/office/drawing/2014/main" val="3160444182"/>
                    </a:ext>
                  </a:extLst>
                </a:gridCol>
                <a:gridCol w="2261992">
                  <a:extLst>
                    <a:ext uri="{9D8B030D-6E8A-4147-A177-3AD203B41FA5}">
                      <a16:colId xmlns:a16="http://schemas.microsoft.com/office/drawing/2014/main" val="959946336"/>
                    </a:ext>
                  </a:extLst>
                </a:gridCol>
                <a:gridCol w="2194725">
                  <a:extLst>
                    <a:ext uri="{9D8B030D-6E8A-4147-A177-3AD203B41FA5}">
                      <a16:colId xmlns:a16="http://schemas.microsoft.com/office/drawing/2014/main" val="3735062735"/>
                    </a:ext>
                  </a:extLst>
                </a:gridCol>
              </a:tblGrid>
              <a:tr h="954505">
                <a:tc>
                  <a:txBody>
                    <a:bodyPr/>
                    <a:lstStyle/>
                    <a:p>
                      <a:r>
                        <a:rPr lang="en-US" sz="2000">
                          <a:effectLst/>
                        </a:rPr>
                        <a:t>University</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2000">
                          <a:effectLst/>
                        </a:rPr>
                        <a:t>Places</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de-DE" sz="2000">
                          <a:effectLst/>
                        </a:rPr>
                        <a:t>Minimum/Maximum # of Semesters</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de-DE" sz="2000">
                          <a:effectLst/>
                        </a:rPr>
                        <a:t>Level</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de-DE" sz="2000">
                          <a:effectLst/>
                        </a:rPr>
                        <a:t>Splitting (Stand</a:t>
                      </a:r>
                    </a:p>
                    <a:p>
                      <a:r>
                        <a:rPr lang="de-DE" sz="2000">
                          <a:effectLst/>
                        </a:rPr>
                        <a:t>12.5.21)</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28550297"/>
                  </a:ext>
                </a:extLst>
              </a:tr>
              <a:tr h="1431758">
                <a:tc>
                  <a:txBody>
                    <a:bodyPr/>
                    <a:lstStyle/>
                    <a:p>
                      <a:r>
                        <a:rPr lang="en-US" sz="2000">
                          <a:effectLst/>
                        </a:rPr>
                        <a:t>University College of Cork, Ireland</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de-DE" sz="2000">
                          <a:effectLst/>
                        </a:rPr>
                        <a:t>2</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de-DE" sz="2000" dirty="0">
                          <a:effectLst/>
                        </a:rPr>
                        <a:t>2</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de-DE" sz="2000">
                          <a:effectLst/>
                        </a:rPr>
                        <a:t>BA, MA</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2000">
                          <a:effectLst/>
                        </a:rPr>
                        <a:t>Can be split 2 x 10 months or 4 x 5 months</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62437668"/>
                  </a:ext>
                </a:extLst>
              </a:tr>
              <a:tr h="1431758">
                <a:tc>
                  <a:txBody>
                    <a:bodyPr/>
                    <a:lstStyle/>
                    <a:p>
                      <a:r>
                        <a:rPr lang="de-DE" sz="2000">
                          <a:effectLst/>
                        </a:rPr>
                        <a:t>Uniwersytet Warszawski, Poland</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de-DE" sz="2000">
                          <a:effectLst/>
                        </a:rPr>
                        <a:t>2</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de-DE" sz="2000" dirty="0">
                          <a:effectLst/>
                        </a:rPr>
                        <a:t>2</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de-DE" sz="2000">
                          <a:effectLst/>
                        </a:rPr>
                        <a:t>BA, MA</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de-DE" sz="2000">
                          <a:effectLst/>
                        </a:rPr>
                        <a:t>?</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08352879"/>
                  </a:ext>
                </a:extLst>
              </a:tr>
              <a:tr h="954505">
                <a:tc>
                  <a:txBody>
                    <a:bodyPr/>
                    <a:lstStyle/>
                    <a:p>
                      <a:r>
                        <a:rPr lang="de-DE" sz="2000">
                          <a:effectLst/>
                        </a:rPr>
                        <a:t>Universidade Lisboa, Portugal</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de-DE" sz="2000">
                          <a:effectLst/>
                        </a:rPr>
                        <a:t>1</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de-DE" sz="2000" dirty="0">
                          <a:effectLst/>
                        </a:rPr>
                        <a:t>2</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de-DE" sz="2000">
                          <a:effectLst/>
                        </a:rPr>
                        <a:t>BA, MA</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de-DE" sz="2000">
                          <a:effectLst/>
                        </a:rPr>
                        <a:t>?</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25161111"/>
                  </a:ext>
                </a:extLst>
              </a:tr>
              <a:tr h="954505">
                <a:tc>
                  <a:txBody>
                    <a:bodyPr/>
                    <a:lstStyle/>
                    <a:p>
                      <a:r>
                        <a:rPr lang="en-US" sz="2000">
                          <a:effectLst/>
                        </a:rPr>
                        <a:t>Royal Holloway, London UK</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de-DE" sz="2000">
                          <a:effectLst/>
                        </a:rPr>
                        <a:t>1</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de-DE" sz="2000" dirty="0">
                          <a:effectLst/>
                        </a:rPr>
                        <a:t>2</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de-DE" sz="2000">
                          <a:effectLst/>
                        </a:rPr>
                        <a:t>BA</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2000">
                          <a:effectLst/>
                        </a:rPr>
                        <a:t>I don't think it can be split?</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87341637"/>
                  </a:ext>
                </a:extLst>
              </a:tr>
              <a:tr h="1431758">
                <a:tc>
                  <a:txBody>
                    <a:bodyPr/>
                    <a:lstStyle/>
                    <a:p>
                      <a:r>
                        <a:rPr lang="de-DE" sz="2000">
                          <a:effectLst/>
                        </a:rPr>
                        <a:t>University of Reading UK</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de-DE" sz="2000">
                          <a:effectLst/>
                        </a:rPr>
                        <a:t>3</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de-DE" sz="2000" dirty="0">
                          <a:effectLst/>
                        </a:rPr>
                        <a:t>2</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de-DE" sz="2000">
                          <a:effectLst/>
                        </a:rPr>
                        <a:t>BA</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2000">
                          <a:effectLst/>
                        </a:rPr>
                        <a:t>Can be split 3 x 10 months or 6 x 1 semester</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0197026"/>
                  </a:ext>
                </a:extLst>
              </a:tr>
              <a:tr h="1909011">
                <a:tc>
                  <a:txBody>
                    <a:bodyPr/>
                    <a:lstStyle/>
                    <a:p>
                      <a:r>
                        <a:rPr lang="de-DE" sz="2000" dirty="0">
                          <a:effectLst/>
                        </a:rPr>
                        <a:t>University </a:t>
                      </a:r>
                      <a:r>
                        <a:rPr lang="de-DE" sz="2000" dirty="0" err="1">
                          <a:effectLst/>
                        </a:rPr>
                        <a:t>of</a:t>
                      </a:r>
                      <a:r>
                        <a:rPr lang="de-DE" sz="2000" dirty="0">
                          <a:effectLst/>
                        </a:rPr>
                        <a:t> </a:t>
                      </a:r>
                      <a:r>
                        <a:rPr lang="de-DE" sz="2000" dirty="0" err="1">
                          <a:effectLst/>
                        </a:rPr>
                        <a:t>Maynooth</a:t>
                      </a:r>
                      <a:r>
                        <a:rPr lang="de-DE" sz="2000" dirty="0">
                          <a:effectLst/>
                        </a:rPr>
                        <a:t>, </a:t>
                      </a:r>
                      <a:r>
                        <a:rPr lang="de-DE" sz="2000" dirty="0" err="1">
                          <a:effectLst/>
                        </a:rPr>
                        <a:t>Ireland</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de-DE" sz="2000">
                          <a:effectLst/>
                        </a:rPr>
                        <a:t>2</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de-DE" sz="2000" dirty="0">
                          <a:effectLst/>
                        </a:rPr>
                        <a:t>2</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de-DE" sz="2000">
                          <a:effectLst/>
                        </a:rPr>
                        <a:t>BA, MA</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2000" dirty="0">
                          <a:effectLst/>
                        </a:rPr>
                        <a:t>I THINK it can be split 2 x 10 months or 4 x 5 months.</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86417667"/>
                  </a:ext>
                </a:extLst>
              </a:tr>
            </a:tbl>
          </a:graphicData>
        </a:graphic>
      </p:graphicFrame>
      <p:sp>
        <p:nvSpPr>
          <p:cNvPr id="8" name="Rectangle 5">
            <a:extLst>
              <a:ext uri="{FF2B5EF4-FFF2-40B4-BE49-F238E27FC236}">
                <a16:creationId xmlns:a16="http://schemas.microsoft.com/office/drawing/2014/main" id="{9A9D9BD8-22E7-41A0-88C2-FEBA3C47A7B3}"/>
              </a:ext>
            </a:extLst>
          </p:cNvPr>
          <p:cNvSpPr>
            <a:spLocks noChangeArrowheads="1"/>
          </p:cNvSpPr>
          <p:nvPr/>
        </p:nvSpPr>
        <p:spPr bwMode="auto">
          <a:xfrm>
            <a:off x="997120" y="4598988"/>
            <a:ext cx="8912777"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Tree>
  </p:cSld>
  <p:clrMapOvr>
    <a:masterClrMapping/>
  </p:clrMapOvr>
  <p:transition spd="slow">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609786-8D42-46E2-9840-B4931910CFA9}"/>
              </a:ext>
            </a:extLst>
          </p:cNvPr>
          <p:cNvSpPr>
            <a:spLocks noGrp="1"/>
          </p:cNvSpPr>
          <p:nvPr>
            <p:ph type="title"/>
          </p:nvPr>
        </p:nvSpPr>
        <p:spPr/>
        <p:txBody>
          <a:bodyPr/>
          <a:lstStyle/>
          <a:p>
            <a:r>
              <a:rPr lang="en-GB" dirty="0"/>
              <a:t>Erasmus application procedure</a:t>
            </a:r>
            <a:endParaRPr lang="de-DE" dirty="0"/>
          </a:p>
        </p:txBody>
      </p:sp>
      <p:sp>
        <p:nvSpPr>
          <p:cNvPr id="3" name="Textplatzhalter 2">
            <a:extLst>
              <a:ext uri="{FF2B5EF4-FFF2-40B4-BE49-F238E27FC236}">
                <a16:creationId xmlns:a16="http://schemas.microsoft.com/office/drawing/2014/main" id="{4E456767-C52C-487B-93BE-6F1D997FD137}"/>
              </a:ext>
            </a:extLst>
          </p:cNvPr>
          <p:cNvSpPr>
            <a:spLocks noGrp="1"/>
          </p:cNvSpPr>
          <p:nvPr>
            <p:ph type="body" idx="1"/>
          </p:nvPr>
        </p:nvSpPr>
        <p:spPr/>
        <p:txBody>
          <a:bodyPr/>
          <a:lstStyle/>
          <a:p>
            <a:pPr marL="180000" indent="0">
              <a:spcBef>
                <a:spcPts val="0"/>
              </a:spcBef>
            </a:pPr>
            <a:r>
              <a:rPr lang="en-US" sz="2000" dirty="0"/>
              <a:t>Deadlines for Applications</a:t>
            </a:r>
          </a:p>
          <a:p>
            <a:pPr marL="180000" indent="0">
              <a:spcBef>
                <a:spcPts val="0"/>
              </a:spcBef>
            </a:pPr>
            <a:endParaRPr lang="en-US" sz="2000" dirty="0"/>
          </a:p>
          <a:p>
            <a:pPr marL="180000" indent="0">
              <a:spcBef>
                <a:spcPts val="0"/>
              </a:spcBef>
            </a:pPr>
            <a:r>
              <a:rPr lang="en-US" sz="2000" dirty="0"/>
              <a:t>You have to apply a year in advance. Say it’s the SS 2021 and you’d like to go abroad with Erasmus+, the earliest you could go would be </a:t>
            </a:r>
            <a:r>
              <a:rPr lang="en-US" sz="2000" dirty="0" err="1"/>
              <a:t>WS</a:t>
            </a:r>
            <a:r>
              <a:rPr lang="en-US" sz="2000" dirty="0"/>
              <a:t> 2022. This means you’d have to apply online with Göttingen International by 31st January 2022. By that date, all relevant forms have to be uploaded here:</a:t>
            </a:r>
          </a:p>
          <a:p>
            <a:pPr marL="180000" indent="0">
              <a:spcBef>
                <a:spcPts val="0"/>
              </a:spcBef>
            </a:pPr>
            <a:endParaRPr lang="en-US" sz="2000" dirty="0"/>
          </a:p>
          <a:p>
            <a:pPr marL="180000" indent="0">
              <a:spcBef>
                <a:spcPts val="0"/>
              </a:spcBef>
            </a:pPr>
            <a:r>
              <a:rPr lang="en-US" sz="2000" dirty="0" err="1"/>
              <a:t>Ausschreibung</a:t>
            </a:r>
            <a:r>
              <a:rPr lang="en-US" sz="2000" dirty="0"/>
              <a:t> Erasmus+ KA 131 </a:t>
            </a:r>
            <a:r>
              <a:rPr lang="en-US" sz="2000" dirty="0" err="1"/>
              <a:t>Studierendenmobilität</a:t>
            </a:r>
            <a:r>
              <a:rPr lang="en-US" sz="2000" dirty="0"/>
              <a:t> 2021/22 </a:t>
            </a:r>
          </a:p>
          <a:p>
            <a:pPr marL="180000" indent="0">
              <a:spcBef>
                <a:spcPts val="0"/>
              </a:spcBef>
            </a:pPr>
            <a:r>
              <a:rPr lang="en-US" sz="2000" dirty="0"/>
              <a:t>(You need, of course, to adjust the date/period)</a:t>
            </a:r>
          </a:p>
          <a:p>
            <a:pPr marL="180000" indent="0">
              <a:spcBef>
                <a:spcPts val="0"/>
              </a:spcBef>
            </a:pPr>
            <a:endParaRPr lang="en-US" sz="2000" dirty="0"/>
          </a:p>
          <a:p>
            <a:pPr marL="180000" indent="0">
              <a:spcBef>
                <a:spcPts val="0"/>
              </a:spcBef>
            </a:pPr>
            <a:r>
              <a:rPr lang="en-US" sz="2000" dirty="0"/>
              <a:t>After that, the applications will be assessed and ranked by Dr. Ross. The deadline for our International Office (Göttingen International, aka GI, Frau </a:t>
            </a:r>
            <a:r>
              <a:rPr lang="en-US" sz="2000" dirty="0" err="1"/>
              <a:t>Plünnecke</a:t>
            </a:r>
            <a:r>
              <a:rPr lang="en-US" sz="2000" dirty="0"/>
              <a:t>) is always 30th April, which is not extendable.</a:t>
            </a:r>
          </a:p>
          <a:p>
            <a:pPr marL="180000" indent="0">
              <a:spcBef>
                <a:spcPts val="0"/>
              </a:spcBef>
            </a:pPr>
            <a:endParaRPr lang="en-US" sz="2000" dirty="0"/>
          </a:p>
          <a:p>
            <a:pPr marL="180000" indent="0">
              <a:spcBef>
                <a:spcPts val="0"/>
              </a:spcBef>
            </a:pPr>
            <a:r>
              <a:rPr lang="en-US" sz="2000" dirty="0"/>
              <a:t>Please fill in the student application form (on the SEP page, no photo necessary) and give it to Dr Ross before the end of December. You can find the form, which is just a preliminary form for us,  here: http://</a:t>
            </a:r>
            <a:r>
              <a:rPr lang="en-US" sz="2000" dirty="0" err="1"/>
              <a:t>www.uni-goettingen.de</a:t>
            </a:r>
            <a:r>
              <a:rPr lang="en-US" sz="2000" dirty="0"/>
              <a:t>/de/</a:t>
            </a:r>
            <a:r>
              <a:rPr lang="en-US" sz="2000" dirty="0" err="1"/>
              <a:t>152006.html</a:t>
            </a:r>
            <a:endParaRPr lang="de-DE" sz="2000" dirty="0"/>
          </a:p>
        </p:txBody>
      </p:sp>
    </p:spTree>
    <p:extLst>
      <p:ext uri="{BB962C8B-B14F-4D97-AF65-F5344CB8AC3E}">
        <p14:creationId xmlns:p14="http://schemas.microsoft.com/office/powerpoint/2010/main" val="94701709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4D8061-DA4E-492D-8E8B-82E5D57C53C5}"/>
              </a:ext>
            </a:extLst>
          </p:cNvPr>
          <p:cNvSpPr>
            <a:spLocks noGrp="1"/>
          </p:cNvSpPr>
          <p:nvPr>
            <p:ph type="title"/>
          </p:nvPr>
        </p:nvSpPr>
        <p:spPr/>
        <p:txBody>
          <a:bodyPr/>
          <a:lstStyle/>
          <a:p>
            <a:r>
              <a:rPr lang="en-GB" dirty="0"/>
              <a:t>Schools</a:t>
            </a:r>
            <a:endParaRPr lang="de-DE" dirty="0"/>
          </a:p>
        </p:txBody>
      </p:sp>
      <p:graphicFrame>
        <p:nvGraphicFramePr>
          <p:cNvPr id="4" name="Tabelle 3">
            <a:extLst>
              <a:ext uri="{FF2B5EF4-FFF2-40B4-BE49-F238E27FC236}">
                <a16:creationId xmlns:a16="http://schemas.microsoft.com/office/drawing/2014/main" id="{D916A7E1-9CEB-4F58-94E8-B6CF110F03BE}"/>
              </a:ext>
            </a:extLst>
          </p:cNvPr>
          <p:cNvGraphicFramePr>
            <a:graphicFrameLocks noGrp="1"/>
          </p:cNvGraphicFramePr>
          <p:nvPr>
            <p:extLst>
              <p:ext uri="{D42A27DB-BD31-4B8C-83A1-F6EECF244321}">
                <p14:modId xmlns:p14="http://schemas.microsoft.com/office/powerpoint/2010/main" val="2305821515"/>
              </p:ext>
            </p:extLst>
          </p:nvPr>
        </p:nvGraphicFramePr>
        <p:xfrm>
          <a:off x="980386" y="1996480"/>
          <a:ext cx="11099800" cy="7134694"/>
        </p:xfrm>
        <a:graphic>
          <a:graphicData uri="http://schemas.openxmlformats.org/drawingml/2006/table">
            <a:tbl>
              <a:tblPr firstRow="1" firstCol="1" bandRow="1">
                <a:tableStyleId>{5940675A-B579-460E-94D1-54222C63F5DA}</a:tableStyleId>
              </a:tblPr>
              <a:tblGrid>
                <a:gridCol w="11099800">
                  <a:extLst>
                    <a:ext uri="{9D8B030D-6E8A-4147-A177-3AD203B41FA5}">
                      <a16:colId xmlns:a16="http://schemas.microsoft.com/office/drawing/2014/main" val="673576786"/>
                    </a:ext>
                  </a:extLst>
                </a:gridCol>
              </a:tblGrid>
              <a:tr h="349885">
                <a:tc>
                  <a:txBody>
                    <a:bodyPr/>
                    <a:lstStyle/>
                    <a:p>
                      <a:pPr>
                        <a:lnSpc>
                          <a:spcPct val="107000"/>
                        </a:lnSpc>
                        <a:spcAft>
                          <a:spcPts val="800"/>
                        </a:spcAft>
                      </a:pPr>
                      <a:r>
                        <a:rPr lang="de-DE" sz="2000" b="1" dirty="0">
                          <a:solidFill>
                            <a:srgbClr val="FF0000"/>
                          </a:solidFill>
                          <a:effectLst/>
                        </a:rPr>
                        <a:t>Seminar Englische Philologie - Gordon Ross</a:t>
                      </a:r>
                      <a:endParaRPr lang="de-DE"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69079929"/>
                  </a:ext>
                </a:extLst>
              </a:tr>
              <a:tr h="349885">
                <a:tc>
                  <a:txBody>
                    <a:bodyPr/>
                    <a:lstStyle/>
                    <a:p>
                      <a:pPr>
                        <a:lnSpc>
                          <a:spcPct val="107000"/>
                        </a:lnSpc>
                        <a:spcAft>
                          <a:spcPts val="800"/>
                        </a:spcAft>
                      </a:pPr>
                      <a:r>
                        <a:rPr lang="en-US" sz="2000" dirty="0">
                          <a:effectLst/>
                        </a:rPr>
                        <a:t>Hampton, London</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94412961"/>
                  </a:ext>
                </a:extLst>
              </a:tr>
              <a:tr h="349885">
                <a:tc>
                  <a:txBody>
                    <a:bodyPr/>
                    <a:lstStyle/>
                    <a:p>
                      <a:pPr>
                        <a:lnSpc>
                          <a:spcPct val="107000"/>
                        </a:lnSpc>
                        <a:spcAft>
                          <a:spcPts val="800"/>
                        </a:spcAft>
                      </a:pPr>
                      <a:r>
                        <a:rPr lang="en-US" sz="2000" dirty="0" err="1">
                          <a:effectLst/>
                        </a:rPr>
                        <a:t>LEH</a:t>
                      </a:r>
                      <a:r>
                        <a:rPr lang="en-US" sz="2000" dirty="0">
                          <a:effectLst/>
                        </a:rPr>
                        <a:t>, London</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9767310"/>
                  </a:ext>
                </a:extLst>
              </a:tr>
              <a:tr h="349885">
                <a:tc>
                  <a:txBody>
                    <a:bodyPr/>
                    <a:lstStyle/>
                    <a:p>
                      <a:pPr>
                        <a:lnSpc>
                          <a:spcPct val="107000"/>
                        </a:lnSpc>
                        <a:spcAft>
                          <a:spcPts val="800"/>
                        </a:spcAft>
                      </a:pPr>
                      <a:r>
                        <a:rPr lang="en-US" sz="2000" dirty="0">
                          <a:effectLst/>
                        </a:rPr>
                        <a:t>Bancroft’s, London</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35938285"/>
                  </a:ext>
                </a:extLst>
              </a:tr>
              <a:tr h="349885">
                <a:tc>
                  <a:txBody>
                    <a:bodyPr/>
                    <a:lstStyle/>
                    <a:p>
                      <a:pPr>
                        <a:lnSpc>
                          <a:spcPct val="107000"/>
                        </a:lnSpc>
                        <a:spcAft>
                          <a:spcPts val="800"/>
                        </a:spcAft>
                      </a:pPr>
                      <a:r>
                        <a:rPr lang="en-US" sz="2000">
                          <a:effectLst/>
                        </a:rPr>
                        <a:t>Kingswood, Bath</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9256049"/>
                  </a:ext>
                </a:extLst>
              </a:tr>
              <a:tr h="349885">
                <a:tc>
                  <a:txBody>
                    <a:bodyPr/>
                    <a:lstStyle/>
                    <a:p>
                      <a:pPr>
                        <a:lnSpc>
                          <a:spcPct val="107000"/>
                        </a:lnSpc>
                        <a:spcAft>
                          <a:spcPts val="800"/>
                        </a:spcAft>
                      </a:pPr>
                      <a:r>
                        <a:rPr lang="en-US" sz="2000" dirty="0">
                          <a:effectLst/>
                        </a:rPr>
                        <a:t>Europa School, </a:t>
                      </a:r>
                      <a:r>
                        <a:rPr lang="en-US" sz="2000" dirty="0" err="1">
                          <a:effectLst/>
                        </a:rPr>
                        <a:t>Culham</a:t>
                      </a:r>
                      <a:r>
                        <a:rPr lang="en-US" sz="2000" dirty="0">
                          <a:effectLst/>
                        </a:rPr>
                        <a:t>, </a:t>
                      </a:r>
                      <a:r>
                        <a:rPr lang="en-US" sz="2000" dirty="0" err="1">
                          <a:effectLst/>
                        </a:rPr>
                        <a:t>Oxfordshire</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92061965"/>
                  </a:ext>
                </a:extLst>
              </a:tr>
              <a:tr h="349885">
                <a:tc>
                  <a:txBody>
                    <a:bodyPr/>
                    <a:lstStyle/>
                    <a:p>
                      <a:pPr>
                        <a:lnSpc>
                          <a:spcPct val="107000"/>
                        </a:lnSpc>
                        <a:spcAft>
                          <a:spcPts val="800"/>
                        </a:spcAft>
                      </a:pPr>
                      <a:r>
                        <a:rPr lang="en-US" sz="2000" dirty="0">
                          <a:effectLst/>
                        </a:rPr>
                        <a:t>GESS (German European School Singapore)</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40255452"/>
                  </a:ext>
                </a:extLst>
              </a:tr>
              <a:tr h="1886419">
                <a:tc>
                  <a:txBody>
                    <a:bodyPr/>
                    <a:lstStyle/>
                    <a:p>
                      <a:pPr>
                        <a:lnSpc>
                          <a:spcPct val="107000"/>
                        </a:lnSpc>
                        <a:spcAft>
                          <a:spcPts val="800"/>
                        </a:spcAft>
                      </a:pPr>
                      <a:r>
                        <a:rPr lang="en-US" sz="2000" dirty="0">
                          <a:effectLst/>
                        </a:rPr>
                        <a:t> </a:t>
                      </a:r>
                      <a:endParaRPr lang="de-DE" sz="2000" dirty="0">
                        <a:effectLst/>
                      </a:endParaRPr>
                    </a:p>
                    <a:p>
                      <a:pPr>
                        <a:lnSpc>
                          <a:spcPct val="107000"/>
                        </a:lnSpc>
                        <a:spcAft>
                          <a:spcPts val="800"/>
                        </a:spcAft>
                      </a:pPr>
                      <a:r>
                        <a:rPr lang="en-US" sz="2000" dirty="0">
                          <a:effectLst/>
                        </a:rPr>
                        <a:t> </a:t>
                      </a:r>
                      <a:endParaRPr lang="de-DE" sz="2000" dirty="0">
                        <a:effectLst/>
                      </a:endParaRPr>
                    </a:p>
                    <a:p>
                      <a:pPr>
                        <a:lnSpc>
                          <a:spcPct val="107000"/>
                        </a:lnSpc>
                        <a:spcAft>
                          <a:spcPts val="800"/>
                        </a:spcAft>
                      </a:pPr>
                      <a:r>
                        <a:rPr lang="en-US" sz="2000" dirty="0">
                          <a:effectLst/>
                        </a:rPr>
                        <a:t> </a:t>
                      </a:r>
                      <a:endParaRPr lang="de-DE" sz="2000" dirty="0">
                        <a:effectLst/>
                      </a:endParaRPr>
                    </a:p>
                    <a:p>
                      <a:pPr>
                        <a:lnSpc>
                          <a:spcPct val="107000"/>
                        </a:lnSpc>
                        <a:spcAft>
                          <a:spcPts val="800"/>
                        </a:spcAft>
                      </a:pPr>
                      <a:r>
                        <a:rPr lang="en-US" sz="2000" dirty="0" err="1">
                          <a:effectLst/>
                        </a:rPr>
                        <a:t>ZEWIL</a:t>
                      </a:r>
                      <a:r>
                        <a:rPr lang="en-US" sz="2000" dirty="0">
                          <a:effectLst/>
                        </a:rPr>
                        <a:t> - Franziska Brinkmann</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18535453"/>
                  </a:ext>
                </a:extLst>
              </a:tr>
              <a:tr h="349885">
                <a:tc>
                  <a:txBody>
                    <a:bodyPr/>
                    <a:lstStyle/>
                    <a:p>
                      <a:pPr>
                        <a:lnSpc>
                          <a:spcPct val="107000"/>
                        </a:lnSpc>
                        <a:spcAft>
                          <a:spcPts val="800"/>
                        </a:spcAft>
                      </a:pPr>
                      <a:r>
                        <a:rPr lang="en-US" sz="2000" dirty="0" err="1">
                          <a:effectLst/>
                        </a:rPr>
                        <a:t>LSA</a:t>
                      </a:r>
                      <a:r>
                        <a:rPr lang="en-US" sz="2000" dirty="0">
                          <a:effectLst/>
                        </a:rPr>
                        <a:t> </a:t>
                      </a:r>
                      <a:r>
                        <a:rPr lang="en-US" sz="2000" dirty="0" err="1">
                          <a:effectLst/>
                        </a:rPr>
                        <a:t>Lytham</a:t>
                      </a:r>
                      <a:r>
                        <a:rPr lang="en-US" sz="2000" dirty="0">
                          <a:effectLst/>
                        </a:rPr>
                        <a:t> St Anne‘s; Lancashire</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426132"/>
                  </a:ext>
                </a:extLst>
              </a:tr>
              <a:tr h="349885">
                <a:tc>
                  <a:txBody>
                    <a:bodyPr/>
                    <a:lstStyle/>
                    <a:p>
                      <a:pPr>
                        <a:lnSpc>
                          <a:spcPct val="107000"/>
                        </a:lnSpc>
                        <a:spcAft>
                          <a:spcPts val="800"/>
                        </a:spcAft>
                      </a:pPr>
                      <a:r>
                        <a:rPr lang="de-DE" sz="2000" dirty="0" err="1">
                          <a:effectLst/>
                        </a:rPr>
                        <a:t>Backwell</a:t>
                      </a:r>
                      <a:r>
                        <a:rPr lang="de-DE" sz="2000" dirty="0">
                          <a:effectLst/>
                        </a:rPr>
                        <a:t> </a:t>
                      </a:r>
                      <a:r>
                        <a:rPr lang="de-DE" sz="2000" dirty="0" err="1">
                          <a:effectLst/>
                        </a:rPr>
                        <a:t>Highshool</a:t>
                      </a:r>
                      <a:r>
                        <a:rPr lang="de-DE" sz="2000" dirty="0">
                          <a:effectLst/>
                        </a:rPr>
                        <a:t>, Bristol</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14686042"/>
                  </a:ext>
                </a:extLst>
              </a:tr>
              <a:tr h="349885">
                <a:tc>
                  <a:txBody>
                    <a:bodyPr/>
                    <a:lstStyle/>
                    <a:p>
                      <a:pPr>
                        <a:lnSpc>
                          <a:spcPct val="107000"/>
                        </a:lnSpc>
                        <a:spcAft>
                          <a:spcPts val="800"/>
                        </a:spcAft>
                      </a:pPr>
                      <a:r>
                        <a:rPr lang="de-DE" sz="2000" dirty="0" err="1">
                          <a:effectLst/>
                        </a:rPr>
                        <a:t>Caistor</a:t>
                      </a:r>
                      <a:r>
                        <a:rPr lang="de-DE" sz="2000" dirty="0">
                          <a:effectLst/>
                        </a:rPr>
                        <a:t> Grammar School</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62556003"/>
                  </a:ext>
                </a:extLst>
              </a:tr>
              <a:tr h="349885">
                <a:tc>
                  <a:txBody>
                    <a:bodyPr/>
                    <a:lstStyle/>
                    <a:p>
                      <a:pPr>
                        <a:lnSpc>
                          <a:spcPct val="107000"/>
                        </a:lnSpc>
                        <a:spcAft>
                          <a:spcPts val="800"/>
                        </a:spcAft>
                      </a:pPr>
                      <a:r>
                        <a:rPr lang="de-DE" sz="2000" dirty="0">
                          <a:effectLst/>
                        </a:rPr>
                        <a:t>Chelmsford County </a:t>
                      </a:r>
                      <a:r>
                        <a:rPr lang="de-DE" sz="2000" dirty="0" err="1">
                          <a:effectLst/>
                        </a:rPr>
                        <a:t>Highschool</a:t>
                      </a:r>
                      <a:r>
                        <a:rPr lang="de-DE" sz="2000" dirty="0">
                          <a:effectLst/>
                        </a:rPr>
                        <a:t> </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48122805"/>
                  </a:ext>
                </a:extLst>
              </a:tr>
              <a:tr h="349885">
                <a:tc>
                  <a:txBody>
                    <a:bodyPr/>
                    <a:lstStyle/>
                    <a:p>
                      <a:pPr>
                        <a:lnSpc>
                          <a:spcPct val="107000"/>
                        </a:lnSpc>
                        <a:spcAft>
                          <a:spcPts val="800"/>
                        </a:spcAft>
                      </a:pPr>
                      <a:r>
                        <a:rPr lang="de-DE" sz="2000" dirty="0">
                          <a:effectLst/>
                        </a:rPr>
                        <a:t>Wellington School, Somerset</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87690306"/>
                  </a:ext>
                </a:extLst>
              </a:tr>
              <a:tr h="349885">
                <a:tc>
                  <a:txBody>
                    <a:bodyPr/>
                    <a:lstStyle/>
                    <a:p>
                      <a:pPr>
                        <a:lnSpc>
                          <a:spcPct val="107000"/>
                        </a:lnSpc>
                        <a:spcAft>
                          <a:spcPts val="800"/>
                        </a:spcAft>
                      </a:pPr>
                      <a:r>
                        <a:rPr lang="de-DE" sz="2000" dirty="0">
                          <a:effectLst/>
                        </a:rPr>
                        <a:t>Queen </a:t>
                      </a:r>
                      <a:r>
                        <a:rPr lang="de-DE" sz="2000" dirty="0" err="1">
                          <a:effectLst/>
                        </a:rPr>
                        <a:t>Ethelburga’s</a:t>
                      </a:r>
                      <a:r>
                        <a:rPr lang="de-DE" sz="2000" dirty="0">
                          <a:effectLst/>
                        </a:rPr>
                        <a:t> Thorpe Underwood</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75976649"/>
                  </a:ext>
                </a:extLst>
              </a:tr>
              <a:tr h="349885">
                <a:tc>
                  <a:txBody>
                    <a:bodyPr/>
                    <a:lstStyle/>
                    <a:p>
                      <a:pPr>
                        <a:lnSpc>
                          <a:spcPct val="107000"/>
                        </a:lnSpc>
                        <a:spcAft>
                          <a:spcPts val="800"/>
                        </a:spcAft>
                      </a:pPr>
                      <a:r>
                        <a:rPr lang="de-DE" sz="2000" dirty="0">
                          <a:effectLst/>
                        </a:rPr>
                        <a:t>Monmouth </a:t>
                      </a:r>
                      <a:r>
                        <a:rPr lang="de-DE" sz="2000" dirty="0" err="1">
                          <a:effectLst/>
                        </a:rPr>
                        <a:t>Comprehensive</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4279004"/>
                  </a:ext>
                </a:extLst>
              </a:tr>
              <a:tr h="349885">
                <a:tc>
                  <a:txBody>
                    <a:bodyPr/>
                    <a:lstStyle/>
                    <a:p>
                      <a:pPr>
                        <a:lnSpc>
                          <a:spcPct val="107000"/>
                        </a:lnSpc>
                        <a:spcAft>
                          <a:spcPts val="800"/>
                        </a:spcAft>
                      </a:pPr>
                      <a:r>
                        <a:rPr lang="de-DE" sz="2000" dirty="0">
                          <a:effectLst/>
                        </a:rPr>
                        <a:t>Kendrick School in Reading</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66874312"/>
                  </a:ext>
                </a:extLst>
              </a:tr>
            </a:tbl>
          </a:graphicData>
        </a:graphic>
      </p:graphicFrame>
      <p:sp>
        <p:nvSpPr>
          <p:cNvPr id="5" name="Rectangle 1">
            <a:extLst>
              <a:ext uri="{FF2B5EF4-FFF2-40B4-BE49-F238E27FC236}">
                <a16:creationId xmlns:a16="http://schemas.microsoft.com/office/drawing/2014/main" id="{54E7866B-EDF1-486C-A09A-A316CACA411B}"/>
              </a:ext>
            </a:extLst>
          </p:cNvPr>
          <p:cNvSpPr>
            <a:spLocks noGrp="1" noChangeArrowheads="1"/>
          </p:cNvSpPr>
          <p:nvPr>
            <p:ph type="body" idx="1"/>
          </p:nvPr>
        </p:nvSpPr>
        <p:spPr bwMode="auto">
          <a:xfrm>
            <a:off x="-4522229" y="5495547"/>
            <a:ext cx="20438692" cy="477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52352" rIns="-53958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58041410"/>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5E3C4D-7C71-425F-866A-9B43AE293C3C}"/>
              </a:ext>
            </a:extLst>
          </p:cNvPr>
          <p:cNvSpPr>
            <a:spLocks noGrp="1"/>
          </p:cNvSpPr>
          <p:nvPr>
            <p:ph type="title"/>
          </p:nvPr>
        </p:nvSpPr>
        <p:spPr/>
        <p:txBody>
          <a:bodyPr/>
          <a:lstStyle/>
          <a:p>
            <a:r>
              <a:rPr lang="en-GB" dirty="0"/>
              <a:t>Brexit update</a:t>
            </a:r>
            <a:endParaRPr lang="de-DE" dirty="0"/>
          </a:p>
        </p:txBody>
      </p:sp>
      <p:sp>
        <p:nvSpPr>
          <p:cNvPr id="3" name="Textplatzhalter 2">
            <a:extLst>
              <a:ext uri="{FF2B5EF4-FFF2-40B4-BE49-F238E27FC236}">
                <a16:creationId xmlns:a16="http://schemas.microsoft.com/office/drawing/2014/main" id="{0AF7563E-7B1C-4D53-A762-68785E198AF6}"/>
              </a:ext>
            </a:extLst>
          </p:cNvPr>
          <p:cNvSpPr>
            <a:spLocks noGrp="1"/>
          </p:cNvSpPr>
          <p:nvPr>
            <p:ph type="body" idx="1"/>
          </p:nvPr>
        </p:nvSpPr>
        <p:spPr/>
        <p:txBody>
          <a:bodyPr/>
          <a:lstStyle/>
          <a:p>
            <a:r>
              <a:rPr lang="en-GB" dirty="0"/>
              <a:t>Erasmus UK: transitional phase, I think, till 2023.</a:t>
            </a:r>
          </a:p>
          <a:p>
            <a:r>
              <a:rPr lang="en-GB" dirty="0"/>
              <a:t>Then = Turing Scheme</a:t>
            </a:r>
          </a:p>
          <a:p>
            <a:r>
              <a:rPr lang="en-GB" dirty="0"/>
              <a:t>The Republic of Ireland is obviously NOT affected.</a:t>
            </a:r>
          </a:p>
          <a:p>
            <a:r>
              <a:rPr lang="en-GB" dirty="0"/>
              <a:t>Read the great </a:t>
            </a:r>
            <a:r>
              <a:rPr lang="en-GB" i="1" dirty="0"/>
              <a:t>Brexit Blog</a:t>
            </a:r>
            <a:r>
              <a:rPr lang="en-GB" dirty="0"/>
              <a:t>! https://</a:t>
            </a:r>
            <a:r>
              <a:rPr lang="en-GB" dirty="0" err="1"/>
              <a:t>blog.stud.uni-goettingen.de</a:t>
            </a:r>
            <a:r>
              <a:rPr lang="en-GB" dirty="0"/>
              <a:t>/</a:t>
            </a:r>
            <a:r>
              <a:rPr lang="en-GB" dirty="0" err="1"/>
              <a:t>zelb</a:t>
            </a:r>
            <a:r>
              <a:rPr lang="en-GB" dirty="0"/>
              <a:t>/2021/04/23/</a:t>
            </a:r>
            <a:r>
              <a:rPr lang="en-GB" dirty="0" err="1"/>
              <a:t>neues-zum-thema-brexit</a:t>
            </a:r>
            <a:r>
              <a:rPr lang="en-GB" dirty="0"/>
              <a:t>/</a:t>
            </a:r>
            <a:endParaRPr lang="de-DE" dirty="0"/>
          </a:p>
        </p:txBody>
      </p:sp>
    </p:spTree>
    <p:extLst>
      <p:ext uri="{BB962C8B-B14F-4D97-AF65-F5344CB8AC3E}">
        <p14:creationId xmlns:p14="http://schemas.microsoft.com/office/powerpoint/2010/main" val="328504617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48BC3D-5A05-422A-AE55-2E0EB8048C29}"/>
              </a:ext>
            </a:extLst>
          </p:cNvPr>
          <p:cNvSpPr>
            <a:spLocks noGrp="1"/>
          </p:cNvSpPr>
          <p:nvPr>
            <p:ph type="title"/>
          </p:nvPr>
        </p:nvSpPr>
        <p:spPr/>
        <p:txBody>
          <a:bodyPr/>
          <a:lstStyle/>
          <a:p>
            <a:r>
              <a:rPr lang="en-GB" dirty="0"/>
              <a:t>Brexit - UK</a:t>
            </a:r>
            <a:endParaRPr lang="de-DE" dirty="0"/>
          </a:p>
        </p:txBody>
      </p:sp>
      <p:sp>
        <p:nvSpPr>
          <p:cNvPr id="3" name="Textplatzhalter 2">
            <a:extLst>
              <a:ext uri="{FF2B5EF4-FFF2-40B4-BE49-F238E27FC236}">
                <a16:creationId xmlns:a16="http://schemas.microsoft.com/office/drawing/2014/main" id="{320D9740-5EEC-4106-AD98-0036A8FEC835}"/>
              </a:ext>
            </a:extLst>
          </p:cNvPr>
          <p:cNvSpPr>
            <a:spLocks noGrp="1"/>
          </p:cNvSpPr>
          <p:nvPr>
            <p:ph type="body" idx="1"/>
          </p:nvPr>
        </p:nvSpPr>
        <p:spPr>
          <a:xfrm>
            <a:off x="939174" y="2561488"/>
            <a:ext cx="11395874" cy="6785711"/>
          </a:xfrm>
        </p:spPr>
        <p:txBody>
          <a:bodyPr/>
          <a:lstStyle/>
          <a:p>
            <a:pPr marL="180000" indent="0">
              <a:spcBef>
                <a:spcPts val="0"/>
              </a:spcBef>
            </a:pPr>
            <a:r>
              <a:rPr lang="de-DE" sz="2000" dirty="0"/>
              <a:t>Studienaufenthalte bis zu sechs Monaten:</a:t>
            </a:r>
          </a:p>
          <a:p>
            <a:pPr marL="180000" indent="0">
              <a:spcBef>
                <a:spcPts val="0"/>
              </a:spcBef>
            </a:pPr>
            <a:endParaRPr lang="de-DE" sz="2000" dirty="0"/>
          </a:p>
          <a:p>
            <a:pPr marL="180000" indent="0">
              <a:spcBef>
                <a:spcPts val="0"/>
              </a:spcBef>
            </a:pPr>
            <a:r>
              <a:rPr lang="de-DE" sz="2000" dirty="0"/>
              <a:t>Studierende, die einen Aufenthalte bis zu sechs Monaten planen, müssen ist kein Visum beantragen. Ein Zuverdienst durch eine finanzielle entlohnte Tätigkeit im Vereinigten Königreich</a:t>
            </a:r>
          </a:p>
          <a:p>
            <a:pPr marL="180000" indent="0">
              <a:spcBef>
                <a:spcPts val="0"/>
              </a:spcBef>
            </a:pPr>
            <a:r>
              <a:rPr lang="de-DE" sz="2000" dirty="0"/>
              <a:t>ist allerdings nicht mehr gestattet.</a:t>
            </a:r>
          </a:p>
          <a:p>
            <a:pPr marL="180000" indent="0">
              <a:spcBef>
                <a:spcPts val="0"/>
              </a:spcBef>
            </a:pPr>
            <a:endParaRPr lang="de-DE" sz="2000" dirty="0"/>
          </a:p>
          <a:p>
            <a:pPr marL="180000" indent="0">
              <a:spcBef>
                <a:spcPts val="0"/>
              </a:spcBef>
            </a:pPr>
            <a:r>
              <a:rPr lang="de-DE" sz="2000" dirty="0"/>
              <a:t>Studienaufenthalte ab sechs Monate:</a:t>
            </a:r>
          </a:p>
          <a:p>
            <a:pPr marL="180000" indent="0">
              <a:spcBef>
                <a:spcPts val="0"/>
              </a:spcBef>
            </a:pPr>
            <a:endParaRPr lang="de-DE" sz="2000" dirty="0"/>
          </a:p>
          <a:p>
            <a:pPr marL="180000" indent="0">
              <a:spcBef>
                <a:spcPts val="0"/>
              </a:spcBef>
            </a:pPr>
            <a:r>
              <a:rPr lang="de-DE" sz="2000" dirty="0"/>
              <a:t>Studierende, die länger als sechs Monate bzw. für ein Akademisches Jahr bleiben möchten,</a:t>
            </a:r>
          </a:p>
          <a:p>
            <a:pPr marL="180000" indent="0">
              <a:spcBef>
                <a:spcPts val="0"/>
              </a:spcBef>
            </a:pPr>
            <a:r>
              <a:rPr lang="de-DE" sz="2000" dirty="0"/>
              <a:t>müssen ein Studierenden-Visum, „</a:t>
            </a:r>
            <a:r>
              <a:rPr lang="de-DE" sz="2000" dirty="0" err="1"/>
              <a:t>student</a:t>
            </a:r>
            <a:r>
              <a:rPr lang="de-DE" sz="2000" dirty="0"/>
              <a:t> </a:t>
            </a:r>
            <a:r>
              <a:rPr lang="de-DE" sz="2000" dirty="0" err="1"/>
              <a:t>visa</a:t>
            </a:r>
            <a:r>
              <a:rPr lang="de-DE" sz="2000" dirty="0"/>
              <a:t>“, beantragen. Der Visumsantrag kann online</a:t>
            </a:r>
          </a:p>
          <a:p>
            <a:pPr marL="180000" indent="0">
              <a:spcBef>
                <a:spcPts val="0"/>
              </a:spcBef>
            </a:pPr>
            <a:r>
              <a:rPr lang="de-DE" sz="2000" dirty="0"/>
              <a:t>ausgefüllt werden, kostet 348 britische Pfund und kann ab drei Monaten vor Studienbeginn</a:t>
            </a:r>
          </a:p>
          <a:p>
            <a:pPr marL="180000" indent="0">
              <a:spcBef>
                <a:spcPts val="0"/>
              </a:spcBef>
            </a:pPr>
            <a:r>
              <a:rPr lang="de-DE" sz="2000" dirty="0"/>
              <a:t>eingereicht werden. Die durchschnittliche Bearbeitungsdauer beträgt acht Wochen.</a:t>
            </a:r>
          </a:p>
          <a:p>
            <a:pPr marL="180000" indent="0">
              <a:spcBef>
                <a:spcPts val="0"/>
              </a:spcBef>
            </a:pPr>
            <a:endParaRPr lang="de-DE" sz="2000" dirty="0"/>
          </a:p>
          <a:p>
            <a:pPr marL="180000" indent="0">
              <a:spcBef>
                <a:spcPts val="0"/>
              </a:spcBef>
            </a:pPr>
            <a:r>
              <a:rPr lang="de-DE" sz="2000" dirty="0"/>
              <a:t>Visumspflichtige müssen zudem eine „Immigration Health </a:t>
            </a:r>
            <a:r>
              <a:rPr lang="de-DE" sz="2000" dirty="0" err="1"/>
              <a:t>Surcharge</a:t>
            </a:r>
            <a:r>
              <a:rPr lang="de-DE" sz="2000" dirty="0"/>
              <a:t>“ für den Zugang zum öffentlichen Gesundheitsdienst, „National Health Service/NH“, entrichten. Für Studierende beträgt die Gebühr 470 britische Pfund jährlich.</a:t>
            </a:r>
          </a:p>
          <a:p>
            <a:pPr marL="180000" indent="0">
              <a:spcBef>
                <a:spcPts val="0"/>
              </a:spcBef>
            </a:pPr>
            <a:r>
              <a:rPr lang="de-DE" sz="2000" dirty="0"/>
              <a:t>Allgemeine Hinweise:</a:t>
            </a:r>
          </a:p>
          <a:p>
            <a:pPr marL="180000" indent="0">
              <a:spcBef>
                <a:spcPts val="0"/>
              </a:spcBef>
            </a:pPr>
            <a:endParaRPr lang="de-DE" sz="2000" dirty="0"/>
          </a:p>
          <a:p>
            <a:pPr marL="180000" indent="0">
              <a:spcBef>
                <a:spcPts val="0"/>
              </a:spcBef>
            </a:pPr>
            <a:r>
              <a:rPr lang="de-DE" sz="2000" dirty="0"/>
              <a:t>Die European Health Insurance Card wird im Vereinigten Königreich seit 01. Januar 2021 nicht</a:t>
            </a:r>
          </a:p>
          <a:p>
            <a:pPr marL="180000" indent="0">
              <a:spcBef>
                <a:spcPts val="0"/>
              </a:spcBef>
            </a:pPr>
            <a:r>
              <a:rPr lang="de-DE" sz="2000" dirty="0"/>
              <a:t>mehr akzeptiert.</a:t>
            </a:r>
          </a:p>
          <a:p>
            <a:pPr marL="180000" indent="0">
              <a:spcBef>
                <a:spcPts val="0"/>
              </a:spcBef>
            </a:pPr>
            <a:endParaRPr lang="de-DE" sz="2000" dirty="0"/>
          </a:p>
          <a:p>
            <a:pPr marL="180000" indent="0">
              <a:spcBef>
                <a:spcPts val="0"/>
              </a:spcBef>
            </a:pPr>
            <a:r>
              <a:rPr lang="de-DE" sz="2000" dirty="0"/>
              <a:t>Ab dem 01. Oktober 2021 ist die Einreise für EU-Bürgerinnen und EU-Bürger nur noch mit</a:t>
            </a:r>
          </a:p>
          <a:p>
            <a:pPr marL="180000" indent="0">
              <a:spcBef>
                <a:spcPts val="0"/>
              </a:spcBef>
            </a:pPr>
            <a:r>
              <a:rPr lang="de-DE" sz="2000" dirty="0"/>
              <a:t>einem gültigen </a:t>
            </a:r>
            <a:r>
              <a:rPr lang="de-DE" sz="2000" dirty="0" err="1"/>
              <a:t>Reisepass</a:t>
            </a:r>
            <a:r>
              <a:rPr lang="de-DE" sz="2000" dirty="0"/>
              <a:t> (elektronischen Reisepasses – </a:t>
            </a:r>
            <a:r>
              <a:rPr lang="de-DE" sz="2000" dirty="0" err="1"/>
              <a:t>ePass</a:t>
            </a:r>
            <a:r>
              <a:rPr lang="de-DE" sz="2000" dirty="0"/>
              <a:t>) möglich.</a:t>
            </a:r>
          </a:p>
        </p:txBody>
      </p:sp>
    </p:spTree>
    <p:extLst>
      <p:ext uri="{BB962C8B-B14F-4D97-AF65-F5344CB8AC3E}">
        <p14:creationId xmlns:p14="http://schemas.microsoft.com/office/powerpoint/2010/main" val="4061365142"/>
      </p:ext>
    </p:extLst>
  </p:cSld>
  <p:clrMapOvr>
    <a:masterClrMapping/>
  </p:clrMapOvr>
  <p:transition spd="med"/>
</p:sld>
</file>

<file path=ppt/theme/theme1.xml><?xml version="1.0" encoding="utf-8"?>
<a:theme xmlns:a="http://schemas.openxmlformats.org/drawingml/2006/main" name="Gradient">
  <a:themeElements>
    <a:clrScheme name="Gradient">
      <a:dk1>
        <a:srgbClr val="FF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rgbClr val="0066C1"/>
            </a:gs>
            <a:gs pos="100000">
              <a:srgbClr val="094593"/>
            </a:gs>
          </a:gsLst>
          <a:lin ang="5400000" scaled="0"/>
        </a:gradFill>
        <a:ln w="12700" cap="flat">
          <a:noFill/>
          <a:miter lim="400000"/>
        </a:ln>
        <a:effectLst>
          <a:outerShdw blurRad="76200" dir="18900000" rotWithShape="0">
            <a:srgbClr val="000000">
              <a:alpha val="8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outerShdw blurRad="25400" dist="23998" dir="2700000" rotWithShape="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rgbClr val="0066C1"/>
            </a:gs>
            <a:gs pos="100000">
              <a:srgbClr val="094593"/>
            </a:gs>
          </a:gsLst>
          <a:lin ang="5400000" scaled="0"/>
        </a:gradFill>
        <a:ln w="12700" cap="flat">
          <a:noFill/>
          <a:miter lim="400000"/>
        </a:ln>
        <a:effectLst>
          <a:outerShdw blurRad="76200" dir="18900000" rotWithShape="0">
            <a:srgbClr val="000000">
              <a:alpha val="8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outerShdw blurRad="25400" dist="23998" dir="2700000" rotWithShape="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845</Words>
  <Application>Microsoft Office PowerPoint</Application>
  <PresentationFormat>Benutzerdefiniert</PresentationFormat>
  <Paragraphs>117</Paragraphs>
  <Slides>13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13</vt:i4>
      </vt:variant>
    </vt:vector>
  </HeadingPairs>
  <TitlesOfParts>
    <vt:vector size="18" baseType="lpstr">
      <vt:lpstr>Arial</vt:lpstr>
      <vt:lpstr>Calibri</vt:lpstr>
      <vt:lpstr>Helvetica Light</vt:lpstr>
      <vt:lpstr>Helvetica Neue</vt:lpstr>
      <vt:lpstr>Gradient</vt:lpstr>
      <vt:lpstr>Erasmus and Year Abroad Programme</vt:lpstr>
      <vt:lpstr>What I do:</vt:lpstr>
      <vt:lpstr>It‘s complicated!</vt:lpstr>
      <vt:lpstr>Erasmus places.....  At the moment……..</vt:lpstr>
      <vt:lpstr>PowerPoint-Präsentation</vt:lpstr>
      <vt:lpstr>Erasmus application procedure</vt:lpstr>
      <vt:lpstr>Schools</vt:lpstr>
      <vt:lpstr>Brexit update</vt:lpstr>
      <vt:lpstr>Brexit - UK</vt:lpstr>
      <vt:lpstr>Deadlines</vt:lpstr>
      <vt:lpstr>Please read the information brochure! https://www.uni-goettingen.de/de/152006.html</vt:lpstr>
      <vt:lpstr>  Any questions? </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and Year Abroad Programme</dc:title>
  <dc:creator>Gordo</dc:creator>
  <cp:lastModifiedBy>Gordon Ross</cp:lastModifiedBy>
  <cp:revision>10</cp:revision>
  <dcterms:modified xsi:type="dcterms:W3CDTF">2021-05-12T16:58:01Z</dcterms:modified>
</cp:coreProperties>
</file>