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78" r:id="rId4"/>
    <p:sldId id="296" r:id="rId5"/>
    <p:sldId id="279" r:id="rId6"/>
    <p:sldId id="287" r:id="rId7"/>
    <p:sldId id="280" r:id="rId8"/>
    <p:sldId id="294" r:id="rId9"/>
    <p:sldId id="297" r:id="rId10"/>
    <p:sldId id="298" r:id="rId11"/>
    <p:sldId id="288" r:id="rId12"/>
    <p:sldId id="286" r:id="rId13"/>
    <p:sldId id="293" r:id="rId14"/>
    <p:sldId id="295" r:id="rId15"/>
    <p:sldId id="290" r:id="rId16"/>
    <p:sldId id="292" r:id="rId17"/>
  </p:sldIdLst>
  <p:sldSz cx="9144000" cy="6858000" type="screen4x3"/>
  <p:notesSz cx="666273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2787"/>
    <p:restoredTop sz="90929"/>
  </p:normalViewPr>
  <p:slideViewPr>
    <p:cSldViewPr>
      <p:cViewPr varScale="1">
        <p:scale>
          <a:sx n="88" d="100"/>
          <a:sy n="88" d="100"/>
        </p:scale>
        <p:origin x="-324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04" y="-90"/>
      </p:cViewPr>
      <p:guideLst>
        <p:guide orient="horz" pos="3127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7505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643" y="0"/>
            <a:ext cx="2887505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106"/>
            <a:ext cx="2887505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643" y="9429106"/>
            <a:ext cx="2887505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140B76-9904-4D0A-86F4-07BCB353B5A8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7505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235" y="0"/>
            <a:ext cx="2887504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730" y="4714555"/>
            <a:ext cx="4887281" cy="446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707"/>
            <a:ext cx="2887505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235" y="9430707"/>
            <a:ext cx="2887504" cy="49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6" tIns="45963" rIns="91926" bIns="459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256206-38BF-4E75-968A-ABA34BB6EE8C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EFF4F-E357-41A5-9A7D-8D38F6E3CEE0}" type="slidenum">
              <a:rPr lang="de-DE"/>
              <a:pPr/>
              <a:t>1</a:t>
            </a:fld>
            <a:endParaRPr lang="de-DE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4DF5B-C138-4FF2-AFB0-B4DB85AB9EF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7D052-8B95-4FFA-BFE6-EB5F09C274D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1B461-93EB-4CF6-B199-15B7EAFB8FA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E13C3-FF8B-4E9D-94BE-057C86F7FD4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227F2-BF19-4EC5-9CE8-E5AFA2D4895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48764-5D38-45E8-A669-5DBDC8B7D68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2DBE6-F598-4A50-BE99-F07363873C8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21CAF-C66F-4741-80F9-1E20D5CCCB9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47DF3-C643-4547-9DEB-B8736AFDBFC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424C7-177D-41CB-AE2F-5C645C07A44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FF4F9-14CD-4F45-BE71-76AFE080771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1ADD7D-A329-4DD3-B368-40E73A152A91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kmk.org/fileadmin/veroeffentlichungen_beschluesse/2003/2003_10_10-Laendergemeinsame-Strukturvorgaben.pdf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://www.hrk.de/de/download/dateien/QRfinal200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zeva.org/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://www.akkreditierungsrat.de/fileadmin/Seiteninhalte/Startseite/Beschluss_Akkreditierung_Studiengaenge_Systeme_08_12_09.pdf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akkreditierungsrat.de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4E73-3D94-4689-A5ED-3532B33CE5AC}" type="slidenum">
              <a:rPr lang="de-DE"/>
              <a:pPr/>
              <a:t>1</a:t>
            </a:fld>
            <a:endParaRPr lang="de-DE"/>
          </a:p>
        </p:txBody>
      </p:sp>
      <p:pic>
        <p:nvPicPr>
          <p:cNvPr id="2050" name="Picture 2" descr="siegel recht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2051" name="Picture 3" descr="leisteunt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2052" name="Picture 4" descr="balken hellbla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2053" name="Picture 5" descr="leiste untenkant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2057" name="Picture 9" descr="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2058" name="Picture 10" descr="balken hellbla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2059" name="Picture 11" descr="leisteoben_link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2060" name="Picture 12" descr="leisteoben_mitt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143000" y="123825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de-DE" b="1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600200"/>
            <a:ext cx="7772400" cy="1143000"/>
          </a:xfrm>
        </p:spPr>
        <p:txBody>
          <a:bodyPr/>
          <a:lstStyle/>
          <a:p>
            <a:r>
              <a:rPr lang="de-DE" sz="28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Akkreditierung</a:t>
            </a:r>
            <a:br>
              <a:rPr lang="de-DE" sz="28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de-DE" sz="28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Cluster </a:t>
            </a:r>
            <a:r>
              <a:rPr lang="de-DE" sz="28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Biologie, Psychologie, Molekulare Medizin</a:t>
            </a:r>
            <a:br>
              <a:rPr lang="de-DE" sz="28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>
                <a:latin typeface="Arial" pitchFamily="34" charset="0"/>
                <a:cs typeface="Arial" pitchFamily="34" charset="0"/>
              </a:rPr>
            </a:br>
            <a:r>
              <a:rPr lang="de-DE" sz="2000" b="1" dirty="0">
                <a:latin typeface="Arial" pitchFamily="34" charset="0"/>
                <a:cs typeface="Arial" pitchFamily="34" charset="0"/>
              </a:rPr>
              <a:t>Informationen zur 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Vor-Ort-Begehung</a:t>
            </a:r>
            <a:br>
              <a:rPr lang="de-DE" sz="2000" b="1" dirty="0" smtClean="0">
                <a:latin typeface="Arial" pitchFamily="34" charset="0"/>
                <a:cs typeface="Arial" pitchFamily="34" charset="0"/>
              </a:rPr>
            </a:b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am 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2./3. Mai 2013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684213" y="4724400"/>
            <a:ext cx="81359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de-DE" sz="1600" b="1" dirty="0">
                <a:latin typeface="Arial" pitchFamily="34" charset="0"/>
                <a:cs typeface="Arial" pitchFamily="34" charset="0"/>
              </a:rPr>
              <a:t>Dr. Gudula </a:t>
            </a: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Kreykenbohm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Abteilung Studium und Lehre, Bereich Lehrentwicklung &amp; Ordnungen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1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E447-F1F6-4DE8-8A8D-9377F66DB986}" type="slidenum">
              <a:rPr lang="de-DE"/>
              <a:pPr/>
              <a:t>10</a:t>
            </a:fld>
            <a:endParaRPr lang="de-DE"/>
          </a:p>
        </p:txBody>
      </p:sp>
      <p:pic>
        <p:nvPicPr>
          <p:cNvPr id="4096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4096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4096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4096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4096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4096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4096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4096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142976" y="1714488"/>
            <a:ext cx="7389813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Ressourcenplanung, Kapazitäten</a:t>
            </a:r>
          </a:p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Studiengangskonzepte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Curriculumsplanung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Organisation: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Studierbarkeit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in RSZ, Stundenplangestaltung</a:t>
            </a:r>
          </a:p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 Qualitätssicherung der Lehre:</a:t>
            </a:r>
          </a:p>
          <a:p>
            <a:pPr marL="635000" lvl="1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Fakultätsinterne Prüf-und Steuerungsmechanismen</a:t>
            </a:r>
          </a:p>
          <a:p>
            <a:pPr marL="635000" lvl="1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Verantwortlichkeiten, Zuständigkeiten</a:t>
            </a:r>
          </a:p>
          <a:p>
            <a:pPr marL="635000" lvl="1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Verhältnis zentrale/dezentrale Steuerung?</a:t>
            </a:r>
          </a:p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Bezüglich </a:t>
            </a:r>
            <a:r>
              <a:rPr lang="de-DE" sz="1800" u="sng" dirty="0" smtClean="0">
                <a:latin typeface="Arial" pitchFamily="34" charset="0"/>
                <a:cs typeface="Arial" pitchFamily="34" charset="0"/>
              </a:rPr>
              <a:t>Lehramt: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Verteilung der Verantwortlichkeiten, Zusammenspiel mit den für das Lehramt zuständigen Einrichtungen</a:t>
            </a:r>
          </a:p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Verhältnis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lehramtbezogene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vs. nicht-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lehramtbezogene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 Studienangebote</a:t>
            </a:r>
          </a:p>
          <a:p>
            <a:pPr marL="88900" indent="-88900"/>
            <a:endParaRPr lang="de-DE" sz="1800" dirty="0">
              <a:latin typeface="Arial" pitchFamily="34" charset="0"/>
              <a:cs typeface="Arial" pitchFamily="34" charset="0"/>
            </a:endParaRPr>
          </a:p>
          <a:p>
            <a:pPr marL="88900" indent="-88900"/>
            <a:endParaRPr lang="de-DE" sz="2000" b="1" dirty="0"/>
          </a:p>
          <a:p>
            <a:endParaRPr lang="de-DE" sz="2000" b="1" dirty="0"/>
          </a:p>
          <a:p>
            <a:endParaRPr lang="de-DE" sz="2000" b="1" dirty="0"/>
          </a:p>
          <a:p>
            <a:endParaRPr lang="de-DE" sz="2000" b="1" dirty="0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/>
              <a:t>6</a:t>
            </a:r>
            <a:endParaRPr lang="de-DE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500042"/>
            <a:ext cx="7772400" cy="962012"/>
          </a:xfrm>
        </p:spPr>
        <p:txBody>
          <a:bodyPr/>
          <a:lstStyle/>
          <a:p>
            <a:r>
              <a:rPr lang="de-DE" sz="2000" b="1" u="sng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Mögliche</a:t>
            </a: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Gesprächs-Schwerpunkte 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(Hochschulleitung, Studiendekanate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, Fakultätsverantwortliche):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E447-F1F6-4DE8-8A8D-9377F66DB986}" type="slidenum">
              <a:rPr lang="de-DE"/>
              <a:pPr/>
              <a:t>11</a:t>
            </a:fld>
            <a:endParaRPr lang="de-DE"/>
          </a:p>
        </p:txBody>
      </p:sp>
      <p:pic>
        <p:nvPicPr>
          <p:cNvPr id="4096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4096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4096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4096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4096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4096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4096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4096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071538" y="1643050"/>
            <a:ext cx="7389813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66700" indent="-2667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Studiengangskonzept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: Studienziele, Berücksichtigung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der Berufsbefähigung bei der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Curriculumsplanung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Schlüsselkompetenzen, Rückkopplung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zum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Arbeitsmarkt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pPr marL="266700" indent="-2667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Studierbarkeit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in RSZ, Stundenplangestaltung, Prüfungsorganisation</a:t>
            </a:r>
          </a:p>
          <a:p>
            <a:pPr marL="266700" indent="-2667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Workloadabschätzung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, Korrektur des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Workload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bei Bedarf?</a:t>
            </a:r>
          </a:p>
          <a:p>
            <a:pPr marL="266700" indent="-2667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Lehr-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und Prüfungsmethoden: „innovativ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“, kompetenzorientiert analog Qualifikationsrahmen?</a:t>
            </a:r>
          </a:p>
          <a:p>
            <a:pPr marL="266700" indent="-2667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QM: Verantwortlichkeiten klar zugewiesen? Umgang mit Ergebnissen aus Lehrveranstaltungsevaluation, 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Studiengangsmonitoring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etc.? </a:t>
            </a:r>
          </a:p>
          <a:p>
            <a:pPr marL="88900" indent="-88900">
              <a:spcBef>
                <a:spcPts val="600"/>
              </a:spcBef>
            </a:pPr>
            <a:endParaRPr lang="de-DE" sz="2000" b="1" dirty="0"/>
          </a:p>
          <a:p>
            <a:pPr marL="88900" indent="-88900"/>
            <a:endParaRPr lang="de-DE" sz="2000" b="1" dirty="0"/>
          </a:p>
          <a:p>
            <a:endParaRPr lang="de-DE" sz="2000" b="1" dirty="0"/>
          </a:p>
          <a:p>
            <a:endParaRPr lang="de-DE" sz="2000" b="1" dirty="0"/>
          </a:p>
          <a:p>
            <a:endParaRPr lang="de-DE" sz="2000" b="1" dirty="0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500042"/>
            <a:ext cx="7772400" cy="962012"/>
          </a:xfrm>
        </p:spPr>
        <p:txBody>
          <a:bodyPr/>
          <a:lstStyle/>
          <a:p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Mögliche 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Gesprächs-</a:t>
            </a:r>
            <a:r>
              <a:rPr lang="de-DE" sz="2000" b="1" u="sng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Schwerpunkte (</a:t>
            </a:r>
            <a:r>
              <a:rPr lang="de-DE" sz="2000" b="1" u="sng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Studiengangsverantwortliche</a:t>
            </a:r>
            <a:r>
              <a:rPr lang="de-DE" sz="2000" b="1" u="sng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, Lehrende)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11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E447-F1F6-4DE8-8A8D-9377F66DB986}" type="slidenum">
              <a:rPr lang="de-DE"/>
              <a:pPr/>
              <a:t>12</a:t>
            </a:fld>
            <a:endParaRPr lang="de-DE"/>
          </a:p>
        </p:txBody>
      </p:sp>
      <p:pic>
        <p:nvPicPr>
          <p:cNvPr id="4096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4096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4096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4096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4096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4096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4096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4096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214414" y="1571612"/>
            <a:ext cx="764386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Studierbarkeit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36575" lvl="1" indent="-268288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Stundenplanorganisation</a:t>
            </a:r>
          </a:p>
          <a:p>
            <a:pPr marL="536575" lvl="1" indent="-268288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Workload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: Einschätzung richtig? Verhältnis Präsenz-/ Selbststudium korrekt?</a:t>
            </a:r>
          </a:p>
          <a:p>
            <a:pPr marL="536575" lvl="1" indent="-268288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Prüfungsbelastung, Prüfungsorganisation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Vermittlungskompetenz (Lehr-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und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Prüfungsmethoden angemessen, kompetenzorientiert?)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 Beratungsangebote ausreichend? Kompetent?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 Rahmenbedingungen: Räume, Literaturversorgung, Rechner...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Beteiligung der Studierenden an QM ausreichend und zielführend?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endParaRPr lang="de-DE" sz="2000" b="1" dirty="0"/>
          </a:p>
          <a:p>
            <a:endParaRPr lang="de-DE" sz="2000" b="1" dirty="0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Mögliche 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Gesprächs-</a:t>
            </a:r>
            <a:r>
              <a:rPr lang="de-DE" sz="2000" b="1" u="sng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Schwerpunkte (Studierendengruppe)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12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E447-F1F6-4DE8-8A8D-9377F66DB986}" type="slidenum">
              <a:rPr lang="de-DE"/>
              <a:pPr/>
              <a:t>13</a:t>
            </a:fld>
            <a:endParaRPr lang="de-DE"/>
          </a:p>
        </p:txBody>
      </p:sp>
      <p:pic>
        <p:nvPicPr>
          <p:cNvPr id="4096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4096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4096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4096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4096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4096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4096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4096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214414" y="1571612"/>
            <a:ext cx="7389813" cy="36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6213" indent="-176213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alle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GesprächsteilnehmerInnen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können teilnehmen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ggf. bis dahin noch offen gebliebene bzw. im Verlauf der Gespräche noch aufgetretene Fragen können besprochen werden -&gt; daher ist es sinnvoll, dass zumindest ein bis zwei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VertreterInnen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aus allen Gesprächsgruppen anwesend sind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u.U. Information über die erste Einschätzung der Gutachtergruppe</a:t>
            </a:r>
          </a:p>
          <a:p>
            <a:pPr marL="176213" indent="-176213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Erläuterung des weiteren Zeitplans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endParaRPr lang="de-DE" sz="2000" b="1" dirty="0"/>
          </a:p>
          <a:p>
            <a:endParaRPr lang="de-DE" sz="2000" b="1" dirty="0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Abschlussgespräch: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13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E447-F1F6-4DE8-8A8D-9377F66DB986}" type="slidenum">
              <a:rPr lang="de-DE"/>
              <a:pPr/>
              <a:t>14</a:t>
            </a:fld>
            <a:endParaRPr lang="de-DE"/>
          </a:p>
        </p:txBody>
      </p:sp>
      <p:pic>
        <p:nvPicPr>
          <p:cNvPr id="4096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4096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4096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4096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4096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4096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4096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4096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395536" y="1412776"/>
            <a:ext cx="8208691" cy="837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800" i="1" dirty="0" smtClean="0">
                <a:latin typeface="Arial" pitchFamily="34" charset="0"/>
                <a:cs typeface="Arial" pitchFamily="34" charset="0"/>
              </a:rPr>
              <a:t>Allgemein: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Reakkreditierungen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 (bis auf BeCog),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daher ist ein thematischer Schwerpunkt auf praktischer Umsetzung der Qualitätssicherung &amp; Aspekten des Studienerfolgs zu 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erwarten; Änderungen und Weiterentwicklungen der </a:t>
            </a: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PO‘s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, Erfahrungen, ggf. Bezugnahme auf vorhergehende Akkreditierungsverfahren</a:t>
            </a:r>
          </a:p>
          <a:p>
            <a:pPr>
              <a:buFont typeface="Arial" pitchFamily="34" charset="0"/>
              <a:buChar char="•"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i="1" dirty="0" smtClean="0">
                <a:latin typeface="Arial" pitchFamily="34" charset="0"/>
                <a:cs typeface="Arial" pitchFamily="34" charset="0"/>
              </a:rPr>
              <a:t>2-Fächer-Bachelor „Biologie“: 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Zusammenspiel der beiden beteiligten Fakultäten hinsichtlich Studienorganisation, Zuständigkeiten und Überschneidungsfreiheit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Übergangsmöglichkeiten in das Master-Studium (</a:t>
            </a: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M.Sc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./</a:t>
            </a: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M.Ed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.) bzw. den Beruf</a:t>
            </a:r>
          </a:p>
          <a:p>
            <a:pPr marL="177800" indent="-177800">
              <a:buFont typeface="Wingdings" pitchFamily="2" charset="2"/>
              <a:buChar char="§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i="1" dirty="0" smtClean="0">
                <a:latin typeface="Arial" pitchFamily="34" charset="0"/>
                <a:cs typeface="Arial" pitchFamily="34" charset="0"/>
              </a:rPr>
              <a:t>Bachelor-Studiengang 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„Biologie“: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Veränderungen in Prüfungslast  und Prüfungsformen, </a:t>
            </a: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Workloadüberprüfung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Hohe Auslastung, Betreuungsrelationen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800" i="1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i="1" dirty="0" smtClean="0">
                <a:latin typeface="Arial" pitchFamily="34" charset="0"/>
                <a:cs typeface="Arial" pitchFamily="34" charset="0"/>
              </a:rPr>
              <a:t>Bachelor-Studiengang „Psychologie“: 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Veränderungen hinsichtlich Spektrum der Prüfungsformen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Hohe Auslastung, Betreuungsrelationen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635000" indent="-190500"/>
            <a:endParaRPr lang="de-DE" sz="2000" b="1" dirty="0" smtClean="0"/>
          </a:p>
          <a:p>
            <a:endParaRPr lang="de-DE" sz="2000" b="1" dirty="0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Besonderheiten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, die ggf. angesprochen werden könnten: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14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E447-F1F6-4DE8-8A8D-9377F66DB986}" type="slidenum">
              <a:rPr lang="de-DE"/>
              <a:pPr/>
              <a:t>15</a:t>
            </a:fld>
            <a:endParaRPr lang="de-DE"/>
          </a:p>
        </p:txBody>
      </p:sp>
      <p:pic>
        <p:nvPicPr>
          <p:cNvPr id="4096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4096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4096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4096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4096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4096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4096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4096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395536" y="1571613"/>
            <a:ext cx="8208691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800" i="1" dirty="0" smtClean="0">
                <a:latin typeface="Arial" pitchFamily="34" charset="0"/>
                <a:cs typeface="Arial" pitchFamily="34" charset="0"/>
              </a:rPr>
              <a:t>Master-Studiengang 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MINC“: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Kooperation mit Lincoln, </a:t>
            </a: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Studierbarkeit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, Auslandssemester, Qualitätssicherung am Partner-Standort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i="1" dirty="0" smtClean="0">
                <a:latin typeface="Arial" pitchFamily="34" charset="0"/>
                <a:cs typeface="Arial" pitchFamily="34" charset="0"/>
              </a:rPr>
              <a:t>Master-/</a:t>
            </a:r>
            <a:r>
              <a:rPr lang="de-DE" sz="1800" i="1" dirty="0" err="1" smtClean="0">
                <a:latin typeface="Arial" pitchFamily="34" charset="0"/>
                <a:cs typeface="Arial" pitchFamily="34" charset="0"/>
              </a:rPr>
              <a:t>Prom.Studiengänge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 „Molecular Biologie/Neuroscience“: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Intensivkomponente, Übergang Master-Promotion</a:t>
            </a:r>
          </a:p>
          <a:p>
            <a:pPr marL="177800" indent="-177800">
              <a:buFont typeface="Wingdings" pitchFamily="2" charset="2"/>
              <a:buChar char="§"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177800" indent="-177800"/>
            <a:r>
              <a:rPr lang="de-DE" sz="1800" i="1" dirty="0" smtClean="0">
                <a:latin typeface="Arial" pitchFamily="34" charset="0"/>
                <a:cs typeface="Arial" pitchFamily="34" charset="0"/>
              </a:rPr>
              <a:t>Promotionsstudiengang „</a:t>
            </a:r>
            <a:r>
              <a:rPr lang="de-DE" sz="1800" i="1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i="1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800" i="1" dirty="0" err="1" smtClean="0">
                <a:latin typeface="Arial" pitchFamily="34" charset="0"/>
                <a:cs typeface="Arial" pitchFamily="34" charset="0"/>
              </a:rPr>
              <a:t>Cognition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“: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Erstakkreditierung, d.h. eher konzeptionelle Aspekte</a:t>
            </a:r>
          </a:p>
          <a:p>
            <a:pPr marL="177800" indent="-177800">
              <a:buFont typeface="Arial" pitchFamily="34" charset="0"/>
              <a:buChar char="•"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177800" indent="-177800"/>
            <a:r>
              <a:rPr lang="de-DE" sz="1800" i="1" dirty="0" smtClean="0">
                <a:latin typeface="Arial" pitchFamily="34" charset="0"/>
                <a:cs typeface="Arial" pitchFamily="34" charset="0"/>
              </a:rPr>
              <a:t>Promotionsstudiengang „Molecular </a:t>
            </a:r>
            <a:r>
              <a:rPr lang="de-DE" sz="1800" i="1" dirty="0" err="1" smtClean="0">
                <a:latin typeface="Arial" pitchFamily="34" charset="0"/>
                <a:cs typeface="Arial" pitchFamily="34" charset="0"/>
              </a:rPr>
              <a:t>Medicine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“</a:t>
            </a:r>
            <a:endParaRPr lang="de-DE" sz="1600" i="1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Evtl. wg. Verzahnung mit Master: Intensivkomponente, Übergang Master-Promotion</a:t>
            </a: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buFont typeface="Wingdings" pitchFamily="2" charset="2"/>
              <a:buChar char="§"/>
            </a:pPr>
            <a:endParaRPr lang="de-DE" sz="16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635000" indent="-190500"/>
            <a:endParaRPr lang="de-DE" sz="2000" b="1" dirty="0" smtClean="0"/>
          </a:p>
          <a:p>
            <a:endParaRPr lang="de-DE" sz="2000" b="1" dirty="0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Besonderheiten, die ggf. angesprochen werden könnten: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15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E447-F1F6-4DE8-8A8D-9377F66DB986}" type="slidenum">
              <a:rPr lang="de-DE"/>
              <a:pPr/>
              <a:t>16</a:t>
            </a:fld>
            <a:endParaRPr lang="de-DE"/>
          </a:p>
        </p:txBody>
      </p:sp>
      <p:pic>
        <p:nvPicPr>
          <p:cNvPr id="4096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4096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4096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4096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4096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4096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4096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4096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214414" y="1357298"/>
            <a:ext cx="7389813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Akkreditierungsrat:</a:t>
            </a:r>
          </a:p>
          <a:p>
            <a:r>
              <a:rPr lang="de-DE" sz="1800" u="sng" dirty="0" smtClean="0">
                <a:latin typeface="Arial" pitchFamily="34" charset="0"/>
                <a:cs typeface="Arial" pitchFamily="34" charset="0"/>
                <a:hlinkClick r:id="rId9"/>
              </a:rPr>
              <a:t>www.akkreditierungsrat.de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Regeln des Akkreditierungsrates für die Akkreditierung von Studiengängen:</a:t>
            </a:r>
          </a:p>
          <a:p>
            <a:r>
              <a:rPr lang="de-DE" sz="1800" u="sng" dirty="0" smtClean="0">
                <a:latin typeface="Arial" pitchFamily="34" charset="0"/>
                <a:cs typeface="Arial" pitchFamily="34" charset="0"/>
                <a:hlinkClick r:id="rId10"/>
              </a:rPr>
              <a:t>http://www.akkreditierungsrat.de/fileadmin/Seiteninhalte/Startseite/Beschluss_Akkreditierung_Studiengaenge_Systeme_08_12_09.pdf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ZEvA:</a:t>
            </a:r>
          </a:p>
          <a:p>
            <a:r>
              <a:rPr lang="de-DE" sz="1800" u="sng" dirty="0" smtClean="0">
                <a:latin typeface="Arial" pitchFamily="34" charset="0"/>
                <a:cs typeface="Arial" pitchFamily="34" charset="0"/>
                <a:hlinkClick r:id="rId11"/>
              </a:rPr>
              <a:t>www.zeva.org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Qualifikationsrahmen für Hochschulabschlüsse:</a:t>
            </a:r>
          </a:p>
          <a:p>
            <a:r>
              <a:rPr lang="de-DE" sz="1800" u="sng" dirty="0" smtClean="0">
                <a:latin typeface="Arial" pitchFamily="34" charset="0"/>
                <a:cs typeface="Arial" pitchFamily="34" charset="0"/>
                <a:hlinkClick r:id="rId12"/>
              </a:rPr>
              <a:t>http://www.hrk.de/de/download/dateien/QRfinal2005.pdf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Ländergemeinsame Strukturvorgaben der Kultusministerkonferenz:</a:t>
            </a:r>
          </a:p>
          <a:p>
            <a:r>
              <a:rPr lang="de-DE" sz="1800" dirty="0" smtClean="0">
                <a:latin typeface="Arial" pitchFamily="34" charset="0"/>
                <a:cs typeface="Arial" pitchFamily="34" charset="0"/>
                <a:hlinkClick r:id="rId13"/>
              </a:rPr>
              <a:t>http://www.kmk.org/fileadmin/veroeffentlichungen_beschluesse/2003/2003_10_10-Laendergemeinsame-Strukturvorgaben.pdf</a:t>
            </a: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Webseiten: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8361-B026-4E90-A911-86B6CFB5D1FA}" type="slidenum">
              <a:rPr lang="de-DE"/>
              <a:pPr/>
              <a:t>2</a:t>
            </a:fld>
            <a:endParaRPr lang="de-DE"/>
          </a:p>
        </p:txBody>
      </p:sp>
      <p:pic>
        <p:nvPicPr>
          <p:cNvPr id="512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512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512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512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512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512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512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512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55650" y="1700213"/>
            <a:ext cx="76098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 dirty="0">
                <a:latin typeface="Arial" pitchFamily="34" charset="0"/>
                <a:cs typeface="Arial" pitchFamily="34" charset="0"/>
              </a:rPr>
              <a:t>Rechtlicher Rahmen:</a:t>
            </a:r>
          </a:p>
          <a:p>
            <a:endParaRPr lang="de-DE" sz="1800" dirty="0">
              <a:latin typeface="Arial" pitchFamily="34" charset="0"/>
              <a:cs typeface="Arial" pitchFamily="34" charset="0"/>
            </a:endParaRPr>
          </a:p>
          <a:p>
            <a:r>
              <a:rPr lang="de-DE" sz="1800" dirty="0">
                <a:latin typeface="Arial" pitchFamily="34" charset="0"/>
                <a:cs typeface="Arial" pitchFamily="34" charset="0"/>
              </a:rPr>
              <a:t>Akkreditierung ist Voraussetzung für die Einrichtung neuer Studiengänge</a:t>
            </a:r>
          </a:p>
          <a:p>
            <a:endParaRPr lang="de-DE" sz="1800" dirty="0">
              <a:latin typeface="Arial" pitchFamily="34" charset="0"/>
              <a:cs typeface="Arial" pitchFamily="34" charset="0"/>
            </a:endParaRPr>
          </a:p>
          <a:p>
            <a:r>
              <a:rPr lang="de-DE" sz="1800" dirty="0">
                <a:latin typeface="Arial" pitchFamily="34" charset="0"/>
                <a:cs typeface="Arial" pitchFamily="34" charset="0"/>
              </a:rPr>
              <a:t>Einrichtung des </a:t>
            </a:r>
            <a:r>
              <a:rPr lang="de-DE" sz="1800" u="sng" dirty="0">
                <a:latin typeface="Arial" pitchFamily="34" charset="0"/>
                <a:cs typeface="Arial" pitchFamily="34" charset="0"/>
              </a:rPr>
              <a:t>Akkreditierungsrats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 auf Beschluss der KMK 1998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koordiniert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die Akkreditierung von BA/MA-Studiengängen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zertifiziert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Agenturen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definiert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Akkreditierungs-Kriterien (Qualitäts-Mindeststandards)</a:t>
            </a:r>
          </a:p>
          <a:p>
            <a:endParaRPr lang="de-DE" sz="1800" dirty="0">
              <a:latin typeface="Arial" pitchFamily="34" charset="0"/>
              <a:cs typeface="Arial" pitchFamily="34" charset="0"/>
            </a:endParaRPr>
          </a:p>
          <a:p>
            <a:r>
              <a:rPr lang="de-DE" sz="1800" dirty="0">
                <a:latin typeface="Arial" pitchFamily="34" charset="0"/>
                <a:cs typeface="Arial" pitchFamily="34" charset="0"/>
              </a:rPr>
              <a:t>Akkreditierungsagenturen: 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definieren und interpretieren Standards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näher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führen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Akkreditierungsverfahren organisatorisch durch</a:t>
            </a:r>
          </a:p>
        </p:txBody>
      </p:sp>
      <p:sp>
        <p:nvSpPr>
          <p:cNvPr id="5141" name="Rectangle 2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Akkreditierung als Element der Qualitätssicherung</a:t>
            </a:r>
            <a:b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in Studium und Lehre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2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29939-519A-400F-B123-8F478058362A}" type="slidenum">
              <a:rPr lang="de-DE"/>
              <a:pPr/>
              <a:t>3</a:t>
            </a:fld>
            <a:endParaRPr lang="de-DE"/>
          </a:p>
        </p:txBody>
      </p:sp>
      <p:pic>
        <p:nvPicPr>
          <p:cNvPr id="34818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34819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34820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34821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34822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34823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34824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34825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142976" y="1785926"/>
            <a:ext cx="7389813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sz="1800" dirty="0">
                <a:latin typeface="Arial" pitchFamily="34" charset="0"/>
                <a:cs typeface="Arial" pitchFamily="34" charset="0"/>
              </a:rPr>
              <a:t>Betreut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(niedersachsenweit) Lehrevaluationsverfahren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r>
              <a:rPr lang="de-DE" sz="1800" dirty="0">
                <a:latin typeface="Arial" pitchFamily="34" charset="0"/>
                <a:cs typeface="Arial" pitchFamily="34" charset="0"/>
              </a:rPr>
              <a:t>Betreut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(bundesweit) Akkreditierungsverfahren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endParaRPr lang="de-DE" sz="1800" dirty="0">
              <a:latin typeface="Arial" pitchFamily="34" charset="0"/>
              <a:cs typeface="Arial" pitchFamily="34" charset="0"/>
            </a:endParaRPr>
          </a:p>
          <a:p>
            <a:r>
              <a:rPr lang="de-DE" sz="1800" dirty="0">
                <a:latin typeface="Arial" pitchFamily="34" charset="0"/>
                <a:cs typeface="Arial" pitchFamily="34" charset="0"/>
              </a:rPr>
              <a:t>In Absprache mit den Hochschulen:</a:t>
            </a:r>
          </a:p>
          <a:p>
            <a:pPr marL="176213" lvl="1" indent="280988"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Zeitpunkt der Akkreditierung neuer Studiengänge, Kosten</a:t>
            </a:r>
          </a:p>
          <a:p>
            <a:pPr marL="176213" lvl="1" indent="280988"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Benennung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der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Gutachter</a:t>
            </a:r>
          </a:p>
          <a:p>
            <a:pPr>
              <a:buFontTx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indent="268288">
              <a:buFont typeface="Wingdings" pitchFamily="2" charset="2"/>
              <a:buChar char="ü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[Vorprüfung der Antragsunterlagen]</a:t>
            </a:r>
          </a:p>
          <a:p>
            <a:pPr indent="268288">
              <a:buFont typeface="Wingdings" pitchFamily="2" charset="2"/>
              <a:buChar char="ü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Vorbereitung der Gutachter</a:t>
            </a:r>
          </a:p>
          <a:p>
            <a:pPr indent="268288">
              <a:buFont typeface="Wingdings" pitchFamily="2" charset="2"/>
              <a:buChar char="ü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Begleitung des Verfahrens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endParaRPr lang="de-DE" sz="1800" dirty="0">
              <a:latin typeface="Arial" pitchFamily="34" charset="0"/>
              <a:cs typeface="Arial" pitchFamily="34" charset="0"/>
            </a:endParaRPr>
          </a:p>
          <a:p>
            <a:r>
              <a:rPr lang="de-DE" sz="1800" dirty="0">
                <a:latin typeface="Arial" pitchFamily="34" charset="0"/>
                <a:cs typeface="Arial" pitchFamily="34" charset="0"/>
              </a:rPr>
              <a:t>SAK (Ständige Akkreditierungskommission):</a:t>
            </a:r>
          </a:p>
          <a:p>
            <a:pPr marL="536575" lvl="1" indent="-360363"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entscheidet auf Grundlage der Gutachterempfehlungen</a:t>
            </a:r>
          </a:p>
          <a:p>
            <a:pPr marL="536575" lvl="1" indent="-360363">
              <a:buFont typeface="Wingdings" pitchFamily="2" charset="2"/>
              <a:buChar char="§"/>
              <a:tabLst>
                <a:tab pos="360363" algn="l"/>
              </a:tabLst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Setzt sich zusammen aus Hochschulvertretern, Vertretern der Berufspraxis, Studierendenvertretern, Vertretern des MWK</a:t>
            </a:r>
          </a:p>
          <a:p>
            <a:pPr marL="533400" lvl="1" indent="-76200"/>
            <a:endParaRPr lang="de-DE" sz="2000" b="1" dirty="0"/>
          </a:p>
        </p:txBody>
      </p:sp>
      <p:sp>
        <p:nvSpPr>
          <p:cNvPr id="34833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Akkreditierungsagentur für GÖ:</a:t>
            </a:r>
            <a:b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Zentrale Evaluations- und Akkreditierungsagentur</a:t>
            </a:r>
            <a:b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(ZEvA)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3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B4209-A244-4D7F-B5EB-0E4692EF3351}" type="slidenum">
              <a:rPr lang="de-DE"/>
              <a:pPr/>
              <a:t>4</a:t>
            </a:fld>
            <a:endParaRPr lang="de-DE"/>
          </a:p>
        </p:txBody>
      </p:sp>
      <p:pic>
        <p:nvPicPr>
          <p:cNvPr id="3584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3584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3584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3584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3584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3584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3584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3584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539552" y="1340768"/>
            <a:ext cx="7922369" cy="583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8900" indent="-889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Programmakkreditierung, d.h. jeder Studiengang wird individuell akkreditiert, allerdings gebündelt in „Clustern“ mehrerer Studiengänge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Den Clusterverfahren wird eine sog. „Systembewertung“ </a:t>
            </a:r>
            <a:r>
              <a:rPr lang="de-DE" sz="1800" u="sng" dirty="0" smtClean="0">
                <a:latin typeface="Arial" pitchFamily="34" charset="0"/>
                <a:cs typeface="Arial" pitchFamily="34" charset="0"/>
              </a:rPr>
              <a:t>vorangestellt:</a:t>
            </a:r>
          </a:p>
          <a:p>
            <a:pPr marL="546100" lvl="1" indent="-88900">
              <a:lnSpc>
                <a:spcPct val="150000"/>
              </a:lnSpc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1. Betrachtung der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studiengangs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- und fakultätsübergreifenden Strukturen und Studienbedingungen sowie </a:t>
            </a:r>
          </a:p>
          <a:p>
            <a:pPr marL="546100" lvl="1" indent="-88900">
              <a:lnSpc>
                <a:spcPct val="150000"/>
              </a:lnSpc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2. Betrachtung der bildungswissenschaftlichen Anteile im Lehramt</a:t>
            </a:r>
          </a:p>
          <a:p>
            <a:pPr marL="88900" indent="-889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 Die Ergebnisse der Systembewertung stehen den Gutachtergruppen der nachfolgenden Clusterverfahren zur Verfügung, so dass dann eine Konzentration auf die Studiengangs-Spezifika möglich ist.</a:t>
            </a:r>
          </a:p>
          <a:p>
            <a:pPr marL="88900" indent="-88900">
              <a:lnSpc>
                <a:spcPct val="150000"/>
              </a:lnSpc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-----------------------------------------------------------------------------------------------------</a:t>
            </a:r>
          </a:p>
          <a:p>
            <a:pPr marL="88900" indent="-88900"/>
            <a:r>
              <a:rPr lang="de-DE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Systembewertung  </a:t>
            </a:r>
            <a:r>
              <a:rPr lang="de-DE" sz="1800" b="1" i="1" dirty="0" smtClean="0">
                <a:latin typeface="Arial" pitchFamily="34" charset="0"/>
                <a:cs typeface="Arial" pitchFamily="34" charset="0"/>
                <a:sym typeface="Symbol"/>
              </a:rPr>
              <a:t> </a:t>
            </a:r>
            <a:r>
              <a:rPr lang="de-DE" sz="1800" i="1" dirty="0" smtClean="0">
                <a:latin typeface="Arial" pitchFamily="34" charset="0"/>
                <a:cs typeface="Arial" pitchFamily="34" charset="0"/>
                <a:sym typeface="Symbol"/>
              </a:rPr>
              <a:t>Systemakkreditierung; letztere </a:t>
            </a:r>
            <a:r>
              <a:rPr lang="de-DE" sz="1800" i="1" u="sng" dirty="0" smtClean="0">
                <a:latin typeface="Arial" pitchFamily="34" charset="0"/>
                <a:cs typeface="Arial" pitchFamily="34" charset="0"/>
                <a:sym typeface="Symbol"/>
              </a:rPr>
              <a:t>ersetzt</a:t>
            </a:r>
            <a:r>
              <a:rPr lang="de-DE" sz="1800" i="1" dirty="0" smtClean="0">
                <a:latin typeface="Arial" pitchFamily="34" charset="0"/>
                <a:cs typeface="Arial" pitchFamily="34" charset="0"/>
                <a:sym typeface="Symbol"/>
              </a:rPr>
              <a:t> die Programmakkreditierung und hat deutlich erweiterte Anforderungen)</a:t>
            </a:r>
            <a:endParaRPr lang="de-DE" sz="1800" i="1" dirty="0" smtClean="0">
              <a:latin typeface="Arial" pitchFamily="34" charset="0"/>
              <a:cs typeface="Arial" pitchFamily="34" charset="0"/>
            </a:endParaRPr>
          </a:p>
          <a:p>
            <a:pPr marL="546100" lvl="1" indent="-88900">
              <a:lnSpc>
                <a:spcPct val="150000"/>
              </a:lnSpc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88900" indent="-88900">
              <a:buFontTx/>
              <a:buChar char="•"/>
            </a:pPr>
            <a:endParaRPr lang="de-DE" sz="2000" b="1" dirty="0"/>
          </a:p>
          <a:p>
            <a:endParaRPr lang="de-DE" sz="2000" b="1" dirty="0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/>
              <a:t>6</a:t>
            </a:r>
            <a:endParaRPr lang="de-DE"/>
          </a:p>
        </p:txBody>
      </p:sp>
      <p:sp>
        <p:nvSpPr>
          <p:cNvPr id="3585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(Re-)Akkreditierungsverfahren in Göttingen:</a:t>
            </a: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B4209-A244-4D7F-B5EB-0E4692EF3351}" type="slidenum">
              <a:rPr lang="de-DE"/>
              <a:pPr/>
              <a:t>5</a:t>
            </a:fld>
            <a:endParaRPr lang="de-DE"/>
          </a:p>
        </p:txBody>
      </p:sp>
      <p:pic>
        <p:nvPicPr>
          <p:cNvPr id="3584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3584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3584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3584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3584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3584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3584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3584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000100" y="1571612"/>
            <a:ext cx="7389813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 indent="-88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Antragsstellung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für alle geplanten Studiengänge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(„ggf.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Cluster“weise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88900" indent="-88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[Formale Vorprüfung durch Referent -&gt; ggf. Nachbesserung des Antrags] -&gt; übernimmt i.d.R. SL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pPr marL="88900" indent="-88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Vor-Ort-Begehung durch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Gutachtergruppen -&gt; offene Fragen, Vertiefung auf Basis der (als bekannt vorausgesetzten!) Antragsunterlagen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pPr marL="88900" indent="-88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Vorläufiger Bewertungsbericht</a:t>
            </a:r>
          </a:p>
          <a:p>
            <a:pPr marL="88900" indent="-88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Stellungnahme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durch die 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Hochschule (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idR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innerhalb 4 Wochen): sachliche Richtigstellungen, Erläuterungen zu ggf. geplanten Maßnahmen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pPr marL="88900" indent="-88900">
              <a:buFontTx/>
              <a:buChar char="•"/>
            </a:pPr>
            <a:endParaRPr lang="de-DE" sz="2000" b="1" dirty="0"/>
          </a:p>
          <a:p>
            <a:endParaRPr lang="de-DE" sz="2000" b="1" dirty="0"/>
          </a:p>
        </p:txBody>
      </p:sp>
      <p:sp>
        <p:nvSpPr>
          <p:cNvPr id="3585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Ablauf der 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(Re-)Akkreditierungsverfahren</a:t>
            </a: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5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B4209-A244-4D7F-B5EB-0E4692EF3351}" type="slidenum">
              <a:rPr lang="de-DE"/>
              <a:pPr/>
              <a:t>6</a:t>
            </a:fld>
            <a:endParaRPr lang="de-DE"/>
          </a:p>
        </p:txBody>
      </p:sp>
      <p:pic>
        <p:nvPicPr>
          <p:cNvPr id="35842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35843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35844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35845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35846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35847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35848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35849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785786" y="1500174"/>
            <a:ext cx="7746654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8900" indent="-88900">
              <a:lnSpc>
                <a:spcPct val="150000"/>
              </a:lnSpc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Beschluss 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durch SAK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166813" indent="-1166813">
              <a:lnSpc>
                <a:spcPct val="150000"/>
              </a:lnSpc>
            </a:pP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Grundlage: Antrag (ohne Anlagenteil!) &amp; Gutachterempfehlung  &amp; Stellungnahme der Hochschule</a:t>
            </a:r>
            <a:endParaRPr lang="de-DE" sz="1800" i="1" dirty="0">
              <a:latin typeface="Arial" pitchFamily="34" charset="0"/>
              <a:cs typeface="Arial" pitchFamily="34" charset="0"/>
            </a:endParaRPr>
          </a:p>
          <a:p>
            <a:pPr marL="720725" lvl="2" indent="-276225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Akkreditierung ohne Auflagen 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oder</a:t>
            </a:r>
          </a:p>
          <a:p>
            <a:pPr marL="720725" lvl="2" indent="-276225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„Mängel innerhalb von 9 Monaten behebbar“: </a:t>
            </a:r>
            <a:r>
              <a:rPr lang="de-DE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Akkreditierung </a:t>
            </a:r>
            <a:r>
              <a:rPr lang="de-DE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mit </a:t>
            </a:r>
            <a:r>
              <a:rPr lang="de-DE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Auflagen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; Frist zur Auflagenerfüllung: 9 Monate </a:t>
            </a:r>
            <a:r>
              <a:rPr lang="de-DE" sz="1800" i="1" dirty="0" smtClean="0">
                <a:latin typeface="Arial" pitchFamily="34" charset="0"/>
                <a:cs typeface="Arial" pitchFamily="34" charset="0"/>
              </a:rPr>
              <a:t>oder</a:t>
            </a:r>
            <a:endParaRPr lang="de-DE" sz="1800" i="1" dirty="0">
              <a:latin typeface="Arial" pitchFamily="34" charset="0"/>
              <a:cs typeface="Arial" pitchFamily="34" charset="0"/>
            </a:endParaRPr>
          </a:p>
          <a:p>
            <a:pPr marL="720725" lvl="2" indent="-276225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„Mängel innerhalb von 9 Monaten nicht behebbar“: </a:t>
            </a:r>
            <a:r>
              <a:rPr lang="de-DE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Akkreditierung aussetzen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. Frist: Wiederaufnahmeantrag innerhalb von 18 Monaten; sonst endgültige Versagung. Konsequenz: Studiengang muss eingestellt werden.</a:t>
            </a:r>
          </a:p>
          <a:p>
            <a:pPr marL="88900" indent="-88900">
              <a:lnSpc>
                <a:spcPct val="150000"/>
              </a:lnSpc>
            </a:pP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Reakkreditierung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(nach 5, dann 7 Jahren) -&gt;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Studiengangserfolg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prüfen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endParaRPr lang="de-DE" sz="2000" b="1" dirty="0"/>
          </a:p>
        </p:txBody>
      </p:sp>
      <p:sp>
        <p:nvSpPr>
          <p:cNvPr id="35857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Ablauf der 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Akkreditierungsverfahren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6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6B31-0A69-477B-8B48-C57314342E5C}" type="slidenum">
              <a:rPr lang="de-DE"/>
              <a:pPr/>
              <a:t>7</a:t>
            </a:fld>
            <a:endParaRPr lang="de-DE"/>
          </a:p>
        </p:txBody>
      </p:sp>
      <p:pic>
        <p:nvPicPr>
          <p:cNvPr id="36866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36867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36868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36869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36870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36871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36872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36873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85786" y="1714488"/>
            <a:ext cx="807249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Qualifikationsziele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des </a:t>
            </a:r>
            <a:r>
              <a:rPr lang="de-DE" sz="1600" dirty="0" err="1">
                <a:latin typeface="Arial" pitchFamily="34" charset="0"/>
                <a:cs typeface="Arial" pitchFamily="34" charset="0"/>
              </a:rPr>
              <a:t>Studiengangskonzepts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Konzeptionelle Einordnung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des Studiengangs in das Studiensystem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Studiengangskonzept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Studierbarkeit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Prüfungssystem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Studiengangsbezogene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 Kooperationen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Ausstattung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Transparenz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und Dokumentation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Qualitätssicherung und Weiterentwicklung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Ggf. Studiengänge mit besonderem Profilanspruch (</a:t>
            </a:r>
            <a:r>
              <a:rPr lang="de-DE" sz="1600" dirty="0" err="1" smtClean="0">
                <a:latin typeface="Arial" pitchFamily="34" charset="0"/>
                <a:cs typeface="Arial" pitchFamily="34" charset="0"/>
              </a:rPr>
              <a:t>zB</a:t>
            </a:r>
            <a:r>
              <a:rPr lang="de-DE" sz="1600" dirty="0" smtClean="0">
                <a:latin typeface="Arial" pitchFamily="34" charset="0"/>
                <a:cs typeface="Arial" pitchFamily="34" charset="0"/>
              </a:rPr>
              <a:t>. Berufsbegleitend)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600" dirty="0" smtClean="0">
                <a:latin typeface="Arial" pitchFamily="34" charset="0"/>
                <a:cs typeface="Arial" pitchFamily="34" charset="0"/>
              </a:rPr>
              <a:t>Geschlechtergerechtigkeit und Chancengleichheit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endParaRPr lang="de-DE" sz="2000" b="1" dirty="0"/>
          </a:p>
        </p:txBody>
      </p:sp>
      <p:sp>
        <p:nvSpPr>
          <p:cNvPr id="36881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(Re-)Akkreditierungskriterien</a:t>
            </a: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lt. 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Akkreditierungsrat (gelten bundesweit für alle Agenturen und Verfahren)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7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6B31-0A69-477B-8B48-C57314342E5C}" type="slidenum">
              <a:rPr lang="de-DE"/>
              <a:pPr/>
              <a:t>8</a:t>
            </a:fld>
            <a:endParaRPr lang="de-DE"/>
          </a:p>
        </p:txBody>
      </p:sp>
      <p:pic>
        <p:nvPicPr>
          <p:cNvPr id="36866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36867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36868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36869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36870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36871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36872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36873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85786" y="1714488"/>
            <a:ext cx="8072494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>
              <a:lnSpc>
                <a:spcPct val="150000"/>
              </a:lnSpc>
              <a:buFontTx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Einbeziehung der während der bisherigen Laufzeit des Studiengangs gewonnenen Erkenntnisse über Studienverläufe,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Studierbarkeit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und Studienerfolg</a:t>
            </a: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 marL="177800" indent="-177800">
              <a:lnSpc>
                <a:spcPct val="150000"/>
              </a:lnSpc>
              <a:buFont typeface="Wingdings" pitchFamily="2" charset="2"/>
              <a:buChar char="§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Beschreibung der qualitätssichernden Maßnahmen und der daraus abgeleiteten Konsequenzen: welche Veränderungen sowie inhaltlichen und strukturellen Weiterentwicklungen hat es aus welchen Gründen gegeben?</a:t>
            </a:r>
          </a:p>
          <a:p>
            <a:pPr marL="177800" indent="-177800">
              <a:lnSpc>
                <a:spcPct val="150000"/>
              </a:lnSpc>
              <a:buFontTx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/>
          </a:p>
        </p:txBody>
      </p:sp>
      <p:sp>
        <p:nvSpPr>
          <p:cNvPr id="36881" name="Rectangle 1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z="2000" b="1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Reakkreditierung</a:t>
            </a: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0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Besonderheiten gegenüber Erstakkreditierung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29B6CF4-A00B-4FB6-91A1-A2090D8A09D2}" type="slidenum">
              <a:rPr lang="de-DE" sz="1800" smtClean="0">
                <a:solidFill>
                  <a:schemeClr val="bg1"/>
                </a:solidFill>
              </a:rPr>
              <a:pPr/>
              <a:t>8</a:t>
            </a:fld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6B31-0A69-477B-8B48-C57314342E5C}" type="slidenum">
              <a:rPr lang="de-DE"/>
              <a:pPr/>
              <a:t>9</a:t>
            </a:fld>
            <a:endParaRPr lang="de-DE"/>
          </a:p>
        </p:txBody>
      </p:sp>
      <p:pic>
        <p:nvPicPr>
          <p:cNvPr id="36866" name="Picture 2" descr="siegel rechtunt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8913" y="2263775"/>
            <a:ext cx="3875087" cy="4594225"/>
          </a:xfrm>
          <a:prstGeom prst="rect">
            <a:avLst/>
          </a:prstGeom>
          <a:noFill/>
        </p:spPr>
      </p:pic>
      <p:pic>
        <p:nvPicPr>
          <p:cNvPr id="36867" name="Picture 3" descr="leisteunt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229350"/>
            <a:ext cx="3048000" cy="628650"/>
          </a:xfrm>
          <a:prstGeom prst="rect">
            <a:avLst/>
          </a:prstGeom>
          <a:noFill/>
        </p:spPr>
      </p:pic>
      <p:pic>
        <p:nvPicPr>
          <p:cNvPr id="36868" name="Picture 4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29350"/>
            <a:ext cx="1981200" cy="628650"/>
          </a:xfrm>
          <a:prstGeom prst="rect">
            <a:avLst/>
          </a:prstGeom>
          <a:noFill/>
        </p:spPr>
      </p:pic>
      <p:pic>
        <p:nvPicPr>
          <p:cNvPr id="36869" name="Picture 5" descr="leiste untenkan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7075" y="6229350"/>
            <a:ext cx="365125" cy="628650"/>
          </a:xfrm>
          <a:prstGeom prst="rect">
            <a:avLst/>
          </a:prstGeom>
          <a:noFill/>
        </p:spPr>
      </p:pic>
      <p:pic>
        <p:nvPicPr>
          <p:cNvPr id="36870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82663" cy="628650"/>
          </a:xfrm>
          <a:prstGeom prst="rect">
            <a:avLst/>
          </a:prstGeom>
          <a:noFill/>
        </p:spPr>
      </p:pic>
      <p:pic>
        <p:nvPicPr>
          <p:cNvPr id="36871" name="Picture 7" descr="balken hellbla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0"/>
            <a:ext cx="1143000" cy="628650"/>
          </a:xfrm>
          <a:prstGeom prst="rect">
            <a:avLst/>
          </a:prstGeom>
          <a:noFill/>
        </p:spPr>
      </p:pic>
      <p:pic>
        <p:nvPicPr>
          <p:cNvPr id="36872" name="Picture 8" descr="leisteoben_link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0"/>
            <a:ext cx="285750" cy="628650"/>
          </a:xfrm>
          <a:prstGeom prst="rect">
            <a:avLst/>
          </a:prstGeom>
          <a:noFill/>
        </p:spPr>
      </p:pic>
      <p:pic>
        <p:nvPicPr>
          <p:cNvPr id="36873" name="Picture 9" descr="leisteoben_mitt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2200" y="0"/>
            <a:ext cx="6781800" cy="628650"/>
          </a:xfrm>
          <a:prstGeom prst="rect">
            <a:avLst/>
          </a:prstGeom>
          <a:noFill/>
        </p:spPr>
      </p:pic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4876800" y="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>
                <a:solidFill>
                  <a:srgbClr val="CCCCCC"/>
                </a:solidFill>
                <a:latin typeface="Arial" charset="0"/>
              </a:rPr>
              <a:t>Georg-August-Universität Göttingen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413125" y="2971800"/>
            <a:ext cx="352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086225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de-DE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55576" y="1124744"/>
            <a:ext cx="807249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Dienen  der Vertiefung der im Antrag skizzierten Gegebenheiten sowie der Klärung offener Fragen bzw. kritisch erscheinender Sachverhalte</a:t>
            </a:r>
          </a:p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Inhalt der Antragsunterlagen wird bei allen Beteiligten als bekannt vorausgesetzt</a:t>
            </a:r>
          </a:p>
          <a:p>
            <a:pPr marL="177800" indent="-177800">
              <a:lnSpc>
                <a:spcPct val="150000"/>
              </a:lnSpc>
              <a:buFontTx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keine „Werbeveranstaltung“, aber auch kein „Kummerkasten“, d.h.:</a:t>
            </a:r>
          </a:p>
          <a:p>
            <a:pPr marL="1778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Positive Aspekte können herausgestellt werden, aber bestehende und offenkundige  Probleme sollten ebenfalls sachlich angesprochen werden -&gt; hier aber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optimalerweise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verknüpft mit abgestimmten Lösungsperspektiven</a:t>
            </a:r>
          </a:p>
          <a:p>
            <a:pPr marL="177800" indent="-177800">
              <a:lnSpc>
                <a:spcPct val="150000"/>
              </a:lnSpc>
              <a:buFont typeface="Arial" pitchFamily="34" charset="0"/>
              <a:buChar char="•"/>
            </a:pPr>
            <a:endParaRPr lang="de-DE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800" dirty="0" smtClean="0">
                <a:latin typeface="Arial" pitchFamily="34" charset="0"/>
                <a:cs typeface="Arial" pitchFamily="34" charset="0"/>
              </a:rPr>
              <a:t>Der Verlauf der Gespräche hängt </a:t>
            </a:r>
            <a:r>
              <a:rPr lang="de-DE" sz="1800" dirty="0" err="1" smtClean="0">
                <a:latin typeface="Arial" pitchFamily="34" charset="0"/>
                <a:cs typeface="Arial" pitchFamily="34" charset="0"/>
              </a:rPr>
              <a:t>erfahrungsgemäss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sehr von den besonderen Interessen der jeweiligen Gutachter ab; es lässt sich also nicht genau vorhersagen, welches die Gesprächs-Schwerpunkte sein werden.</a:t>
            </a:r>
            <a:endParaRPr lang="de-DE" sz="1800" dirty="0">
              <a:latin typeface="Arial" pitchFamily="34" charset="0"/>
              <a:cs typeface="Arial" pitchFamily="34" charset="0"/>
            </a:endParaRPr>
          </a:p>
          <a:p>
            <a:endParaRPr lang="de-DE" sz="2000" b="1" dirty="0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8747125" y="63627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800"/>
              <a:t>6</a:t>
            </a:r>
            <a:endParaRPr lang="de-DE"/>
          </a:p>
        </p:txBody>
      </p:sp>
      <p:sp>
        <p:nvSpPr>
          <p:cNvPr id="36881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de-DE" sz="2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Vor-Ort-Gespräche</a:t>
            </a:r>
            <a:endParaRPr lang="de-DE" sz="20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1028</Words>
  <Application>Microsoft Office PowerPoint</Application>
  <PresentationFormat>Bildschirmpräsentation (4:3)</PresentationFormat>
  <Paragraphs>224</Paragraphs>
  <Slides>16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Standarddesign</vt:lpstr>
      <vt:lpstr>Akkreditierung Cluster Biologie, Psychologie, Molekulare Medizin  Informationen zur Vor-Ort-Begehung am 2./3. Mai 2013</vt:lpstr>
      <vt:lpstr>Akkreditierung als Element der Qualitätssicherung in Studium und Lehre</vt:lpstr>
      <vt:lpstr>Akkreditierungsagentur für GÖ: Zentrale Evaluations- und Akkreditierungsagentur (ZEvA)</vt:lpstr>
      <vt:lpstr>(Re-)Akkreditierungsverfahren in Göttingen: </vt:lpstr>
      <vt:lpstr>Ablauf der (Re-)Akkreditierungsverfahren </vt:lpstr>
      <vt:lpstr>Ablauf der Akkreditierungsverfahren</vt:lpstr>
      <vt:lpstr>(Re-)Akkreditierungskriterien lt. Akkreditierungsrat (gelten bundesweit für alle Agenturen und Verfahren)</vt:lpstr>
      <vt:lpstr>Reakkreditierung: Besonderheiten gegenüber Erstakkreditierung</vt:lpstr>
      <vt:lpstr>Vor-Ort-Gespräche</vt:lpstr>
      <vt:lpstr>Mögliche Gesprächs-Schwerpunkte (Hochschulleitung, Studiendekanate, Fakultätsverantwortliche):</vt:lpstr>
      <vt:lpstr>Mögliche Gesprächs-Schwerpunkte (Studiengangsverantwortliche, Lehrende):</vt:lpstr>
      <vt:lpstr>Mögliche Gesprächs-Schwerpunkte (Studierendengruppe):</vt:lpstr>
      <vt:lpstr>Abschlussgespräch:</vt:lpstr>
      <vt:lpstr>Besonderheiten, die ggf. angesprochen werden könnten:</vt:lpstr>
      <vt:lpstr>Besonderheiten, die ggf. angesprochen werden könnten:</vt:lpstr>
      <vt:lpstr>Webseiten:</vt:lpstr>
    </vt:vector>
  </TitlesOfParts>
  <Company>Universität Göttingen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Uni Göttingen</dc:creator>
  <cp:lastModifiedBy>Kreykenbohm/SL 11</cp:lastModifiedBy>
  <cp:revision>226</cp:revision>
  <dcterms:created xsi:type="dcterms:W3CDTF">2003-11-25T06:42:08Z</dcterms:created>
  <dcterms:modified xsi:type="dcterms:W3CDTF">2013-04-09T09:57:04Z</dcterms:modified>
</cp:coreProperties>
</file>